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58"/>
  </p:notesMasterIdLst>
  <p:sldIdLst>
    <p:sldId id="258" r:id="rId3"/>
    <p:sldId id="667" r:id="rId4"/>
    <p:sldId id="273" r:id="rId5"/>
    <p:sldId id="564" r:id="rId6"/>
    <p:sldId id="276" r:id="rId7"/>
    <p:sldId id="353" r:id="rId8"/>
    <p:sldId id="579" r:id="rId9"/>
    <p:sldId id="335" r:id="rId10"/>
    <p:sldId id="263" r:id="rId11"/>
    <p:sldId id="296" r:id="rId12"/>
    <p:sldId id="336" r:id="rId13"/>
    <p:sldId id="577" r:id="rId14"/>
    <p:sldId id="565" r:id="rId15"/>
    <p:sldId id="438" r:id="rId16"/>
    <p:sldId id="669" r:id="rId17"/>
    <p:sldId id="668" r:id="rId18"/>
    <p:sldId id="681" r:id="rId19"/>
    <p:sldId id="529" r:id="rId20"/>
    <p:sldId id="558" r:id="rId21"/>
    <p:sldId id="302" r:id="rId22"/>
    <p:sldId id="682" r:id="rId23"/>
    <p:sldId id="683" r:id="rId24"/>
    <p:sldId id="689" r:id="rId25"/>
    <p:sldId id="272" r:id="rId26"/>
    <p:sldId id="274" r:id="rId27"/>
    <p:sldId id="570" r:id="rId28"/>
    <p:sldId id="279" r:id="rId29"/>
    <p:sldId id="687" r:id="rId30"/>
    <p:sldId id="280" r:id="rId31"/>
    <p:sldId id="281" r:id="rId32"/>
    <p:sldId id="282" r:id="rId33"/>
    <p:sldId id="277" r:id="rId34"/>
    <p:sldId id="278" r:id="rId35"/>
    <p:sldId id="283" r:id="rId36"/>
    <p:sldId id="284" r:id="rId37"/>
    <p:sldId id="287" r:id="rId38"/>
    <p:sldId id="288" r:id="rId39"/>
    <p:sldId id="472" r:id="rId40"/>
    <p:sldId id="473" r:id="rId41"/>
    <p:sldId id="475" r:id="rId42"/>
    <p:sldId id="476" r:id="rId43"/>
    <p:sldId id="259" r:id="rId44"/>
    <p:sldId id="671" r:id="rId45"/>
    <p:sldId id="672" r:id="rId46"/>
    <p:sldId id="673" r:id="rId47"/>
    <p:sldId id="674" r:id="rId48"/>
    <p:sldId id="675" r:id="rId49"/>
    <p:sldId id="676" r:id="rId50"/>
    <p:sldId id="297" r:id="rId51"/>
    <p:sldId id="677" r:id="rId52"/>
    <p:sldId id="293" r:id="rId53"/>
    <p:sldId id="303" r:id="rId54"/>
    <p:sldId id="679" r:id="rId55"/>
    <p:sldId id="294" r:id="rId56"/>
    <p:sldId id="295"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0F055"/>
    <a:srgbClr val="F2F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912" autoAdjust="0"/>
  </p:normalViewPr>
  <p:slideViewPr>
    <p:cSldViewPr>
      <p:cViewPr varScale="1">
        <p:scale>
          <a:sx n="85" d="100"/>
          <a:sy n="85" d="100"/>
        </p:scale>
        <p:origin x="960" y="54"/>
      </p:cViewPr>
      <p:guideLst>
        <p:guide orient="horz" pos="2127"/>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AB617F-624C-4BBC-B5EB-DFE8F66456AD}"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D6FFC5-A7A5-434D-8897-7905EEAEE44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54448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31. </a:t>
            </a:r>
            <a:r>
              <a:rPr lang="zh-CN" altLang="en-US" dirty="0"/>
              <a:t>一般说来，我们都在同一个介质中，</a:t>
            </a:r>
            <a:r>
              <a:rPr lang="en-US" altLang="zh-CN" dirty="0"/>
              <a:t>u</a:t>
            </a:r>
            <a:r>
              <a:rPr lang="zh-CN" altLang="en-US" dirty="0"/>
              <a:t>都一样不要了，在光的许多问题中特别是干涉问题中，他们的频率必须要一样才干涉，我们关心的是相对强度分布，</a:t>
            </a:r>
            <a:r>
              <a:rPr lang="en-US" altLang="zh-CN" dirty="0"/>
              <a:t>w</a:t>
            </a:r>
            <a:r>
              <a:rPr lang="zh-CN" altLang="en-US" dirty="0"/>
              <a:t>都不考虑了，均匀介质，相同的量都不要了，我们关心的是相对的问题，那你就可以写就是</a:t>
            </a:r>
            <a:r>
              <a:rPr lang="en-US" altLang="zh-CN" dirty="0"/>
              <a:t>A^2</a:t>
            </a:r>
            <a:r>
              <a:rPr lang="zh-CN" altLang="en-US" dirty="0"/>
              <a:t>。有的时候光强就写</a:t>
            </a:r>
            <a:r>
              <a:rPr lang="en-US" altLang="zh-CN" dirty="0"/>
              <a:t>A^2</a:t>
            </a:r>
            <a:r>
              <a:rPr lang="zh-CN" altLang="en-US" dirty="0"/>
              <a:t>。</a:t>
            </a:r>
            <a:endParaRPr lang="en-US" altLang="zh-CN" dirty="0"/>
          </a:p>
          <a:p>
            <a:r>
              <a:rPr lang="zh-CN" altLang="en-US" dirty="0"/>
              <a:t>下面我们来谈一下平面波，平面波的振幅是不变的，各个质元振动的振幅都是一样的，为什么呢，可以从我们推导的式子来看，这有一个平面波，沿这个方向传播，我们现在做两个面积相等的波阵面，这样一来通过这两个面积单位时间的平均能量，由于介质不吸收能量。。。所以</a:t>
            </a:r>
            <a:r>
              <a:rPr lang="en-US" altLang="zh-CN" dirty="0"/>
              <a:t>A1=A2</a:t>
            </a:r>
          </a:p>
          <a:p>
            <a:r>
              <a:rPr lang="zh-CN" altLang="en-US" dirty="0"/>
              <a:t>现在我们看一下球面波，这是一个点波源，它的波阵面是一系列的球面，你帮我写出它的波函数。那怎么去写呢，就是他动带动他动，带动他动，各个点依次振动起来，所以它的相位是依次落后的，所以让我写相位那部分，其实很容易写，是什么呢，任意一点相位</a:t>
            </a:r>
            <a:r>
              <a:rPr lang="en-US" altLang="zh-CN" dirty="0" err="1"/>
              <a:t>cosw</a:t>
            </a:r>
            <a:r>
              <a:rPr lang="en-US" altLang="zh-CN" dirty="0"/>
              <a:t>(t</a:t>
            </a:r>
            <a:r>
              <a:rPr lang="zh-CN" altLang="en-US" dirty="0"/>
              <a:t>，因为点波源是向外传输的，所以肯定是落后，一定是减号，</a:t>
            </a:r>
            <a:r>
              <a:rPr lang="en-US" altLang="zh-CN" dirty="0"/>
              <a:t>r/u+fai0</a:t>
            </a:r>
            <a:r>
              <a:rPr lang="zh-CN" altLang="en-US" dirty="0"/>
              <a:t>，圆心的初相位，我们关键看振幅，振幅等于什么呢，我做了一个球面</a:t>
            </a:r>
            <a:r>
              <a:rPr lang="en-US" altLang="zh-CN" dirty="0"/>
              <a:t>S1</a:t>
            </a:r>
            <a:r>
              <a:rPr lang="zh-CN" altLang="en-US" dirty="0"/>
              <a:t>，这儿做了一个球面</a:t>
            </a:r>
            <a:r>
              <a:rPr lang="en-US" altLang="zh-CN" dirty="0"/>
              <a:t>S2</a:t>
            </a:r>
            <a:r>
              <a:rPr lang="zh-CN" altLang="en-US" dirty="0"/>
              <a:t>，介质不吸收能量，那一定通过这个球面的能量和通过这个球面的能量是一样的，。。</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31</a:t>
            </a:fld>
            <a:endParaRPr lang="zh-CN" altLang="en-US"/>
          </a:p>
        </p:txBody>
      </p:sp>
    </p:spTree>
    <p:extLst>
      <p:ext uri="{BB962C8B-B14F-4D97-AF65-F5344CB8AC3E}">
        <p14:creationId xmlns:p14="http://schemas.microsoft.com/office/powerpoint/2010/main" val="1479998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32. </a:t>
            </a:r>
            <a:r>
              <a:rPr lang="zh-CN" altLang="en-US" dirty="0"/>
              <a:t>下面我们来看波在传播过程中有哪些特性，它最重要的特性就是发生干涉衍射，。比如说这是一个点波源，某一时刻它的波阵面就这样，现在我想知道再下一时刻的波阵面长什么样子，。也就是说这个波阵面上每一点都是一个点波源，点波源发出的是球面波，所以这一点发出的是球面波，波是不会倒着走，所以我画半个球面，。。。公切面</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32</a:t>
            </a:fld>
            <a:endParaRPr lang="zh-CN" altLang="en-US"/>
          </a:p>
        </p:txBody>
      </p:sp>
    </p:spTree>
    <p:extLst>
      <p:ext uri="{BB962C8B-B14F-4D97-AF65-F5344CB8AC3E}">
        <p14:creationId xmlns:p14="http://schemas.microsoft.com/office/powerpoint/2010/main" val="3630081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34. </a:t>
            </a:r>
            <a:r>
              <a:rPr lang="zh-CN" altLang="en-US" dirty="0"/>
              <a:t>波的强度不能太大，太大不满足叠加原理，比如地震波，激光</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34</a:t>
            </a:fld>
            <a:endParaRPr lang="zh-CN" altLang="en-US"/>
          </a:p>
        </p:txBody>
      </p:sp>
    </p:spTree>
    <p:extLst>
      <p:ext uri="{BB962C8B-B14F-4D97-AF65-F5344CB8AC3E}">
        <p14:creationId xmlns:p14="http://schemas.microsoft.com/office/powerpoint/2010/main" val="1945460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36. </a:t>
            </a:r>
            <a:r>
              <a:rPr lang="zh-CN" altLang="en-US" dirty="0"/>
              <a:t>假设</a:t>
            </a:r>
            <a:r>
              <a:rPr lang="en-US" altLang="zh-CN" dirty="0"/>
              <a:t>S1</a:t>
            </a:r>
            <a:r>
              <a:rPr lang="zh-CN" altLang="en-US" dirty="0"/>
              <a:t>、</a:t>
            </a:r>
            <a:r>
              <a:rPr lang="en-US" altLang="zh-CN" dirty="0"/>
              <a:t>S2</a:t>
            </a:r>
            <a:r>
              <a:rPr lang="zh-CN" altLang="en-US" dirty="0"/>
              <a:t>是两个点波源，这个点波源它的振动满足这个方程，这个点波源它的振动满足这个方程，这两个点波源是振动方向一致，频率相同，他们的初相位都是确定值，为什么要强调确定值呢，因为普通光源发出的光波这些物理量全随时间变，普通光源出不来干涉，所以这里我们泛泛的讲不谈光波都是确定值，那这样一来这两个球面波沿空间各个点都发射波，我就关心</a:t>
            </a:r>
            <a:r>
              <a:rPr lang="en-US" altLang="zh-CN" dirty="0"/>
              <a:t>P</a:t>
            </a:r>
            <a:r>
              <a:rPr lang="zh-CN" altLang="en-US" dirty="0"/>
              <a:t>点的振动情况，</a:t>
            </a:r>
            <a:r>
              <a:rPr lang="en-US" altLang="zh-CN" dirty="0"/>
              <a:t>P</a:t>
            </a:r>
            <a:r>
              <a:rPr lang="zh-CN" altLang="en-US" dirty="0"/>
              <a:t>点代表任意点，它的振动情况我知道了，空间其他点我就都知道了，</a:t>
            </a:r>
            <a:r>
              <a:rPr lang="en-US" altLang="zh-CN" dirty="0"/>
              <a:t>P</a:t>
            </a:r>
            <a:r>
              <a:rPr lang="zh-CN" altLang="en-US" dirty="0"/>
              <a:t>点的振动情况是什么呢，这个波传到这儿引起这点的振动，这列波传到这儿引起这点的振动，这点最终的振动是他俩的叠加对吗。那请问这个点波源在</a:t>
            </a:r>
            <a:r>
              <a:rPr lang="en-US" altLang="zh-CN" dirty="0"/>
              <a:t>P</a:t>
            </a:r>
            <a:r>
              <a:rPr lang="zh-CN" altLang="en-US" dirty="0"/>
              <a:t>点的振动方程是什么，是不是这个方程，因为这点的相位要落后它啊，落后的相位是不是就是它啊，那</a:t>
            </a:r>
            <a:r>
              <a:rPr lang="en-US" altLang="zh-CN" dirty="0"/>
              <a:t>S2</a:t>
            </a:r>
            <a:r>
              <a:rPr lang="zh-CN" altLang="en-US" dirty="0"/>
              <a:t>这个波源发出的波也引起</a:t>
            </a:r>
            <a:r>
              <a:rPr lang="en-US" altLang="zh-CN" dirty="0"/>
              <a:t>P</a:t>
            </a:r>
            <a:r>
              <a:rPr lang="zh-CN" altLang="en-US" dirty="0"/>
              <a:t>点的振动，它引起</a:t>
            </a:r>
            <a:r>
              <a:rPr lang="en-US" altLang="zh-CN" dirty="0"/>
              <a:t>P</a:t>
            </a:r>
            <a:r>
              <a:rPr lang="zh-CN" altLang="en-US" dirty="0"/>
              <a:t>点振动的相位肯定要落后这么多，所以</a:t>
            </a:r>
            <a:r>
              <a:rPr lang="en-US" altLang="zh-CN" dirty="0"/>
              <a:t>P</a:t>
            </a:r>
            <a:r>
              <a:rPr lang="zh-CN" altLang="en-US" dirty="0"/>
              <a:t>点的振动因该满足这个关系。他们两相加就是最终</a:t>
            </a:r>
            <a:r>
              <a:rPr lang="en-US" altLang="zh-CN" dirty="0"/>
              <a:t>P</a:t>
            </a:r>
            <a:r>
              <a:rPr lang="zh-CN" altLang="en-US" dirty="0"/>
              <a:t>点总的振动。也就是</a:t>
            </a:r>
            <a:r>
              <a:rPr lang="en-US" altLang="zh-CN" dirty="0"/>
              <a:t>y1+y2</a:t>
            </a:r>
            <a:r>
              <a:rPr lang="zh-CN" altLang="en-US" dirty="0"/>
              <a:t>。那大家看一下，因为</a:t>
            </a:r>
            <a:r>
              <a:rPr lang="en-US" altLang="zh-CN" dirty="0"/>
              <a:t>fai1</a:t>
            </a:r>
            <a:r>
              <a:rPr lang="zh-CN" altLang="en-US" dirty="0"/>
              <a:t>，</a:t>
            </a:r>
            <a:r>
              <a:rPr lang="en-US" altLang="zh-CN" dirty="0"/>
              <a:t>fai2</a:t>
            </a:r>
            <a:r>
              <a:rPr lang="zh-CN" altLang="en-US" dirty="0"/>
              <a:t>锁定住了，那这个还是代表相位的概念，这个也还是一个相位，那这个不是一个简谐振动吗，这个也是一个简谐振动，两个简谐振动方向相同，频率一样，合成之后还是一个简谐振动，那</a:t>
            </a:r>
            <a:r>
              <a:rPr lang="en-US" altLang="zh-CN" dirty="0"/>
              <a:t>P</a:t>
            </a:r>
            <a:r>
              <a:rPr lang="zh-CN" altLang="en-US" dirty="0"/>
              <a:t>点的振动我们实际关心它的强度，它的强度是与振幅的平方成正比的，所以我们关心的是</a:t>
            </a:r>
            <a:r>
              <a:rPr lang="en-US" altLang="zh-CN" dirty="0"/>
              <a:t>A^2</a:t>
            </a:r>
            <a:r>
              <a:rPr lang="zh-CN" altLang="en-US" dirty="0"/>
              <a:t>，这个我们原来讲过，</a:t>
            </a:r>
            <a:r>
              <a:rPr lang="en-US" altLang="zh-CN" dirty="0"/>
              <a:t>A^2</a:t>
            </a:r>
            <a:r>
              <a:rPr lang="zh-CN" altLang="en-US" dirty="0"/>
              <a:t>满足的是三角函数的关系，。。。。他们俩之间总的相位差，我们用</a:t>
            </a:r>
            <a:r>
              <a:rPr lang="en-US" altLang="zh-CN" dirty="0" err="1"/>
              <a:t>Δfai</a:t>
            </a:r>
            <a:r>
              <a:rPr lang="zh-CN" altLang="en-US" dirty="0"/>
              <a:t>来表示。那振幅的平方就可以看成是强度，因为其他的</a:t>
            </a:r>
            <a:r>
              <a:rPr lang="en-US" altLang="zh-CN" dirty="0"/>
              <a:t>p</a:t>
            </a:r>
            <a:r>
              <a:rPr lang="zh-CN" altLang="en-US" dirty="0"/>
              <a:t>，</a:t>
            </a:r>
            <a:r>
              <a:rPr lang="en-US" altLang="zh-CN" dirty="0"/>
              <a:t>w</a:t>
            </a:r>
            <a:r>
              <a:rPr lang="zh-CN" altLang="en-US" dirty="0"/>
              <a:t>，</a:t>
            </a:r>
            <a:r>
              <a:rPr lang="en-US" altLang="zh-CN" dirty="0"/>
              <a:t>u</a:t>
            </a:r>
            <a:r>
              <a:rPr lang="zh-CN" altLang="en-US" dirty="0"/>
              <a:t>什么的都一我们都不关心，那</a:t>
            </a:r>
            <a:r>
              <a:rPr lang="en-US" altLang="zh-CN" dirty="0"/>
              <a:t>I</a:t>
            </a:r>
            <a:r>
              <a:rPr lang="zh-CN" altLang="en-US" dirty="0"/>
              <a:t>就等于</a:t>
            </a:r>
            <a:r>
              <a:rPr lang="en-US" altLang="zh-CN" dirty="0"/>
              <a:t>A^2</a:t>
            </a:r>
            <a:r>
              <a:rPr lang="zh-CN" altLang="en-US" dirty="0"/>
              <a:t>。那现在我们想看</a:t>
            </a:r>
            <a:r>
              <a:rPr lang="en-US" altLang="zh-CN" dirty="0"/>
              <a:t>I</a:t>
            </a:r>
            <a:r>
              <a:rPr lang="zh-CN" altLang="en-US" dirty="0"/>
              <a:t>什么时候最大，什么时候最小，其实就看这个</a:t>
            </a:r>
            <a:r>
              <a:rPr lang="en-US" altLang="zh-CN" dirty="0" err="1"/>
              <a:t>Δfai</a:t>
            </a:r>
            <a:r>
              <a:rPr lang="zh-CN" altLang="en-US" dirty="0"/>
              <a:t>。这里为了记忆方便，</a:t>
            </a:r>
            <a:r>
              <a:rPr lang="en-US" altLang="zh-CN" dirty="0" err="1"/>
              <a:t>Δfai</a:t>
            </a:r>
            <a:r>
              <a:rPr lang="en-US" altLang="zh-CN" dirty="0"/>
              <a:t>=</a:t>
            </a:r>
            <a:r>
              <a:rPr lang="zh-CN" altLang="en-US" dirty="0"/>
              <a:t>等于他们初相位之差</a:t>
            </a:r>
            <a:r>
              <a:rPr lang="en-US" altLang="zh-CN" dirty="0"/>
              <a:t>-</a:t>
            </a:r>
            <a:r>
              <a:rPr lang="zh-CN" altLang="en-US" dirty="0"/>
              <a:t>。。这儿是以</a:t>
            </a:r>
            <a:r>
              <a:rPr lang="en-US" altLang="zh-CN" dirty="0"/>
              <a:t>2</a:t>
            </a:r>
            <a:r>
              <a:rPr lang="zh-CN" altLang="en-US" dirty="0"/>
              <a:t>开头，这儿也以</a:t>
            </a:r>
            <a:r>
              <a:rPr lang="en-US" altLang="zh-CN" dirty="0"/>
              <a:t>2</a:t>
            </a:r>
            <a:r>
              <a:rPr lang="zh-CN" altLang="en-US" dirty="0"/>
              <a:t>开头。</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36</a:t>
            </a:fld>
            <a:endParaRPr lang="zh-CN" altLang="en-US"/>
          </a:p>
        </p:txBody>
      </p:sp>
    </p:spTree>
    <p:extLst>
      <p:ext uri="{BB962C8B-B14F-4D97-AF65-F5344CB8AC3E}">
        <p14:creationId xmlns:p14="http://schemas.microsoft.com/office/powerpoint/2010/main" val="427697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37. </a:t>
            </a:r>
            <a:r>
              <a:rPr lang="zh-CN" altLang="en-US" dirty="0"/>
              <a:t>平均值还是</a:t>
            </a:r>
            <a:r>
              <a:rPr lang="en-US" altLang="zh-CN" dirty="0"/>
              <a:t>2</a:t>
            </a:r>
            <a:r>
              <a:rPr lang="zh-CN" altLang="en-US" dirty="0"/>
              <a:t>倍，能量还是守恒，物理图像上，波程差为波长整数倍，对应相位差是</a:t>
            </a:r>
            <a:r>
              <a:rPr lang="en-US" altLang="zh-CN" dirty="0"/>
              <a:t>2pi</a:t>
            </a:r>
            <a:r>
              <a:rPr lang="zh-CN" altLang="en-US" dirty="0"/>
              <a:t>的整数倍，振动同相，振动反相</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37</a:t>
            </a:fld>
            <a:endParaRPr lang="zh-CN" altLang="en-US"/>
          </a:p>
        </p:txBody>
      </p:sp>
    </p:spTree>
    <p:extLst>
      <p:ext uri="{BB962C8B-B14F-4D97-AF65-F5344CB8AC3E}">
        <p14:creationId xmlns:p14="http://schemas.microsoft.com/office/powerpoint/2010/main" val="148562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38. </a:t>
            </a:r>
            <a:r>
              <a:rPr lang="zh-CN" altLang="en-US" dirty="0"/>
              <a:t>下面我们来谈一下波在界面处的反射和投射，就是这个波走到两种介质的分界面会反射会折射，垂直入射，直接说投射就可以了，这是我们常见的情形，现在我们不考虑投射的情况，只考虑反射的情况，咱们做一假设，一种是什么呢，一种是弦线一端固定，另一端是自由的，想问问波在反射点处会出现什么行为</a:t>
            </a:r>
            <a:endParaRPr lang="en-US" altLang="zh-CN" dirty="0"/>
          </a:p>
          <a:p>
            <a:r>
              <a:rPr lang="zh-CN" altLang="en-US" dirty="0"/>
              <a:t>我这儿有一根线，这边一震动起来就形成了波，有两种情况，这一端固定在墙面不动，另外一种是自由的，现在我们想知道入射波和反射波到底有什么区别，就波走到这儿之后，比如说这是个墙面，这是不是两种介质的分解面，波会反射吧，我想知道这个反射波和入射波到底什么关系，你会不会写反射波的波函数，另一种情况也如此，假设这端是自由的，在这个界面也会发生反射，你给我写一下反射波的波函数</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38</a:t>
            </a:fld>
            <a:endParaRPr lang="zh-CN" altLang="en-US"/>
          </a:p>
        </p:txBody>
      </p:sp>
    </p:spTree>
    <p:extLst>
      <p:ext uri="{BB962C8B-B14F-4D97-AF65-F5344CB8AC3E}">
        <p14:creationId xmlns:p14="http://schemas.microsoft.com/office/powerpoint/2010/main" val="2568342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8146032C-70AD-4E3A-9F44-6EE7065F1A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B6E524F7-6942-4BD7-B18B-95A35A22CC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39. </a:t>
            </a:r>
            <a:r>
              <a:rPr lang="zh-CN" altLang="en-US" dirty="0"/>
              <a:t>我们先看第一种情况，假设这根弦传到这儿之后，这一端和墙面固定住了，在这里呢，波沿</a:t>
            </a:r>
            <a:r>
              <a:rPr lang="en-US" altLang="zh-CN" dirty="0"/>
              <a:t>y</a:t>
            </a:r>
            <a:r>
              <a:rPr lang="zh-CN" altLang="en-US" dirty="0"/>
              <a:t>方向传播，振动方向沿</a:t>
            </a:r>
            <a:r>
              <a:rPr lang="en-US" altLang="zh-CN" dirty="0"/>
              <a:t>x</a:t>
            </a:r>
            <a:r>
              <a:rPr lang="zh-CN" altLang="en-US" dirty="0"/>
              <a:t>方向，这没什么不可以的啊，我们假设</a:t>
            </a:r>
            <a:r>
              <a:rPr lang="en-US" altLang="zh-CN" dirty="0"/>
              <a:t>O</a:t>
            </a:r>
            <a:r>
              <a:rPr lang="zh-CN" altLang="en-US" dirty="0"/>
              <a:t>点的振动方程式已知的，然后你让我写一下入射波的波函数，显然是他。现在我想问大家，</a:t>
            </a:r>
            <a:r>
              <a:rPr lang="en-US" altLang="zh-CN" dirty="0"/>
              <a:t>B</a:t>
            </a:r>
            <a:r>
              <a:rPr lang="zh-CN" altLang="en-US" dirty="0"/>
              <a:t>端也就是这一端和墙面固定意味着什么，是不是意味着</a:t>
            </a:r>
            <a:r>
              <a:rPr lang="en-US" altLang="zh-CN" dirty="0"/>
              <a:t>B</a:t>
            </a:r>
            <a:r>
              <a:rPr lang="zh-CN" altLang="en-US" dirty="0"/>
              <a:t>点至始至终不动啊，不能说波传到这儿之后这个墙面大石头也跟着一起振动，没这么一说对吧，也就是说</a:t>
            </a:r>
            <a:r>
              <a:rPr lang="en-US" altLang="zh-CN" dirty="0"/>
              <a:t>B</a:t>
            </a:r>
            <a:r>
              <a:rPr lang="zh-CN" altLang="en-US" dirty="0"/>
              <a:t>点是不动的，</a:t>
            </a:r>
            <a:r>
              <a:rPr lang="en-US" altLang="zh-CN" dirty="0"/>
              <a:t>B</a:t>
            </a:r>
            <a:r>
              <a:rPr lang="zh-CN" altLang="en-US" dirty="0"/>
              <a:t>点不动意味着什么呢，是不是入射波在这一点引起的振动和反射波在这一点引起的振动，他们俩叠加之和永远为</a:t>
            </a:r>
            <a:r>
              <a:rPr lang="en-US" altLang="zh-CN" dirty="0"/>
              <a:t>0</a:t>
            </a:r>
            <a:r>
              <a:rPr lang="zh-CN" altLang="en-US" dirty="0"/>
              <a:t>，那这样一来的话就意味着入射波和反射波在这个</a:t>
            </a:r>
            <a:r>
              <a:rPr lang="en-US" altLang="zh-CN" dirty="0"/>
              <a:t>B</a:t>
            </a:r>
            <a:r>
              <a:rPr lang="zh-CN" altLang="en-US" dirty="0"/>
              <a:t>点必须要反相，那是不是反射波和入射波相比在这个</a:t>
            </a:r>
            <a:r>
              <a:rPr lang="en-US" altLang="zh-CN" dirty="0"/>
              <a:t>B</a:t>
            </a:r>
            <a:r>
              <a:rPr lang="zh-CN" altLang="en-US" dirty="0"/>
              <a:t>点要额外出来一个相位，叫做一个相位</a:t>
            </a:r>
            <a:r>
              <a:rPr lang="en-US" altLang="zh-CN" dirty="0"/>
              <a:t>pi</a:t>
            </a:r>
            <a:r>
              <a:rPr lang="zh-CN" altLang="en-US" dirty="0"/>
              <a:t>的突变，就这儿必须要出来一个新的</a:t>
            </a:r>
            <a:r>
              <a:rPr lang="en-US" altLang="zh-CN" dirty="0"/>
              <a:t>pi</a:t>
            </a:r>
            <a:r>
              <a:rPr lang="zh-CN" altLang="en-US" dirty="0"/>
              <a:t>的相位，不然物理图像解释不清，那这儿反射波和入射波相比无缘无故多了</a:t>
            </a:r>
            <a:r>
              <a:rPr lang="en-US" altLang="zh-CN" dirty="0"/>
              <a:t>pi</a:t>
            </a:r>
            <a:r>
              <a:rPr lang="zh-CN" altLang="en-US" dirty="0"/>
              <a:t>的相位变化，我们把这个叫做半波损失，为什么呢，</a:t>
            </a:r>
            <a:r>
              <a:rPr lang="en-US" altLang="zh-CN" dirty="0"/>
              <a:t>pi</a:t>
            </a:r>
            <a:r>
              <a:rPr lang="zh-CN" altLang="en-US" dirty="0"/>
              <a:t>是不是对应波程差是二分之一个波长，所以我们习惯叫半波损失</a:t>
            </a:r>
          </a:p>
        </p:txBody>
      </p:sp>
      <p:sp>
        <p:nvSpPr>
          <p:cNvPr id="61444" name="灯片编号占位符 3">
            <a:extLst>
              <a:ext uri="{FF2B5EF4-FFF2-40B4-BE49-F238E27FC236}">
                <a16:creationId xmlns:a16="http://schemas.microsoft.com/office/drawing/2014/main" id="{5DB06CDF-FF4E-407E-9A0A-897AA7C2A8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9593FD9-CF69-4D57-AD7B-FD2B27E92236}" type="slidenum">
              <a:rPr lang="zh-CN" altLang="en-US" smtClean="0"/>
              <a:pPr/>
              <a:t>39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40. </a:t>
            </a:r>
            <a:r>
              <a:rPr lang="zh-CN" altLang="en-US" dirty="0"/>
              <a:t>如果是自由端呢，假设这个端点没有和墙面拴在一起，波走到这儿之后又反射回来了，那这种情况下这一点是没有半波损失的，也就是说反射波和入射波相比这点不会有相位</a:t>
            </a:r>
            <a:r>
              <a:rPr lang="en-US" altLang="zh-CN" dirty="0"/>
              <a:t>pi</a:t>
            </a:r>
            <a:r>
              <a:rPr lang="zh-CN" altLang="en-US" dirty="0"/>
              <a:t>的突变，为什么？自由端怎么叠加什么样的振幅都无所谓，所以它不会出现半波损失这件事情。</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40</a:t>
            </a:fld>
            <a:endParaRPr lang="zh-CN" altLang="en-US"/>
          </a:p>
        </p:txBody>
      </p:sp>
    </p:spTree>
    <p:extLst>
      <p:ext uri="{BB962C8B-B14F-4D97-AF65-F5344CB8AC3E}">
        <p14:creationId xmlns:p14="http://schemas.microsoft.com/office/powerpoint/2010/main" val="110291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41. </a:t>
            </a:r>
            <a:r>
              <a:rPr lang="zh-CN" altLang="en-US" dirty="0"/>
              <a:t>那现在到底有没有半波损失有没有什么一般的结论呢，质量密度是</a:t>
            </a:r>
            <a:r>
              <a:rPr lang="en-US" altLang="zh-CN" dirty="0"/>
              <a:t>p1</a:t>
            </a:r>
            <a:r>
              <a:rPr lang="zh-CN" altLang="en-US" dirty="0"/>
              <a:t>，波阻抗，乘积大的叫波密媒质，乘积小的叫波疏媒质，绳子是波疏，墙面是波密；这边是自由端，这边就是空气，那绳子就是波密，空气是波疏</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41</a:t>
            </a:fld>
            <a:endParaRPr lang="zh-CN" altLang="en-US"/>
          </a:p>
        </p:txBody>
      </p:sp>
    </p:spTree>
    <p:extLst>
      <p:ext uri="{BB962C8B-B14F-4D97-AF65-F5344CB8AC3E}">
        <p14:creationId xmlns:p14="http://schemas.microsoft.com/office/powerpoint/2010/main" val="2044134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43. </a:t>
            </a:r>
            <a:r>
              <a:rPr lang="zh-CN" altLang="en-US" dirty="0"/>
              <a:t>下面我们要讨论相干波发生干涉其中一种特别重要的图像叫驻波，大家去天坛回音壁了吗，离得挺远那边一说话我这边听得清清楚楚，其实这里面就有驻波的图像，那生活中我们弹吉他其实利用的就是驻波的原理，大家都知道激光，这个激光和普通光源相比好在哪儿呢，它的单色性特别好，单色性什么意思，单一频率，大家要知道自然界中根本就没有绝对的单色光，只能说它包含的频率特别窄，越窄越好叫准单色光，激光的准单色性特别好，还有激光的方向性特别好，另外它的功率强度可以变得特别大，激光有好多明显的优势，那激光这些明显的特征跟他里面的两个谐振腔有关，这个谐振腔形成的就是驻波。再比如天线，我们都知道天线有时候需要它定向发射，有的时候需要它各个方向发射，等等，这里面也有一些驻波的图像，再比如现在人们可以利用扫描隧道显微镜人为的操纵铁原子，给它做各种各样的排布，这个叫做量子栅栏，会发现这里面的电子云形成的也是驻波。其实关于这个驻波其实生活中特别多的，那现在我们就来讲讲驻波的图像。</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42</a:t>
            </a:fld>
            <a:endParaRPr lang="zh-CN" altLang="en-US"/>
          </a:p>
        </p:txBody>
      </p:sp>
    </p:spTree>
    <p:extLst>
      <p:ext uri="{BB962C8B-B14F-4D97-AF65-F5344CB8AC3E}">
        <p14:creationId xmlns:p14="http://schemas.microsoft.com/office/powerpoint/2010/main" val="138490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D6FFC5-A7A5-434D-8897-7905EEAEE440}" type="slidenum">
              <a:rPr lang="zh-CN" altLang="en-US" smtClean="0"/>
              <a:t>19</a:t>
            </a:fld>
            <a:endParaRPr lang="zh-CN" altLang="en-US"/>
          </a:p>
        </p:txBody>
      </p:sp>
    </p:spTree>
    <p:extLst>
      <p:ext uri="{BB962C8B-B14F-4D97-AF65-F5344CB8AC3E}">
        <p14:creationId xmlns:p14="http://schemas.microsoft.com/office/powerpoint/2010/main" val="2011442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44. </a:t>
            </a:r>
            <a:r>
              <a:rPr lang="zh-CN" altLang="en-US" dirty="0"/>
              <a:t>首先驻波是怎么形成的，大家都知道形成波的干涉需要三个条件：振动方向相同，频率相同，相位差固定，相位差固定说的是波源的相位差固定还是在两列波在相遇点处的相位差固定，这两名词是一样的，波源的相位差固定了，那相遇点处的相位差也就固定了，为什么呢，因为这个公式大家看得一清二楚，因为空间相遇点确定了，波源位置确定了，这实际上是个常数，所以波源的相位差固定和相遇点处的相位差固定式一个说法，所以要想发生干涉，相位差固定，振动方向相同，频率一样，三个条件</a:t>
            </a:r>
            <a:endParaRPr lang="en-US" altLang="zh-CN" dirty="0"/>
          </a:p>
          <a:p>
            <a:r>
              <a:rPr lang="zh-CN" altLang="en-US" dirty="0"/>
              <a:t>要想形成驻波，在满足干涉条件的三个条件基础上再加两个就可以：两列波的振幅一样，两列波的传播方向相反，振动方向和传播方向式两个概念，说的是传播方向正好相反，如果这五个条件同时满足就形成驻波。大家注意这个蓝色的是向右传播，红色的是向左传播，这两列波正好频率、振动方向，振幅啊什么都一样，只有传播方向不一样，正好相反，那这种情况下在相遇点处合成的总的情况就是黑色显示的，大家看一下，这个黑色就是驻波，原来的红色和蓝色叫行波，大家能看出驻波和行波的区别在哪儿吗？好像黑色的是一个集体振荡，波的波峰的移动那些概念它好像没有，他是一个集体振荡，如果我们把为什么合成的是黑色这个弄清楚了，驻波大家就算搞明白了，下面我们就进入到驻波的学习。</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43</a:t>
            </a:fld>
            <a:endParaRPr lang="zh-CN" altLang="en-US"/>
          </a:p>
        </p:txBody>
      </p:sp>
    </p:spTree>
    <p:extLst>
      <p:ext uri="{BB962C8B-B14F-4D97-AF65-F5344CB8AC3E}">
        <p14:creationId xmlns:p14="http://schemas.microsoft.com/office/powerpoint/2010/main" val="1215088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45. </a:t>
            </a:r>
            <a:r>
              <a:rPr lang="zh-CN" altLang="en-US" dirty="0"/>
              <a:t>好，驻波不是两列波形成的吗，那我们把两列波的波函数写出来，为了简单起见，我们假设这两列波的初相位都一样等于</a:t>
            </a:r>
            <a:r>
              <a:rPr lang="en-US" altLang="zh-CN" dirty="0"/>
              <a:t>0</a:t>
            </a:r>
            <a:r>
              <a:rPr lang="zh-CN" altLang="en-US" dirty="0"/>
              <a:t>，这个就是第一列波，这是第二列波，他们两振幅一样，振动方向一样，频率一样，然后他们俩一个正一个负就代表他们俩传播方向正好相反，一个沿</a:t>
            </a:r>
            <a:r>
              <a:rPr lang="en-US" altLang="zh-CN" dirty="0"/>
              <a:t>x</a:t>
            </a:r>
            <a:r>
              <a:rPr lang="zh-CN" altLang="en-US" dirty="0"/>
              <a:t>轴正向，一列沿</a:t>
            </a:r>
            <a:r>
              <a:rPr lang="en-US" altLang="zh-CN" dirty="0"/>
              <a:t>x</a:t>
            </a:r>
            <a:r>
              <a:rPr lang="zh-CN" altLang="en-US" dirty="0"/>
              <a:t>轴负向，这就代表刚才的红线和蓝色，相遇点处的振动满足波的叠加原理，就他们俩相加，</a:t>
            </a:r>
            <a:r>
              <a:rPr lang="en-US" altLang="zh-CN" dirty="0"/>
              <a:t>y1+y2</a:t>
            </a:r>
            <a:r>
              <a:rPr lang="zh-CN" altLang="en-US" dirty="0"/>
              <a:t>数学上出来的就是这个表述，也可以写成这个形式，这个就是刚才黑色的振动情况。大家看一下这是叠加之前的振动方程，只是叠加之后的，这两个振动方程发生了什么样的重大变化：原来这个时间因子和空间因子都在一个括号了待着，现在是不是他们俩分开了，这就意味着它已经不是波了，这个波就是时间空间都在</a:t>
            </a:r>
            <a:r>
              <a:rPr lang="en-US" altLang="zh-CN" dirty="0"/>
              <a:t>cos</a:t>
            </a:r>
            <a:r>
              <a:rPr lang="zh-CN" altLang="en-US" dirty="0"/>
              <a:t>这一项里待着，现在已经分开了，就肯定不是波了，就跟我们前面那个波的表述不一样。现在我们照样还是认为它是一个波，要想谈波，我们该从哪儿入手分析呢，是不是看他的振幅、频率、相位、能量，我们把这几件事儿弄清楚，是不是这个新的波的行为特征就完全清楚了。所以下面我们还从这几方面进行分析。</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44</a:t>
            </a:fld>
            <a:endParaRPr lang="zh-CN" altLang="en-US"/>
          </a:p>
        </p:txBody>
      </p:sp>
    </p:spTree>
    <p:extLst>
      <p:ext uri="{BB962C8B-B14F-4D97-AF65-F5344CB8AC3E}">
        <p14:creationId xmlns:p14="http://schemas.microsoft.com/office/powerpoint/2010/main" val="601969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46. </a:t>
            </a:r>
            <a:r>
              <a:rPr lang="zh-CN" altLang="en-US" dirty="0"/>
              <a:t>这就是我们刚才得到了驻波表达式，前面这一项是与空间坐标有关的，这一项是与时间坐标有关的，那他们俩叠加之后我在叠加之后的波射线上随便找一点，那这一点</a:t>
            </a:r>
            <a:r>
              <a:rPr lang="en-US" altLang="zh-CN" dirty="0"/>
              <a:t>x</a:t>
            </a:r>
            <a:r>
              <a:rPr lang="zh-CN" altLang="en-US" dirty="0"/>
              <a:t>的值就是确定的，</a:t>
            </a:r>
            <a:r>
              <a:rPr lang="en-US" altLang="zh-CN" dirty="0"/>
              <a:t>x</a:t>
            </a:r>
            <a:r>
              <a:rPr lang="zh-CN" altLang="en-US" dirty="0"/>
              <a:t>一旦确定，那这一项是不是就是常数，是不是每一点都在做简谐振动，而且做简谐振动的频率和原来的频率一样，所以各个点叠加之后振动的幅度应该是不一样的，不同的点取不同的</a:t>
            </a:r>
            <a:r>
              <a:rPr lang="en-US" altLang="zh-CN" dirty="0"/>
              <a:t>x</a:t>
            </a:r>
            <a:r>
              <a:rPr lang="zh-CN" altLang="en-US" dirty="0"/>
              <a:t>，肯定振动的幅度不一样，但振动的频率是一样的，那显然和我们波的行为是不一致的，所以叠加之后绝对不是一个行波，为什么啊，因为行波的特征是每一点的振幅都一样，那现在每一点的振幅不一样，跟原来的行波真的不太一样，它是什么呢，它实际上是一种集体振荡，那现在我们就来看驻波振幅到底有什么特征，</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45</a:t>
            </a:fld>
            <a:endParaRPr lang="zh-CN" altLang="en-US"/>
          </a:p>
        </p:txBody>
      </p:sp>
    </p:spTree>
    <p:extLst>
      <p:ext uri="{BB962C8B-B14F-4D97-AF65-F5344CB8AC3E}">
        <p14:creationId xmlns:p14="http://schemas.microsoft.com/office/powerpoint/2010/main" val="3457487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47. </a:t>
            </a:r>
            <a:r>
              <a:rPr lang="zh-CN" altLang="en-US" dirty="0"/>
              <a:t>驻波的表达式里红色的这一项其实就是每一点的振幅，振幅永远不可能为负，所以我这里要加绝对值，大家从这里能清楚的看到，有些点的振幅最小可以为</a:t>
            </a:r>
            <a:r>
              <a:rPr lang="en-US" altLang="zh-CN" dirty="0"/>
              <a:t>0</a:t>
            </a:r>
            <a:r>
              <a:rPr lang="zh-CN" altLang="en-US" dirty="0"/>
              <a:t>，也就是这一项等于</a:t>
            </a:r>
            <a:r>
              <a:rPr lang="en-US" altLang="zh-CN" dirty="0"/>
              <a:t>0</a:t>
            </a:r>
            <a:r>
              <a:rPr lang="zh-CN" altLang="en-US" dirty="0"/>
              <a:t>，那推导出来这些点的</a:t>
            </a:r>
            <a:r>
              <a:rPr lang="en-US" altLang="zh-CN" dirty="0"/>
              <a:t>x</a:t>
            </a:r>
            <a:r>
              <a:rPr lang="zh-CN" altLang="en-US" dirty="0"/>
              <a:t>坐标应该满足这个关系，我们把凡是振幅为</a:t>
            </a:r>
            <a:r>
              <a:rPr lang="en-US" altLang="zh-CN" dirty="0"/>
              <a:t>0</a:t>
            </a:r>
            <a:r>
              <a:rPr lang="zh-CN" altLang="en-US" dirty="0"/>
              <a:t>的那些点叫波节，什么叫波节，根本就不动，就叠加之后我动都不动，它振幅为</a:t>
            </a:r>
            <a:r>
              <a:rPr lang="en-US" altLang="zh-CN" dirty="0"/>
              <a:t>0</a:t>
            </a:r>
            <a:r>
              <a:rPr lang="zh-CN" altLang="en-US" dirty="0"/>
              <a:t>，相邻两个波节之间的距离一相减就知道肯定是</a:t>
            </a:r>
            <a:r>
              <a:rPr lang="en-US" altLang="zh-CN" dirty="0"/>
              <a:t>lambda/2</a:t>
            </a:r>
            <a:r>
              <a:rPr lang="zh-CN" altLang="en-US" dirty="0"/>
              <a:t>，大家再看一遍刚才那个图，叠加之后确实出现波节现象，是不是这些点至始至终都不动啊，知道为什么不动了吧，因为他们的振幅为</a:t>
            </a:r>
            <a:r>
              <a:rPr lang="en-US" altLang="zh-CN" dirty="0"/>
              <a:t>0</a:t>
            </a:r>
            <a:r>
              <a:rPr lang="zh-CN" altLang="en-US" dirty="0"/>
              <a:t>，相邻两个波节之间的距离是二分之一波长。好，那哪些点的振幅最大呢。</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46</a:t>
            </a:fld>
            <a:endParaRPr lang="zh-CN" altLang="en-US"/>
          </a:p>
        </p:txBody>
      </p:sp>
    </p:spTree>
    <p:extLst>
      <p:ext uri="{BB962C8B-B14F-4D97-AF65-F5344CB8AC3E}">
        <p14:creationId xmlns:p14="http://schemas.microsoft.com/office/powerpoint/2010/main" val="2680907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48. </a:t>
            </a:r>
            <a:r>
              <a:rPr lang="zh-CN" altLang="en-US" dirty="0"/>
              <a:t>振幅最大就是这个物理量为</a:t>
            </a:r>
            <a:r>
              <a:rPr lang="en-US" altLang="zh-CN" dirty="0"/>
              <a:t>1</a:t>
            </a:r>
            <a:r>
              <a:rPr lang="zh-CN" altLang="en-US" dirty="0"/>
              <a:t>呗，而且此时的振幅是</a:t>
            </a:r>
            <a:r>
              <a:rPr lang="en-US" altLang="zh-CN" dirty="0"/>
              <a:t>2A</a:t>
            </a:r>
            <a:r>
              <a:rPr lang="zh-CN" altLang="en-US" dirty="0"/>
              <a:t>，我们把振幅最大的位置叫波腹，那波腹在哪些坐标位置呢，就这个等于</a:t>
            </a:r>
            <a:r>
              <a:rPr lang="en-US" altLang="zh-CN" dirty="0"/>
              <a:t>1</a:t>
            </a:r>
            <a:r>
              <a:rPr lang="zh-CN" altLang="en-US" dirty="0"/>
              <a:t>，必然有这个，所以</a:t>
            </a:r>
            <a:r>
              <a:rPr lang="en-US" altLang="zh-CN" dirty="0"/>
              <a:t>x</a:t>
            </a:r>
            <a:r>
              <a:rPr lang="zh-CN" altLang="en-US" dirty="0"/>
              <a:t>必然要满足这个关系，所以凡是这些位置就是波腹所在位置，就是它的振幅达到最大，是分振动振幅的</a:t>
            </a:r>
            <a:r>
              <a:rPr lang="en-US" altLang="zh-CN" dirty="0"/>
              <a:t>2</a:t>
            </a:r>
            <a:r>
              <a:rPr lang="zh-CN" altLang="en-US" dirty="0"/>
              <a:t>倍，那这些就是波节，这些振动幅度最大的叫做波腹，波腹和波腹之间的距离也是二分之一个波长，我们再来看合成这张图，这些点的振动幅度是最大的，达到了</a:t>
            </a:r>
            <a:r>
              <a:rPr lang="en-US" altLang="zh-CN" dirty="0"/>
              <a:t>2A</a:t>
            </a:r>
            <a:r>
              <a:rPr lang="zh-CN" altLang="en-US" dirty="0"/>
              <a:t>，我们把这些点叫做波腹，波腹跟波腹之间的距离还是二分之一个波长，其他点的振动是介于波腹和波节之间，比如说我盯住这一点，它的振动就在这一块儿，它的振动幅度只有这么大，这就是介于波腹和波节之间，所以驻波一个重要特征就是每个点的振幅实际上是不一样的，有大有小，最大的波腹，最小的波节，波节和波节之间的距离二分之一个波长，波腹跟波腹也如此，他们振幅的分布情况正好是这种余弦分布。</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47</a:t>
            </a:fld>
            <a:endParaRPr lang="zh-CN" altLang="en-US"/>
          </a:p>
        </p:txBody>
      </p:sp>
    </p:spTree>
    <p:extLst>
      <p:ext uri="{BB962C8B-B14F-4D97-AF65-F5344CB8AC3E}">
        <p14:creationId xmlns:p14="http://schemas.microsoft.com/office/powerpoint/2010/main" val="3205094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49. </a:t>
            </a:r>
            <a:r>
              <a:rPr lang="zh-CN" altLang="en-US" dirty="0"/>
              <a:t>我们再来看相位，每个点做简谐振动的相位一样吗，不一样，为什么，任何一个简谐振动的表述前面都是振幅，振幅永远为正，那这一项你敢保证一定是个正数吗，是不是不敢保证，有可能为正，有可能为负，如果是个负的怎么办，我是不是可以给它加一个绝对值，可是本身这一项是负的，那我们把这个负号放到这里面去是不是就加</a:t>
            </a:r>
            <a:r>
              <a:rPr lang="en-US" altLang="zh-CN" dirty="0"/>
              <a:t>pi</a:t>
            </a:r>
            <a:r>
              <a:rPr lang="zh-CN" altLang="en-US" dirty="0"/>
              <a:t>啊，也就是说他们的相位要么是</a:t>
            </a:r>
            <a:r>
              <a:rPr lang="en-US" altLang="zh-CN" dirty="0" err="1"/>
              <a:t>wt</a:t>
            </a:r>
            <a:r>
              <a:rPr lang="zh-CN" altLang="en-US" dirty="0"/>
              <a:t>，要么是</a:t>
            </a:r>
            <a:r>
              <a:rPr lang="en-US" altLang="zh-CN" dirty="0" err="1"/>
              <a:t>wt+pi</a:t>
            </a:r>
            <a:r>
              <a:rPr lang="zh-CN" altLang="en-US" dirty="0"/>
              <a:t>，只有二选一的情况对吗，如果前面是正，那相位就都是</a:t>
            </a:r>
            <a:r>
              <a:rPr lang="en-US" altLang="zh-CN" dirty="0" err="1"/>
              <a:t>wt</a:t>
            </a:r>
            <a:r>
              <a:rPr lang="zh-CN" altLang="en-US" dirty="0"/>
              <a:t>，如果前面是负，那就是</a:t>
            </a:r>
            <a:r>
              <a:rPr lang="en-US" altLang="zh-CN" dirty="0" err="1"/>
              <a:t>wt+pi</a:t>
            </a:r>
            <a:r>
              <a:rPr lang="zh-CN" altLang="en-US" dirty="0"/>
              <a:t>，也就是说他们要么是同相，要么是反相，要么咱们都是它，就是同相，要么都是它，也是同相，他跟他之间都是反相对吗，所以驻波相位的最大特征就是要么是同相要么是反相，那大家帮我看这个图，谁跟谁在同相，谁跟谁在反相啊，是不是一个波节两侧正好在反相，如果这个节点左边是正，那右边一定是负，那我把这个负号放到</a:t>
            </a:r>
            <a:r>
              <a:rPr lang="en-US" altLang="zh-CN" dirty="0"/>
              <a:t>cos</a:t>
            </a:r>
            <a:r>
              <a:rPr lang="zh-CN" altLang="en-US" dirty="0"/>
              <a:t>里面去，是不是就加</a:t>
            </a:r>
            <a:r>
              <a:rPr lang="en-US" altLang="zh-CN" dirty="0"/>
              <a:t>pi</a:t>
            </a:r>
            <a:r>
              <a:rPr lang="zh-CN" altLang="en-US" dirty="0"/>
              <a:t>啊，所以一个节点两侧一定反相，波节和波节之间的点都是同相。</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48</a:t>
            </a:fld>
            <a:endParaRPr lang="zh-CN" altLang="en-US"/>
          </a:p>
        </p:txBody>
      </p:sp>
    </p:spTree>
    <p:extLst>
      <p:ext uri="{BB962C8B-B14F-4D97-AF65-F5344CB8AC3E}">
        <p14:creationId xmlns:p14="http://schemas.microsoft.com/office/powerpoint/2010/main" val="180336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50. </a:t>
            </a:r>
            <a:r>
              <a:rPr lang="zh-CN" altLang="en-US" dirty="0"/>
              <a:t>我们再次看黑色的这张图，这是叠加之后的情况，再次看到驻波他是一种集体振荡，行波的特征是一种波形的传播，一种相位的传播，一种能量的传播，而驻波根本没有行波的那些特征，驻波根本没有波形的传播，他是上下集体步调要么同相，要么反相来回的振动，是一种集体振荡，根本没有行波的图像在里面。</a:t>
            </a:r>
            <a:endParaRPr lang="en-US" altLang="zh-CN" dirty="0"/>
          </a:p>
          <a:p>
            <a:r>
              <a:rPr lang="zh-CN" altLang="en-US" dirty="0"/>
              <a:t>然后它振动的特征是什么呢？我们再次看啊，就它每点的振动频率都一样，这是第一个特征，第二他们的幅度不一样，有大有小，正好振幅呈余弦分布形态，第三呢，有些点根本就不动，叫波节，有些点振幅达到最大叫波腹，一个波节两侧的振动正好是反相，你达到正的最大，我达到负的最大，你达到负的最大，我达到正的最大，一个节点两侧正好反相，节点跟节点之间是同相的。</a:t>
            </a:r>
            <a:endParaRPr lang="en-US" altLang="zh-CN" dirty="0"/>
          </a:p>
          <a:p>
            <a:r>
              <a:rPr lang="zh-CN" altLang="en-US" dirty="0"/>
              <a:t>我说到这儿有同学未必全懂，我还是再画一张图让你们理解形成驻波的图像，驻波图像是这样的，一列波这么传播，一列波这么传播就形成驻波，现在我们假设这是两个波节，那在节点之间振动同相，现在他们都在平衡位置，后来他们有一定的位移分布，经过相同的时间，它的位移是最大的，它弱了一些，在下一时刻，他们的位移分布实际是这样的，还是它最大，其他位置小一些，最后都达到振幅最大值是这样的，谁也变化不了了，它的还是最大，每一时刻你看到的都是一种余弦分布，这时候各自都还没有达到最大位移，这个时刻达到最大位移了，哦，我的振幅只有这么大，你的振幅更大唉，它的振幅为</a:t>
            </a:r>
            <a:r>
              <a:rPr lang="en-US" altLang="zh-CN" dirty="0"/>
              <a:t>0</a:t>
            </a:r>
            <a:r>
              <a:rPr lang="zh-CN" altLang="en-US" dirty="0"/>
              <a:t>唉，然后再下来有走到这儿，又走到这儿，然后就往下走了，所以驻波其实是这么一个图像。</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49</a:t>
            </a:fld>
            <a:endParaRPr lang="zh-CN" altLang="en-US"/>
          </a:p>
        </p:txBody>
      </p:sp>
    </p:spTree>
    <p:extLst>
      <p:ext uri="{BB962C8B-B14F-4D97-AF65-F5344CB8AC3E}">
        <p14:creationId xmlns:p14="http://schemas.microsoft.com/office/powerpoint/2010/main" val="1761273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a:t>51. </a:t>
            </a:r>
            <a:r>
              <a:rPr lang="zh-CN" altLang="en-US" dirty="0"/>
              <a:t>我们再来看能量特征，那驻波有能量传播吗，如果我问的是平均值，驻波没有能量传播，如果我问的是某一个时刻的瞬时值，可能能量之间还是有相互传递。为什么谈平均值没有能量传播呢，大家看啊，这个波是不是一个这个方向传播，一个朝这个方向传播，我做一个假想截面总可以吧，我就谈平均能流密度，就波的强度，波的强度是不是。。就这个表述，那这两列波振幅一样，频率一样，波速一样，</a:t>
            </a:r>
            <a:r>
              <a:rPr lang="en-US" altLang="zh-CN" dirty="0"/>
              <a:t>p</a:t>
            </a:r>
            <a:r>
              <a:rPr lang="zh-CN" altLang="en-US" dirty="0"/>
              <a:t>也一样，就意味着这两列波的平均能量密度实际上是相等的，那也就是说</a:t>
            </a:r>
            <a:r>
              <a:rPr lang="en-US" altLang="zh-CN" dirty="0"/>
              <a:t>I1=I2</a:t>
            </a:r>
            <a:r>
              <a:rPr lang="zh-CN" altLang="en-US" dirty="0"/>
              <a:t>，那穿过这个面的平均能量肯定等于</a:t>
            </a:r>
            <a:r>
              <a:rPr lang="en-US" altLang="zh-CN" dirty="0"/>
              <a:t>0</a:t>
            </a:r>
            <a:r>
              <a:rPr lang="zh-CN" altLang="en-US" dirty="0"/>
              <a:t>，认可吧，所以从平均能量来说根本就没有能量传递，所以驻波完全不是行波的图像，行波是能量的传播。</a:t>
            </a:r>
            <a:endParaRPr lang="en-US" altLang="zh-CN" dirty="0"/>
          </a:p>
          <a:p>
            <a:r>
              <a:rPr lang="zh-CN" altLang="en-US" dirty="0"/>
              <a:t>第二，那为什么瞬时值是有能量传递的呢，大家看这张图，现在某一时刻，我达到了正的最大位移，还有另外一个时刻，我都在平衡位置上待着，我就找这两个特殊时刻可以吧，也就是黄的都在平衡位置上待着，红色都在正的最大位移，请问都是黄的这个状态的时候，各个质元有没有动能和势能，有势能吗，没有吧，因为没有形变，只有动能，因为速度是最大值通过平衡位置。那到红的时候是什么情况，是不是没有动能，有势能啊，第二句话，在黄的时候，能量大部分集中在哪个位置，是波节还是波腹？波腹，因为波腹的幅度最大是吧，它的动能也最大，在红的位置，没有动能了，势能是波节大还是波腹大？波节，波节是不是形变最厉害，就是说能量在波节和波腹之间来回的转换，动势能来回的转换对吗，现在我想问大家，任意时刻，波节附近的小质元几乎就没有动能对吗，因为波节这个地方压根就动不起来对吧，请问波腹处有没有势能，没有，因为这一时刻它长这样，下一时刻还长这样，是不是这块儿几乎都是以平滑方式出现啊，所以波腹处几乎没有势能，波节处几乎没有动能，所以驻波的能量图像是什么呢？驻波没有能量传递，这个说清楚了，但从瞬时值来说不意味着一点能量都不传递，因为他是周期性的变化，把波节和波腹之间说清楚了，实际上整个就说清楚了，他是在波节和波腹之间来回的转化，波节几乎没有动能，波腹几乎没有势能，在其他的位置是势能动能全都有，来回的相互转化，一会儿平衡位置动能达到最大，一会儿势能达到最大，来回的交替转换，机械能是守恒的，为什么说机械能守恒呢，因为振幅不变，能量肯定没有丢失，所以机械能守恒</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50</a:t>
            </a:fld>
            <a:endParaRPr lang="zh-CN" altLang="en-US"/>
          </a:p>
        </p:txBody>
      </p:sp>
    </p:spTree>
    <p:extLst>
      <p:ext uri="{BB962C8B-B14F-4D97-AF65-F5344CB8AC3E}">
        <p14:creationId xmlns:p14="http://schemas.microsoft.com/office/powerpoint/2010/main" val="3536212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52</a:t>
            </a:r>
            <a:r>
              <a:rPr lang="zh-CN" altLang="en-US" dirty="0"/>
              <a:t>。 现在驻波的物理图像我们已经很清晰了，那现在就有个问题了，就什么情况下存在驻波，比如说我现在有个绳波，这端和墙面固定，我拧另一端上下振动，那绳子上各个点都振动起来，走到这儿会反射，这个入射波和反射波会叠加，形成的往往就是驻波，那言外之意有边界存在的情况一般都是驻波，现在一个边界存在那儿，波过去了又回来了，有边界存在，入射波和反射波会叠加，往往形成的就是驻波，这个边界可以是一维的，就是一维驻波，可以是个平面，二维驻波，可以是三维的，三维驻波，只要有边界存在形成的都是驻波，所以驻波还是很常见的。</a:t>
            </a:r>
            <a:endParaRPr lang="en-US" altLang="zh-CN" dirty="0"/>
          </a:p>
          <a:p>
            <a:r>
              <a:rPr lang="zh-CN" altLang="en-US" dirty="0"/>
              <a:t>我们以这道题为例啊，现在这两端都固定，这是一根细线，现在我给细线一点扰动，各个点就持续的振动起来，走到这儿会反射，又过来了，走到这儿呢又会反射，这样一来在这个细线中波是什么情况呢？一个向右传播，一个向左传播，入射波和反射波会叠加，形成的就是驻波，那现在要形成驻波的话，因为这端是固定的，这端也是固定的，那这两端肯定是波节，那这里面可能存在的波的波长我们猜到，这跟线的长度</a:t>
            </a:r>
            <a:r>
              <a:rPr lang="en-US" altLang="zh-CN" dirty="0"/>
              <a:t>L</a:t>
            </a:r>
            <a:r>
              <a:rPr lang="zh-CN" altLang="en-US" dirty="0"/>
              <a:t>要不就是这种情况，要不就是这种情况，要不就是这种情况，当然我也可以接着写，言外之意就是要满足这个关系式，这里</a:t>
            </a:r>
            <a:r>
              <a:rPr lang="en-US" altLang="zh-CN" dirty="0"/>
              <a:t>k=1.2.3.4.</a:t>
            </a:r>
            <a:r>
              <a:rPr lang="zh-CN" altLang="en-US" dirty="0"/>
              <a:t>。。那波长应该满足的是这个关系，前面我们说过绳中的波速</a:t>
            </a:r>
            <a:r>
              <a:rPr lang="en-US" altLang="zh-CN" dirty="0"/>
              <a:t>u</a:t>
            </a:r>
            <a:r>
              <a:rPr lang="zh-CN" altLang="en-US" dirty="0"/>
              <a:t>与绳中的张力</a:t>
            </a:r>
            <a:r>
              <a:rPr lang="en-US" altLang="zh-CN" dirty="0"/>
              <a:t>T</a:t>
            </a:r>
            <a:r>
              <a:rPr lang="zh-CN" altLang="en-US" dirty="0"/>
              <a:t>还有质量密度</a:t>
            </a:r>
            <a:r>
              <a:rPr lang="en-US" altLang="zh-CN" dirty="0"/>
              <a:t>p</a:t>
            </a:r>
            <a:r>
              <a:rPr lang="zh-CN" altLang="en-US" dirty="0"/>
              <a:t>有关，由此我们很容易得出驻波的频率是这个表述，所以在这里面都存在什么样的频率不是随便取的，只能取某些特定的值，</a:t>
            </a:r>
            <a:r>
              <a:rPr lang="en-US" altLang="zh-CN" dirty="0"/>
              <a:t>k=1</a:t>
            </a:r>
            <a:r>
              <a:rPr lang="zh-CN" altLang="en-US" dirty="0"/>
              <a:t>的时候叫做基频，。。。</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51</a:t>
            </a:fld>
            <a:endParaRPr lang="zh-CN" altLang="en-US"/>
          </a:p>
        </p:txBody>
      </p:sp>
    </p:spTree>
    <p:extLst>
      <p:ext uri="{BB962C8B-B14F-4D97-AF65-F5344CB8AC3E}">
        <p14:creationId xmlns:p14="http://schemas.microsoft.com/office/powerpoint/2010/main" val="750684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53. </a:t>
            </a:r>
            <a:r>
              <a:rPr lang="zh-CN" altLang="en-US" dirty="0"/>
              <a:t>现在我们给大家看另外一种情况，这是个空气柱，这是个水面，这个波走到水面会反射，最后在这个空气柱的区域最后也形成驻波，由于这是波密媒质，这是波疏媒质，在这儿有一个</a:t>
            </a:r>
            <a:r>
              <a:rPr lang="en-US" altLang="zh-CN" dirty="0"/>
              <a:t>pi</a:t>
            </a:r>
            <a:r>
              <a:rPr lang="zh-CN" altLang="en-US" dirty="0"/>
              <a:t>的突变，在这儿会形成一个波节，这边是空气柱，这块儿没有相位</a:t>
            </a:r>
            <a:r>
              <a:rPr lang="en-US" altLang="zh-CN" dirty="0"/>
              <a:t>pi</a:t>
            </a:r>
            <a:r>
              <a:rPr lang="zh-CN" altLang="en-US" dirty="0"/>
              <a:t>的突变，在这块儿一定对应的是波腹，也就是这种情况，这种情况，无非就是画的这几种情况，就这里我们要交代，这个地方是波节我们很好理解，为什么这端是自由端，这就是波腹，这个地方是自由端没有</a:t>
            </a:r>
            <a:r>
              <a:rPr lang="en-US" altLang="zh-CN" dirty="0"/>
              <a:t>pi</a:t>
            </a:r>
            <a:r>
              <a:rPr lang="zh-CN" altLang="en-US" dirty="0"/>
              <a:t>的突变这一点大家认可，现在我们可以这么来理解，这是个空气柱，这就是那个水面，就是这一块儿呢这一点和紧挨着这一点这两点的压强是没有本质区别的，不会发生突变的，就在空气柱侧面的端点处，这附近的压强不会有突变，也就这儿的压强和这儿的应该是一致的，那一致的话也就意味着空气密度没有形变，那请问在驻波中什么位置是不发生形变的，波腹，波腹没有形变，没有势能对吗，所以这一端对应的应该是波腹，所以这种情况下也会形成驻波，这里面这一端是波节，这一端实际上是波腹。那空气柱的长度可能是这种情况，可能是这种情况，言外之意空气柱的长度应该满足这个关系，频率应该是这个表述</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52</a:t>
            </a:fld>
            <a:endParaRPr lang="zh-CN" altLang="en-US"/>
          </a:p>
        </p:txBody>
      </p:sp>
    </p:spTree>
    <p:extLst>
      <p:ext uri="{BB962C8B-B14F-4D97-AF65-F5344CB8AC3E}">
        <p14:creationId xmlns:p14="http://schemas.microsoft.com/office/powerpoint/2010/main" val="146059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B2034-EAD5-E36F-5B78-5B7052AEEAD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71CB17-4F55-4A04-4008-C78B38E2BC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759F64-CD69-D2C1-FE25-4FEB16FAC4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7A56559-6DA4-7DE2-1E9C-964EA1BDD20B}"/>
              </a:ext>
            </a:extLst>
          </p:cNvPr>
          <p:cNvSpPr>
            <a:spLocks noGrp="1"/>
          </p:cNvSpPr>
          <p:nvPr>
            <p:ph type="sldNum" sz="quarter" idx="5"/>
          </p:nvPr>
        </p:nvSpPr>
        <p:spPr/>
        <p:txBody>
          <a:bodyPr/>
          <a:lstStyle/>
          <a:p>
            <a:fld id="{58D6FFC5-A7A5-434D-8897-7905EEAEE440}" type="slidenum">
              <a:rPr lang="zh-CN" altLang="en-US" smtClean="0"/>
              <a:t>23</a:t>
            </a:fld>
            <a:endParaRPr lang="zh-CN" altLang="en-US"/>
          </a:p>
        </p:txBody>
      </p:sp>
    </p:spTree>
    <p:extLst>
      <p:ext uri="{BB962C8B-B14F-4D97-AF65-F5344CB8AC3E}">
        <p14:creationId xmlns:p14="http://schemas.microsoft.com/office/powerpoint/2010/main" val="2771704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54. </a:t>
            </a:r>
            <a:r>
              <a:rPr lang="zh-CN" altLang="en-US" dirty="0"/>
              <a:t>最后我们谈一下驻波的应用。那小提琴在演奏的过程中有粗细之分，那这个粗细是跟频率有关，为什么呢，这个</a:t>
            </a:r>
            <a:r>
              <a:rPr lang="en-US" altLang="zh-CN" dirty="0"/>
              <a:t>lambda</a:t>
            </a:r>
            <a:r>
              <a:rPr lang="zh-CN" altLang="en-US" dirty="0"/>
              <a:t>是质量密度，这个不同粗细的弦，这个质量密度是不一样的，所以频率肯定是不一样的，然后在演奏的过程中有时候把这块拧紧一点，有时候拧松一点，实际上改变的是</a:t>
            </a:r>
            <a:r>
              <a:rPr lang="en-US" altLang="zh-CN" dirty="0"/>
              <a:t>T</a:t>
            </a:r>
            <a:r>
              <a:rPr lang="zh-CN" altLang="en-US" dirty="0"/>
              <a:t>这个物理量，你拉这个弦相当于给它一个起振的条件，用手按住的地方形成的是一个波节，它来回的在变化，所以我们听到的是大量的不同频率的混合，因为有好多跟弦，所以可以演奏各种各样美妙的音乐。所以小提琴演奏，包括各种管乐器、弦乐器他们的原理全是驻波。</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53</a:t>
            </a:fld>
            <a:endParaRPr lang="zh-CN" altLang="en-US"/>
          </a:p>
        </p:txBody>
      </p:sp>
    </p:spTree>
    <p:extLst>
      <p:ext uri="{BB962C8B-B14F-4D97-AF65-F5344CB8AC3E}">
        <p14:creationId xmlns:p14="http://schemas.microsoft.com/office/powerpoint/2010/main" val="277627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25. </a:t>
            </a:r>
            <a:r>
              <a:rPr lang="zh-CN" altLang="en-US" dirty="0"/>
              <a:t>一个细棒也可以传输横波，横波就意味着受到一个切向力也就是横向力的作用，这个细棒在这个方向产生一定的形变，这样一个产生的横向的位移我们用</a:t>
            </a:r>
            <a:r>
              <a:rPr lang="en-US" altLang="zh-CN" dirty="0" err="1"/>
              <a:t>dz</a:t>
            </a:r>
            <a:r>
              <a:rPr lang="zh-CN" altLang="en-US" dirty="0"/>
              <a:t>来表示，那么</a:t>
            </a:r>
            <a:r>
              <a:rPr lang="en-US" altLang="zh-CN" dirty="0"/>
              <a:t>F/s=G*</a:t>
            </a:r>
            <a:r>
              <a:rPr lang="en-US" altLang="zh-CN" dirty="0" err="1"/>
              <a:t>dz</a:t>
            </a:r>
            <a:r>
              <a:rPr lang="en-US" altLang="zh-CN" dirty="0"/>
              <a:t>/</a:t>
            </a:r>
            <a:r>
              <a:rPr lang="en-US" altLang="zh-CN" dirty="0" err="1"/>
              <a:t>dy</a:t>
            </a:r>
            <a:endParaRPr lang="zh-CN" altLang="en-US" dirty="0"/>
          </a:p>
        </p:txBody>
      </p:sp>
      <p:sp>
        <p:nvSpPr>
          <p:cNvPr id="4" name="灯片编号占位符 3"/>
          <p:cNvSpPr>
            <a:spLocks noGrp="1"/>
          </p:cNvSpPr>
          <p:nvPr>
            <p:ph type="sldNum" sz="quarter" idx="5"/>
          </p:nvPr>
        </p:nvSpPr>
        <p:spPr/>
        <p:txBody>
          <a:bodyPr/>
          <a:lstStyle/>
          <a:p>
            <a:fld id="{58D6FFC5-A7A5-434D-8897-7905EEAEE440}" type="slidenum">
              <a:rPr lang="zh-CN" altLang="en-US" smtClean="0"/>
              <a:t>25</a:t>
            </a:fld>
            <a:endParaRPr lang="zh-CN" altLang="en-US"/>
          </a:p>
        </p:txBody>
      </p:sp>
    </p:spTree>
    <p:extLst>
      <p:ext uri="{BB962C8B-B14F-4D97-AF65-F5344CB8AC3E}">
        <p14:creationId xmlns:p14="http://schemas.microsoft.com/office/powerpoint/2010/main" val="3217721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26. </a:t>
            </a:r>
            <a:r>
              <a:rPr lang="zh-CN" altLang="en-US" dirty="0"/>
              <a:t>波的传播肯定有能量在传播，为什么呢，刚开始质元不动，你动带动我动，我一动我肯定有动能，然后介质会发生形变，还会有势能，能量包括动能势能之和，所以一定有能量在传播，我们还是以绳波为例来分析，最早的时候，这个绳波长这样，我把它分成好多个小单元，现在这端一动起来，这里面各个质点依次振动起来，我们看到的就是这种形状，这边还有没来得及振的质元，我们看这个图像会发现两点：一、因为任意一个小质元上下动，肯定有动能，还有一个是有势能，什么叫势能，就是这个弹性介质会发生形变，与形变有关的能量叫势能，大家看，我没有动之前，我长得是个长方形，我一动之后绝对不是长方形，所以肯定有形变，那我肯定有势能，所以对于任意一个小质元它既有动能，又有势能，那下面我们就来分析它的机械能，这个机械能是动能</a:t>
            </a:r>
            <a:r>
              <a:rPr lang="en-US" altLang="zh-CN" dirty="0"/>
              <a:t>+</a:t>
            </a:r>
            <a:r>
              <a:rPr lang="zh-CN" altLang="en-US" dirty="0"/>
              <a:t>势能，这个机械能的表述到底是什么</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26</a:t>
            </a:fld>
            <a:endParaRPr lang="zh-CN" altLang="en-US"/>
          </a:p>
        </p:txBody>
      </p:sp>
    </p:spTree>
    <p:extLst>
      <p:ext uri="{BB962C8B-B14F-4D97-AF65-F5344CB8AC3E}">
        <p14:creationId xmlns:p14="http://schemas.microsoft.com/office/powerpoint/2010/main" val="199361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27</a:t>
            </a:r>
            <a:r>
              <a:rPr lang="zh-CN" altLang="en-US" dirty="0"/>
              <a:t>。我们物理学的特点是怎么简单怎么来，现在我们不妨假设里面传输的是一个纵波，可能分析简单一些，所以我们假设是个纵波。这是一个棒，里面传输的是一个纵波，现在我找一小段</a:t>
            </a:r>
            <a:r>
              <a:rPr lang="en-US" altLang="zh-CN" dirty="0"/>
              <a:t>, </a:t>
            </a:r>
            <a:r>
              <a:rPr lang="zh-CN" altLang="en-US" dirty="0"/>
              <a:t>这一小段的长度是</a:t>
            </a:r>
            <a:r>
              <a:rPr lang="en-US" altLang="zh-CN" dirty="0" err="1"/>
              <a:t>Δx</a:t>
            </a:r>
            <a:r>
              <a:rPr lang="zh-CN" altLang="en-US" dirty="0"/>
              <a:t>，这个是它自由状态，没有发生形变，还什么都没有的时候，它长得是这个样子，结果这个波动一传到这儿之后，由于纵波嘛，结果各个小质元都有位移，那现在对这一端也就是</a:t>
            </a:r>
            <a:r>
              <a:rPr lang="en-US" altLang="zh-CN" dirty="0"/>
              <a:t>x</a:t>
            </a:r>
            <a:r>
              <a:rPr lang="zh-CN" altLang="en-US" dirty="0"/>
              <a:t>处的它的位移是这么多，这一端</a:t>
            </a:r>
            <a:r>
              <a:rPr lang="en-US" altLang="zh-CN" dirty="0" err="1"/>
              <a:t>x+Δx</a:t>
            </a:r>
            <a:r>
              <a:rPr lang="zh-CN" altLang="en-US" dirty="0"/>
              <a:t>处的它的位移是这么多，那么对于这个波动方程来说呢，无论是平面简谐波、横波、纵波都一样，我们假设传输的是一个平面简谐纵波，它显然也满足那个波动方程，另外在这里初相位对研究动力学过程没有什么影响，所以为了简单起见，这个初相位我就不要了，或者说我就让它初相位等于</a:t>
            </a:r>
            <a:r>
              <a:rPr lang="en-US" altLang="zh-CN" dirty="0"/>
              <a:t>0</a:t>
            </a:r>
            <a:r>
              <a:rPr lang="zh-CN" altLang="en-US" dirty="0"/>
              <a:t>，下面我们就来分析这个小质元的能量。</a:t>
            </a:r>
            <a:endParaRPr lang="en-US" altLang="zh-CN" dirty="0"/>
          </a:p>
          <a:p>
            <a:r>
              <a:rPr lang="zh-CN" altLang="en-US" dirty="0"/>
              <a:t>这个小质元肯定有动能，</a:t>
            </a:r>
            <a:r>
              <a:rPr lang="en-US" altLang="zh-CN" dirty="0"/>
              <a:t>1/2Δmv^2</a:t>
            </a:r>
            <a:r>
              <a:rPr lang="zh-CN" altLang="en-US" dirty="0"/>
              <a:t>，这个</a:t>
            </a:r>
            <a:r>
              <a:rPr lang="en-US" altLang="zh-CN" dirty="0"/>
              <a:t>v</a:t>
            </a:r>
            <a:r>
              <a:rPr lang="zh-CN" altLang="en-US" dirty="0"/>
              <a:t>是小质元运动的速度，速度不就是位移对时间的一阶导数吗，所以一阶导数带进来求出来就是这个结果，这就是这个小质元具有的动能。下面我们来看它的势能，那因为就跟那个弹簧类似，它各地疏密不一样，它发生形变了，我们要考虑它的势能，因为这里面谈的是一个纵波，与纵波有关的是杨氏模量，那刚才我们已经讲了杨氏模量的定义，</a:t>
            </a:r>
            <a:r>
              <a:rPr lang="en-US" altLang="zh-CN" dirty="0"/>
              <a:t>F=…S</a:t>
            </a:r>
            <a:r>
              <a:rPr lang="zh-CN" altLang="en-US" dirty="0"/>
              <a:t>是这一小段的截面积，</a:t>
            </a:r>
            <a:r>
              <a:rPr lang="en-US" altLang="zh-CN" dirty="0" err="1"/>
              <a:t>Δx</a:t>
            </a:r>
            <a:r>
              <a:rPr lang="zh-CN" altLang="en-US" dirty="0"/>
              <a:t>是原长，</a:t>
            </a:r>
            <a:r>
              <a:rPr lang="en-US" altLang="zh-CN" dirty="0" err="1"/>
              <a:t>Δy</a:t>
            </a:r>
            <a:r>
              <a:rPr lang="zh-CN" altLang="en-US" dirty="0"/>
              <a:t>是这一小段的形变量，</a:t>
            </a:r>
            <a:r>
              <a:rPr lang="en-US" altLang="zh-CN" dirty="0"/>
              <a:t>ES</a:t>
            </a:r>
            <a:r>
              <a:rPr lang="zh-CN" altLang="en-US" dirty="0"/>
              <a:t>乘上原长就相当于那个</a:t>
            </a:r>
            <a:r>
              <a:rPr lang="en-US" altLang="zh-CN" dirty="0"/>
              <a:t>k’</a:t>
            </a:r>
            <a:r>
              <a:rPr lang="zh-CN" altLang="en-US" dirty="0"/>
              <a:t>胡克系数，那我为什么要写这个东西呢，</a:t>
            </a:r>
          </a:p>
        </p:txBody>
      </p:sp>
      <p:sp>
        <p:nvSpPr>
          <p:cNvPr id="4" name="灯片编号占位符 3"/>
          <p:cNvSpPr>
            <a:spLocks noGrp="1"/>
          </p:cNvSpPr>
          <p:nvPr>
            <p:ph type="sldNum" sz="quarter" idx="10"/>
          </p:nvPr>
        </p:nvSpPr>
        <p:spPr/>
        <p:txBody>
          <a:bodyPr/>
          <a:lstStyle/>
          <a:p>
            <a:fld id="{58D6FFC5-A7A5-434D-8897-7905EEAEE440}" type="slidenum">
              <a:rPr lang="zh-CN" altLang="en-US" smtClean="0"/>
              <a:t>27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altLang="zh-CN" dirty="0"/>
              <a:t>28. </a:t>
            </a:r>
            <a:r>
              <a:rPr lang="zh-CN" altLang="en-US" dirty="0"/>
              <a:t>因为这个小质元所具有的势能类似于弹簧的那个表述，。。写成这个形式，现在</a:t>
            </a:r>
            <a:r>
              <a:rPr lang="en-US" altLang="zh-CN" dirty="0" err="1"/>
              <a:t>Δx</a:t>
            </a:r>
            <a:r>
              <a:rPr lang="zh-CN" altLang="en-US" dirty="0"/>
              <a:t>我取得特别小，它可以看成是</a:t>
            </a:r>
            <a:r>
              <a:rPr lang="en-US" altLang="zh-CN" dirty="0"/>
              <a:t>y</a:t>
            </a:r>
            <a:r>
              <a:rPr lang="zh-CN" altLang="en-US" dirty="0"/>
              <a:t>对</a:t>
            </a:r>
            <a:r>
              <a:rPr lang="en-US" altLang="zh-CN" dirty="0"/>
              <a:t>x</a:t>
            </a:r>
            <a:r>
              <a:rPr lang="zh-CN" altLang="en-US" dirty="0"/>
              <a:t>的二阶导数，在这里我们充分利用固体棒中它的波速满足这种关系，以及</a:t>
            </a:r>
            <a:r>
              <a:rPr lang="en-US" altLang="zh-CN" dirty="0"/>
              <a:t>k=w/u</a:t>
            </a:r>
            <a:r>
              <a:rPr lang="zh-CN" altLang="en-US" dirty="0"/>
              <a:t>，把这两个关系都用上带进去之后就可以推导出这个形式。那这个小质元的动能和势能我们都写出来了，我们会发现它的势能和动能的表述一摸一样，也就是说小质元的势能等于动能，那总的机械能就两者之和，也就是二倍的关系，也就是这个形式</a:t>
            </a:r>
            <a:endParaRPr lang="en-US" altLang="zh-CN" dirty="0"/>
          </a:p>
          <a:p>
            <a:r>
              <a:rPr lang="zh-CN" altLang="en-US" dirty="0"/>
              <a:t>到这儿我们停一下，从以上的结果我们可以看出来任意一个小质元在振动过程中它的动能和势能都随时间在变化，有的时候达到最大，有的时候达到最小为</a:t>
            </a:r>
            <a:r>
              <a:rPr lang="en-US" altLang="zh-CN" dirty="0"/>
              <a:t>0</a:t>
            </a:r>
            <a:r>
              <a:rPr lang="zh-CN" altLang="en-US" dirty="0"/>
              <a:t>，就是它的动能和势能都是来回的做周期性的变化，这是第一个结论，第二个结论，动能和势能相等，为什么这两个量一定相等我们似乎不太理解，这个让大家回答也回答不了，这是理论上算出来的，但我想问大家为什么动能最大的时候势能也最大，为什么动能为</a:t>
            </a:r>
            <a:r>
              <a:rPr lang="en-US" altLang="zh-CN" dirty="0"/>
              <a:t>0</a:t>
            </a:r>
            <a:r>
              <a:rPr lang="zh-CN" altLang="en-US" dirty="0"/>
              <a:t>的时候势能也为</a:t>
            </a:r>
            <a:r>
              <a:rPr lang="en-US" altLang="zh-CN" dirty="0"/>
              <a:t>0</a:t>
            </a:r>
            <a:r>
              <a:rPr lang="zh-CN" altLang="en-US" dirty="0"/>
              <a:t>，就这个问题能不能回答？</a:t>
            </a:r>
            <a:endParaRPr lang="en-US" altLang="zh-CN" dirty="0"/>
          </a:p>
          <a:p>
            <a:r>
              <a:rPr lang="zh-CN" altLang="en-US" dirty="0"/>
              <a:t>怎么理解，大家看这张图，我们就看这个质元，走到平衡位置的时候，动能最大，大家发现没有，这个位置的形变也最厉害，走到最高处，动能为</a:t>
            </a:r>
            <a:r>
              <a:rPr lang="en-US" altLang="zh-CN" dirty="0"/>
              <a:t>0</a:t>
            </a:r>
            <a:r>
              <a:rPr lang="zh-CN" altLang="en-US" dirty="0"/>
              <a:t>，其实这个位置它恰好没有形变，你看它长得和这个位置一样，就我们画正弦余弦波的时候，这个顶点是尖尖的画吗，是不是平的啊，相当于这个最高处式没有形变的，没有形变就没有势能，形变最厉害的位置就是这个位置，所以在平衡位置势能是最大的，动能也最大。</a:t>
            </a:r>
            <a:endParaRPr lang="en-US" altLang="zh-CN" dirty="0"/>
          </a:p>
          <a:p>
            <a:r>
              <a:rPr lang="zh-CN" altLang="en-US" dirty="0"/>
              <a:t>第二个问题，各个点都做简谐振动，简谐振动机械能守恒，为什么这个机械能显然不守恒？一个系统机械能守恒，当然还有非保守内力，但外力是不是绝对不能做功啊，前面讲的系统都是孤立系统，外界不做功，我们这个小质元凭什么振动，是不是凭借力的作用，所以以小质元为系统，它受临近小质元外力的作用，所以机械能肯定不守恒</a:t>
            </a:r>
            <a:endParaRPr lang="en-US" altLang="zh-CN" dirty="0"/>
          </a:p>
          <a:p>
            <a:r>
              <a:rPr lang="zh-CN" altLang="en-US" dirty="0"/>
              <a:t>第三点，还是这张图，你告诉我波动过程中能量有什么样的传递特征？我们就任意一个小质元为例，我刚开始不动，因为能量没传给我，后来我开始振了，我一振是不是能量达到最大，最大最小来回周期性的振动，那我原来没有，现在有，凭什么，是因为前面给我能量了，后来我为什么是</a:t>
            </a:r>
            <a:r>
              <a:rPr lang="en-US" altLang="zh-CN" dirty="0"/>
              <a:t>0</a:t>
            </a:r>
            <a:r>
              <a:rPr lang="zh-CN" altLang="en-US" dirty="0"/>
              <a:t>了呢，我是不是得到了传给后面的了，然后我又没有能量了，前面又传给我了，然后我又给它了对吗，就跟搬砖一样，那那边的砖积累越来越多，就相当于各个质元依次振动起来了，那这个砖这个能量谁给的啊，是不是靠波源持续的振动啊，是不是波源振动两个周期，就传播两个波形，后面根本就不振对吗，所以波动能量的传递过程是什么呢？原来我不动，后来前面的不断给我波，获得能量振起来了，然后获得能量又给后面的，然后我又拿到了能量我又振起来了我又给它了，各个点依次的振动起来。所以波动过程就是能量传递过程。</a:t>
            </a:r>
            <a:endParaRPr lang="en-US" altLang="zh-CN" dirty="0"/>
          </a:p>
          <a:p>
            <a:r>
              <a:rPr lang="zh-CN" altLang="en-US" dirty="0"/>
              <a:t>什么叫波？到目前为止，我们对波的认识应该逐级加深，首先波是振动状态的传播，振动状态是由相位决定的，所以波动就是相位的传播，各个点依次振动起来，我学你，你学它，波是波形的传播，原来波峰在这儿，后来波峰在这儿，现在来看，波是能量的传播，原来不动，后来动了，后来不断地互相从波源获得能量传递下去。</a:t>
            </a:r>
          </a:p>
        </p:txBody>
      </p:sp>
      <p:sp>
        <p:nvSpPr>
          <p:cNvPr id="4" name="灯片编号占位符 3"/>
          <p:cNvSpPr>
            <a:spLocks noGrp="1"/>
          </p:cNvSpPr>
          <p:nvPr>
            <p:ph type="sldNum" sz="quarter" idx="10"/>
          </p:nvPr>
        </p:nvSpPr>
        <p:spPr/>
        <p:txBody>
          <a:bodyPr/>
          <a:lstStyle/>
          <a:p>
            <a:fld id="{58D6FFC5-A7A5-434D-8897-7905EEAEE440}" type="slidenum">
              <a:rPr lang="zh-CN" altLang="en-US" smtClean="0"/>
              <a:t>28</a:t>
            </a:fld>
            <a:endParaRPr lang="zh-CN" altLang="en-US"/>
          </a:p>
        </p:txBody>
      </p:sp>
    </p:spTree>
    <p:extLst>
      <p:ext uri="{BB962C8B-B14F-4D97-AF65-F5344CB8AC3E}">
        <p14:creationId xmlns:p14="http://schemas.microsoft.com/office/powerpoint/2010/main" val="382828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8D6FFC5-A7A5-434D-8897-7905EEAEE440}" type="slidenum">
              <a:rPr lang="zh-CN" altLang="en-US" smtClean="0"/>
              <a:t>29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 </a:t>
            </a:r>
            <a:r>
              <a:rPr lang="zh-CN" altLang="en-US" dirty="0"/>
              <a:t>下面我们讲另外一个概念，就还是波，是什么呢，波不是一个能量传播的过程吗，我们很关注能量传播有关的一些概念，第一个概念叫能流，。。。就现在一个波过来了，我做一个横截面，穿过这个横截面的能量就叫能流，怎么算呢，比如说这个横截面积就是</a:t>
            </a:r>
            <a:r>
              <a:rPr lang="en-US" altLang="zh-CN" dirty="0"/>
              <a:t>S</a:t>
            </a:r>
            <a:r>
              <a:rPr lang="zh-CN" altLang="en-US" dirty="0"/>
              <a:t>，我做一个小的长方体，我把这个边长就叫</a:t>
            </a:r>
            <a:r>
              <a:rPr lang="en-US" altLang="zh-CN" dirty="0" err="1"/>
              <a:t>uΔt</a:t>
            </a:r>
            <a:r>
              <a:rPr lang="zh-CN" altLang="en-US" dirty="0"/>
              <a:t>，</a:t>
            </a:r>
            <a:r>
              <a:rPr lang="en-US" altLang="zh-CN" dirty="0"/>
              <a:t>u</a:t>
            </a:r>
            <a:r>
              <a:rPr lang="zh-CN" altLang="en-US" dirty="0"/>
              <a:t>就是波速，因为波是流动的，那这个长方体内所有能量在</a:t>
            </a:r>
            <a:r>
              <a:rPr lang="en-US" altLang="zh-CN" dirty="0" err="1"/>
              <a:t>Δt</a:t>
            </a:r>
            <a:r>
              <a:rPr lang="zh-CN" altLang="en-US" dirty="0"/>
              <a:t>时间内都将通过这个横截面积，所以我把这个小长方体里面的能量算出来再除上</a:t>
            </a:r>
            <a:r>
              <a:rPr lang="en-US" altLang="zh-CN" dirty="0" err="1"/>
              <a:t>Δt</a:t>
            </a:r>
            <a:r>
              <a:rPr lang="zh-CN" altLang="en-US" dirty="0"/>
              <a:t>就是单位时间内通过这个面的能量。能量密度</a:t>
            </a:r>
            <a:r>
              <a:rPr lang="en-US" altLang="zh-CN" dirty="0"/>
              <a:t>*</a:t>
            </a:r>
            <a:r>
              <a:rPr lang="zh-CN" altLang="en-US" dirty="0"/>
              <a:t>体积。</a:t>
            </a:r>
            <a:endParaRPr lang="en-US" altLang="zh-CN" dirty="0"/>
          </a:p>
          <a:p>
            <a:r>
              <a:rPr lang="zh-CN" altLang="en-US" dirty="0"/>
              <a:t>那我们其实更关心的是一个周期内的平均能流。。。就是这个结果，大家会发现这个物理量还不是特别客观，我横截面积取得大，这个就大，横截面积取得小，这个就小，怎么更客观呢，我这儿以波的传播方向相垂直找一个面，单位时间单位面积通过的能量，这是一个特别客观的物理量，这就叫做能流密度。这是一个瞬时值，我关心的是平均，单位时间单位面积通过的平均能量，没有比这个更客观的了吧，就是我们最后的概念，叫波的强度</a:t>
            </a:r>
          </a:p>
        </p:txBody>
      </p:sp>
      <p:sp>
        <p:nvSpPr>
          <p:cNvPr id="4" name="灯片编号占位符 3"/>
          <p:cNvSpPr>
            <a:spLocks noGrp="1"/>
          </p:cNvSpPr>
          <p:nvPr>
            <p:ph type="sldNum" sz="quarter" idx="5"/>
          </p:nvPr>
        </p:nvSpPr>
        <p:spPr/>
        <p:txBody>
          <a:bodyPr/>
          <a:lstStyle/>
          <a:p>
            <a:fld id="{58D6FFC5-A7A5-434D-8897-7905EEAEE440}" type="slidenum">
              <a:rPr lang="zh-CN" altLang="en-US" smtClean="0"/>
              <a:t>30</a:t>
            </a:fld>
            <a:endParaRPr lang="zh-CN" altLang="en-US"/>
          </a:p>
        </p:txBody>
      </p:sp>
    </p:spTree>
    <p:extLst>
      <p:ext uri="{BB962C8B-B14F-4D97-AF65-F5344CB8AC3E}">
        <p14:creationId xmlns:p14="http://schemas.microsoft.com/office/powerpoint/2010/main" val="84965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68891865"/>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90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A1DE78C0-CFE8-45F9-A4FE-96F846753A6A}"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48C00600-672C-4133-8B09-FB59412072E6}"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0CB4A1F8-2100-4AB2-8C30-35282ED585D6}"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9FB89C4E-A505-4E46-AC27-160C4713EBEB}"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8"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9"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0A710FCD-8CBC-4DF2-82C6-9411A782E543}"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4"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5"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7651C182-9729-40F2-8A0D-2F835A9E0447}"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3"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4"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EDD9BB1D-F763-40B9-865D-6574409B5D10}"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4AD0ECF6-0EAB-4FB7-9DFC-BA0A9F3E96DA}"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7"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86EB6E7C-6D7C-440B-9AEC-11DC0D203EF2}"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7D0025A3-2589-4A8B-9BFB-2B0C37DB3327}"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lgn="l"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5" name="Rectangle 5"/>
          <p:cNvSpPr>
            <a:spLocks noGrp="1" noChangeArrowheads="1"/>
          </p:cNvSpPr>
          <p:nvPr>
            <p:ph type="ftr" sz="quarter" idx="11"/>
          </p:nvPr>
        </p:nvSpPr>
        <p:spPr/>
        <p:txBody>
          <a:bodyPr/>
          <a:lstStyle>
            <a:lvl1pPr>
              <a:defRPr/>
            </a:lvl1pPr>
          </a:lstStyle>
          <a:p>
            <a:pPr algn="ctr" rtl="0" fontAlgn="base">
              <a:spcBef>
                <a:spcPct val="0"/>
              </a:spcBef>
              <a:spcAft>
                <a:spcPct val="0"/>
              </a:spcAft>
              <a:buFont typeface="Arial" panose="020B0604020202020204" pitchFamily="34" charset="0"/>
              <a:buNone/>
              <a:defRPr/>
            </a:pPr>
            <a:endParaRPr lang="en-US" altLang="zh-CN" sz="1400" kern="1200">
              <a:solidFill>
                <a:srgbClr val="000000"/>
              </a:solidFill>
              <a:latin typeface="Times New Roman" panose="02020603050405020304"/>
              <a:ea typeface="宋体" panose="02010600030101010101" pitchFamily="2" charset="-122"/>
              <a:cs typeface="+mn-cs"/>
            </a:endParaRPr>
          </a:p>
        </p:txBody>
      </p:sp>
      <p:sp>
        <p:nvSpPr>
          <p:cNvPr id="6" name="Rectangle 6"/>
          <p:cNvSpPr>
            <a:spLocks noGrp="1" noChangeArrowheads="1"/>
          </p:cNvSpPr>
          <p:nvPr>
            <p:ph type="sldNum" sz="quarter" idx="12"/>
          </p:nvPr>
        </p:nvSpPr>
        <p:spPr/>
        <p:txBody>
          <a:bodyPr/>
          <a:lstStyle>
            <a:lvl1pPr>
              <a:defRPr/>
            </a:lvl1pPr>
          </a:lstStyle>
          <a:p>
            <a:pPr algn="r" rtl="0" fontAlgn="base">
              <a:spcBef>
                <a:spcPct val="0"/>
              </a:spcBef>
              <a:spcAft>
                <a:spcPct val="0"/>
              </a:spcAft>
              <a:buFont typeface="Arial" panose="020B0604020202020204" pitchFamily="34" charset="0"/>
              <a:buNone/>
              <a:defRPr/>
            </a:pPr>
            <a:fld id="{6E26FAF7-3421-40E7-8C73-06AAB3FD67F1}" type="slidenum">
              <a:rPr lang="en-US" altLang="zh-CN" sz="1400" kern="1200">
                <a:solidFill>
                  <a:srgbClr val="000000"/>
                </a:solidFill>
                <a:latin typeface="Times New Roman" panose="02020603050405020304"/>
                <a:ea typeface="宋体" panose="02010600030101010101" pitchFamily="2" charset="-122"/>
                <a:cs typeface="+mn-cs"/>
              </a:rPr>
              <a:t>‹#›</a:t>
            </a:fld>
            <a:endParaRPr lang="en-US" altLang="zh-CN" sz="1400" kern="1200">
              <a:solidFill>
                <a:srgbClr val="000000"/>
              </a:solidFill>
              <a:latin typeface="Times New Roman" panose="02020603050405020304"/>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75" r:id="rId15"/>
    <p:sldLayoutId id="2147483676"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zh-CN"/>
              <a:t>单击此处编辑母版标题样式</a:t>
            </a:r>
          </a:p>
        </p:txBody>
      </p:sp>
      <p:sp>
        <p:nvSpPr>
          <p:cNvPr id="59395"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algn="l">
              <a:defRPr sz="1400" b="0">
                <a:solidFill>
                  <a:schemeClr val="tx1"/>
                </a:solidFill>
                <a:latin typeface="+mn-lt"/>
              </a:defRPr>
            </a:lvl1pPr>
          </a:lstStyle>
          <a:p>
            <a:pPr rtl="0" fontAlgn="base">
              <a:spcBef>
                <a:spcPct val="0"/>
              </a:spcBef>
              <a:spcAft>
                <a:spcPct val="0"/>
              </a:spcAft>
              <a:buFont typeface="Arial" panose="020B0604020202020204" pitchFamily="34" charset="0"/>
              <a:buNone/>
              <a:defRPr/>
            </a:pPr>
            <a:endParaRPr lang="en-US" altLang="zh-CN" kern="1200">
              <a:solidFill>
                <a:srgbClr val="000000"/>
              </a:solidFill>
              <a:latin typeface="Times New Roman" panose="02020603050405020304"/>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defRPr sz="1400" b="0">
                <a:solidFill>
                  <a:schemeClr val="tx1"/>
                </a:solidFill>
                <a:latin typeface="+mn-lt"/>
              </a:defRPr>
            </a:lvl1pPr>
          </a:lstStyle>
          <a:p>
            <a:pPr algn="ctr" rtl="0" fontAlgn="base">
              <a:spcBef>
                <a:spcPct val="0"/>
              </a:spcBef>
              <a:spcAft>
                <a:spcPct val="0"/>
              </a:spcAft>
              <a:buFont typeface="Arial" panose="020B0604020202020204" pitchFamily="34" charset="0"/>
              <a:buNone/>
              <a:defRPr/>
            </a:pPr>
            <a:endParaRPr lang="en-US" altLang="zh-CN" kern="1200">
              <a:solidFill>
                <a:srgbClr val="000000"/>
              </a:solidFill>
              <a:latin typeface="Times New Roman" panose="02020603050405020304"/>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b="0">
                <a:solidFill>
                  <a:schemeClr val="tx1"/>
                </a:solidFill>
                <a:latin typeface="+mn-lt"/>
              </a:defRPr>
            </a:lvl1pPr>
          </a:lstStyle>
          <a:p>
            <a:pPr rtl="0" fontAlgn="base">
              <a:spcBef>
                <a:spcPct val="0"/>
              </a:spcBef>
              <a:spcAft>
                <a:spcPct val="0"/>
              </a:spcAft>
              <a:buFont typeface="Arial" panose="020B0604020202020204" pitchFamily="34" charset="0"/>
              <a:buNone/>
              <a:defRPr/>
            </a:pPr>
            <a:fld id="{8D96EC6F-A6EE-4EE0-9CEB-BEEFEDFE8340}" type="slidenum">
              <a:rPr lang="en-US" altLang="zh-CN" kern="1200">
                <a:solidFill>
                  <a:srgbClr val="000000"/>
                </a:solidFill>
                <a:latin typeface="Times New Roman" panose="02020603050405020304"/>
                <a:ea typeface="宋体" panose="02010600030101010101" pitchFamily="2" charset="-122"/>
                <a:cs typeface="+mn-cs"/>
              </a:rPr>
              <a:t>‹#›</a:t>
            </a:fld>
            <a:endParaRPr lang="en-US" altLang="zh-CN" kern="1200">
              <a:solidFill>
                <a:srgbClr val="000000"/>
              </a:solidFill>
              <a:latin typeface="Times New Roman" panose="020206030504050203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wmf"/></Relationships>
</file>

<file path=ppt/slides/_rels/slide1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7.bin"/><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wmf"/><Relationship Id="rId5" Type="http://schemas.openxmlformats.org/officeDocument/2006/relationships/oleObject" Target="../embeddings/oleObject19.bin"/><Relationship Id="rId4" Type="http://schemas.openxmlformats.org/officeDocument/2006/relationships/image" Target="../media/image30.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wmf"/><Relationship Id="rId5" Type="http://schemas.openxmlformats.org/officeDocument/2006/relationships/oleObject" Target="../embeddings/oleObject18.bin"/><Relationship Id="rId4" Type="http://schemas.openxmlformats.org/officeDocument/2006/relationships/image" Target="../media/image32.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8.wmf"/><Relationship Id="rId3" Type="http://schemas.openxmlformats.org/officeDocument/2006/relationships/image" Target="../media/image33.wmf"/><Relationship Id="rId7" Type="http://schemas.openxmlformats.org/officeDocument/2006/relationships/image" Target="../media/image35.wmf"/><Relationship Id="rId12" Type="http://schemas.openxmlformats.org/officeDocument/2006/relationships/oleObject" Target="../embeddings/oleObject26.bin"/><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6.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43.wmf"/><Relationship Id="rId3" Type="http://schemas.openxmlformats.org/officeDocument/2006/relationships/image" Target="../media/image39.wmf"/><Relationship Id="rId7" Type="http://schemas.openxmlformats.org/officeDocument/2006/relationships/image" Target="../media/image41.wmf"/><Relationship Id="rId12" Type="http://schemas.openxmlformats.org/officeDocument/2006/relationships/oleObject" Target="../embeddings/oleObject31.bin"/><Relationship Id="rId2" Type="http://schemas.openxmlformats.org/officeDocument/2006/relationships/oleObject" Target="../embeddings/oleObject27.bin"/><Relationship Id="rId1" Type="http://schemas.openxmlformats.org/officeDocument/2006/relationships/slideLayout" Target="../slideLayouts/slideLayout7.xml"/><Relationship Id="rId6" Type="http://schemas.openxmlformats.org/officeDocument/2006/relationships/oleObject" Target="../embeddings/oleObject29.bin"/><Relationship Id="rId11" Type="http://schemas.openxmlformats.org/officeDocument/2006/relationships/image" Target="../media/image38.wmf"/><Relationship Id="rId5" Type="http://schemas.openxmlformats.org/officeDocument/2006/relationships/image" Target="../media/image40.wmf"/><Relationship Id="rId10" Type="http://schemas.openxmlformats.org/officeDocument/2006/relationships/oleObject" Target="../embeddings/oleObject26.bin"/><Relationship Id="rId4" Type="http://schemas.openxmlformats.org/officeDocument/2006/relationships/oleObject" Target="../embeddings/oleObject28.bin"/><Relationship Id="rId9" Type="http://schemas.openxmlformats.org/officeDocument/2006/relationships/image" Target="../media/image42.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6.wmf"/><Relationship Id="rId12" Type="http://schemas.openxmlformats.org/officeDocument/2006/relationships/oleObject" Target="../embeddings/oleObject37.bin"/><Relationship Id="rId2" Type="http://schemas.openxmlformats.org/officeDocument/2006/relationships/oleObject" Target="../embeddings/oleObject32.bin"/><Relationship Id="rId1" Type="http://schemas.openxmlformats.org/officeDocument/2006/relationships/slideLayout" Target="../slideLayouts/slideLayout7.xml"/><Relationship Id="rId6" Type="http://schemas.openxmlformats.org/officeDocument/2006/relationships/oleObject" Target="../embeddings/oleObject34.bin"/><Relationship Id="rId11" Type="http://schemas.openxmlformats.org/officeDocument/2006/relationships/image" Target="../media/image48.wmf"/><Relationship Id="rId5" Type="http://schemas.openxmlformats.org/officeDocument/2006/relationships/image" Target="../media/image45.wmf"/><Relationship Id="rId15" Type="http://schemas.openxmlformats.org/officeDocument/2006/relationships/image" Target="../media/image50.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7.wmf"/><Relationship Id="rId14" Type="http://schemas.openxmlformats.org/officeDocument/2006/relationships/oleObject" Target="../embeddings/oleObject38.bin"/></Relationships>
</file>

<file path=ppt/slides/_rels/slide19.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2.wmf"/><Relationship Id="rId5" Type="http://schemas.openxmlformats.org/officeDocument/2006/relationships/oleObject" Target="../embeddings/oleObject40.bin"/><Relationship Id="rId4" Type="http://schemas.openxmlformats.org/officeDocument/2006/relationships/image" Target="../media/image5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42.bin"/><Relationship Id="rId1" Type="http://schemas.openxmlformats.org/officeDocument/2006/relationships/slideLayout" Target="../slideLayouts/slideLayout14.xml"/><Relationship Id="rId6" Type="http://schemas.openxmlformats.org/officeDocument/2006/relationships/oleObject" Target="../embeddings/oleObject44.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57.wmf"/></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60.wmf"/><Relationship Id="rId7" Type="http://schemas.openxmlformats.org/officeDocument/2006/relationships/image" Target="../media/image62.wmf"/><Relationship Id="rId2" Type="http://schemas.openxmlformats.org/officeDocument/2006/relationships/oleObject" Target="../embeddings/oleObject47.bin"/><Relationship Id="rId1" Type="http://schemas.openxmlformats.org/officeDocument/2006/relationships/slideLayout" Target="../slideLayouts/slideLayout14.xml"/><Relationship Id="rId6" Type="http://schemas.openxmlformats.org/officeDocument/2006/relationships/oleObject" Target="../embeddings/oleObject49.bin"/><Relationship Id="rId5" Type="http://schemas.openxmlformats.org/officeDocument/2006/relationships/image" Target="../media/image61.wmf"/><Relationship Id="rId4" Type="http://schemas.openxmlformats.org/officeDocument/2006/relationships/oleObject" Target="../embeddings/oleObject48.bin"/><Relationship Id="rId9" Type="http://schemas.openxmlformats.org/officeDocument/2006/relationships/image" Target="../media/image63.wmf"/></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8.wmf"/><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5.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54.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oleObject" Target="../embeddings/oleObject61.bin"/><Relationship Id="rId3" Type="http://schemas.openxmlformats.org/officeDocument/2006/relationships/image" Target="../media/image69.wmf"/><Relationship Id="rId7" Type="http://schemas.openxmlformats.org/officeDocument/2006/relationships/image" Target="../media/image71.wmf"/><Relationship Id="rId12" Type="http://schemas.openxmlformats.org/officeDocument/2006/relationships/image" Target="../media/image74.wmf"/><Relationship Id="rId2" Type="http://schemas.openxmlformats.org/officeDocument/2006/relationships/oleObject" Target="../embeddings/oleObject56.bin"/><Relationship Id="rId1" Type="http://schemas.openxmlformats.org/officeDocument/2006/relationships/slideLayout" Target="../slideLayouts/slideLayout14.xml"/><Relationship Id="rId6" Type="http://schemas.openxmlformats.org/officeDocument/2006/relationships/oleObject" Target="../embeddings/oleObject58.bin"/><Relationship Id="rId11" Type="http://schemas.openxmlformats.org/officeDocument/2006/relationships/oleObject" Target="../embeddings/oleObject60.bin"/><Relationship Id="rId5" Type="http://schemas.openxmlformats.org/officeDocument/2006/relationships/image" Target="../media/image70.wmf"/><Relationship Id="rId10" Type="http://schemas.openxmlformats.org/officeDocument/2006/relationships/image" Target="../media/image73.png"/><Relationship Id="rId4" Type="http://schemas.openxmlformats.org/officeDocument/2006/relationships/oleObject" Target="../embeddings/oleObject57.bin"/><Relationship Id="rId9" Type="http://schemas.openxmlformats.org/officeDocument/2006/relationships/image" Target="../media/image72.wmf"/><Relationship Id="rId14" Type="http://schemas.openxmlformats.org/officeDocument/2006/relationships/image" Target="../media/image75.wmf"/></Relationships>
</file>

<file path=ppt/slides/_rels/slide25.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1.png"/><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80.wmf"/><Relationship Id="rId17" Type="http://schemas.openxmlformats.org/officeDocument/2006/relationships/image" Target="../media/image83.wmf"/><Relationship Id="rId2" Type="http://schemas.openxmlformats.org/officeDocument/2006/relationships/notesSlide" Target="../notesSlides/notesSlide4.xml"/><Relationship Id="rId16" Type="http://schemas.openxmlformats.org/officeDocument/2006/relationships/oleObject" Target="../embeddings/oleObject68.bin"/><Relationship Id="rId1" Type="http://schemas.openxmlformats.org/officeDocument/2006/relationships/slideLayout" Target="../slideLayouts/slideLayout14.xml"/><Relationship Id="rId6" Type="http://schemas.openxmlformats.org/officeDocument/2006/relationships/image" Target="../media/image77.wmf"/><Relationship Id="rId11" Type="http://schemas.openxmlformats.org/officeDocument/2006/relationships/oleObject" Target="../embeddings/oleObject66.bin"/><Relationship Id="rId5" Type="http://schemas.openxmlformats.org/officeDocument/2006/relationships/oleObject" Target="../embeddings/oleObject63.bin"/><Relationship Id="rId15" Type="http://schemas.openxmlformats.org/officeDocument/2006/relationships/image" Target="../media/image82.wmf"/><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65.bin"/><Relationship Id="rId14" Type="http://schemas.openxmlformats.org/officeDocument/2006/relationships/oleObject" Target="../embeddings/oleObject67.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oleObject" Target="../embeddings/oleObject74.bin"/><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88.wmf"/><Relationship Id="rId2" Type="http://schemas.openxmlformats.org/officeDocument/2006/relationships/notesSlide" Target="../notesSlides/notesSlide6.xml"/><Relationship Id="rId16" Type="http://schemas.openxmlformats.org/officeDocument/2006/relationships/image" Target="../media/image90.wmf"/><Relationship Id="rId1" Type="http://schemas.openxmlformats.org/officeDocument/2006/relationships/slideLayout" Target="../slideLayouts/slideLayout13.xml"/><Relationship Id="rId6" Type="http://schemas.openxmlformats.org/officeDocument/2006/relationships/image" Target="../media/image85.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oleObject" Target="../embeddings/oleObject75.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72.bin"/><Relationship Id="rId14" Type="http://schemas.openxmlformats.org/officeDocument/2006/relationships/image" Target="../media/image89.wmf"/></Relationships>
</file>

<file path=ppt/slides/_rels/slide28.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81.bin"/><Relationship Id="rId18" Type="http://schemas.openxmlformats.org/officeDocument/2006/relationships/image" Target="../media/image98.wmf"/><Relationship Id="rId26" Type="http://schemas.openxmlformats.org/officeDocument/2006/relationships/image" Target="../media/image102.wmf"/><Relationship Id="rId3" Type="http://schemas.openxmlformats.org/officeDocument/2006/relationships/oleObject" Target="../embeddings/oleObject76.bin"/><Relationship Id="rId21" Type="http://schemas.openxmlformats.org/officeDocument/2006/relationships/oleObject" Target="../embeddings/oleObject85.bin"/><Relationship Id="rId7" Type="http://schemas.openxmlformats.org/officeDocument/2006/relationships/oleObject" Target="../embeddings/oleObject78.bin"/><Relationship Id="rId12" Type="http://schemas.openxmlformats.org/officeDocument/2006/relationships/image" Target="../media/image95.wmf"/><Relationship Id="rId17" Type="http://schemas.openxmlformats.org/officeDocument/2006/relationships/oleObject" Target="../embeddings/oleObject83.bin"/><Relationship Id="rId25" Type="http://schemas.openxmlformats.org/officeDocument/2006/relationships/oleObject" Target="../embeddings/oleObject87.bin"/><Relationship Id="rId2" Type="http://schemas.openxmlformats.org/officeDocument/2006/relationships/notesSlide" Target="../notesSlides/notesSlide7.xml"/><Relationship Id="rId16" Type="http://schemas.openxmlformats.org/officeDocument/2006/relationships/image" Target="../media/image97.wmf"/><Relationship Id="rId20" Type="http://schemas.openxmlformats.org/officeDocument/2006/relationships/image" Target="../media/image99.wmf"/><Relationship Id="rId29" Type="http://schemas.openxmlformats.org/officeDocument/2006/relationships/oleObject" Target="../embeddings/oleObject89.bin"/><Relationship Id="rId1" Type="http://schemas.openxmlformats.org/officeDocument/2006/relationships/slideLayout" Target="../slideLayouts/slideLayout13.xml"/><Relationship Id="rId6" Type="http://schemas.openxmlformats.org/officeDocument/2006/relationships/image" Target="../media/image92.wmf"/><Relationship Id="rId11" Type="http://schemas.openxmlformats.org/officeDocument/2006/relationships/oleObject" Target="../embeddings/oleObject80.bin"/><Relationship Id="rId24" Type="http://schemas.openxmlformats.org/officeDocument/2006/relationships/image" Target="../media/image101.wmf"/><Relationship Id="rId5" Type="http://schemas.openxmlformats.org/officeDocument/2006/relationships/oleObject" Target="../embeddings/oleObject77.bin"/><Relationship Id="rId15" Type="http://schemas.openxmlformats.org/officeDocument/2006/relationships/oleObject" Target="../embeddings/oleObject82.bin"/><Relationship Id="rId23" Type="http://schemas.openxmlformats.org/officeDocument/2006/relationships/oleObject" Target="../embeddings/oleObject86.bin"/><Relationship Id="rId28" Type="http://schemas.openxmlformats.org/officeDocument/2006/relationships/image" Target="../media/image103.wmf"/><Relationship Id="rId10" Type="http://schemas.openxmlformats.org/officeDocument/2006/relationships/image" Target="../media/image94.wmf"/><Relationship Id="rId19" Type="http://schemas.openxmlformats.org/officeDocument/2006/relationships/oleObject" Target="../embeddings/oleObject84.bin"/><Relationship Id="rId4" Type="http://schemas.openxmlformats.org/officeDocument/2006/relationships/image" Target="../media/image91.wmf"/><Relationship Id="rId9" Type="http://schemas.openxmlformats.org/officeDocument/2006/relationships/oleObject" Target="../embeddings/oleObject79.bin"/><Relationship Id="rId14" Type="http://schemas.openxmlformats.org/officeDocument/2006/relationships/image" Target="../media/image96.wmf"/><Relationship Id="rId22" Type="http://schemas.openxmlformats.org/officeDocument/2006/relationships/image" Target="../media/image100.wmf"/><Relationship Id="rId27" Type="http://schemas.openxmlformats.org/officeDocument/2006/relationships/oleObject" Target="../embeddings/oleObject88.bin"/><Relationship Id="rId30" Type="http://schemas.openxmlformats.org/officeDocument/2006/relationships/image" Target="../media/image104.wmf"/></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oleObject" Target="../embeddings/oleObject94.bin"/><Relationship Id="rId18" Type="http://schemas.openxmlformats.org/officeDocument/2006/relationships/image" Target="../media/image114.wmf"/><Relationship Id="rId3" Type="http://schemas.openxmlformats.org/officeDocument/2006/relationships/image" Target="../media/image106.png"/><Relationship Id="rId7" Type="http://schemas.openxmlformats.org/officeDocument/2006/relationships/oleObject" Target="../embeddings/oleObject91.bin"/><Relationship Id="rId12" Type="http://schemas.openxmlformats.org/officeDocument/2006/relationships/image" Target="../media/image111.wmf"/><Relationship Id="rId17" Type="http://schemas.openxmlformats.org/officeDocument/2006/relationships/oleObject" Target="../embeddings/oleObject96.bin"/><Relationship Id="rId2" Type="http://schemas.openxmlformats.org/officeDocument/2006/relationships/notesSlide" Target="../notesSlides/notesSlide9.xml"/><Relationship Id="rId16" Type="http://schemas.openxmlformats.org/officeDocument/2006/relationships/image" Target="../media/image113.wmf"/><Relationship Id="rId1" Type="http://schemas.openxmlformats.org/officeDocument/2006/relationships/slideLayout" Target="../slideLayouts/slideLayout13.xml"/><Relationship Id="rId6" Type="http://schemas.openxmlformats.org/officeDocument/2006/relationships/image" Target="../media/image108.e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10.wmf"/><Relationship Id="rId4" Type="http://schemas.openxmlformats.org/officeDocument/2006/relationships/image" Target="../media/image107.jpeg"/><Relationship Id="rId9" Type="http://schemas.openxmlformats.org/officeDocument/2006/relationships/oleObject" Target="../embeddings/oleObject92.bin"/><Relationship Id="rId14" Type="http://schemas.openxmlformats.org/officeDocument/2006/relationships/image" Target="../media/image112.wmf"/></Relationships>
</file>

<file path=ppt/slides/_rels/slide31.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102.bin"/><Relationship Id="rId18" Type="http://schemas.openxmlformats.org/officeDocument/2006/relationships/image" Target="../media/image122.wmf"/><Relationship Id="rId26" Type="http://schemas.openxmlformats.org/officeDocument/2006/relationships/image" Target="../media/image126.wmf"/><Relationship Id="rId3" Type="http://schemas.openxmlformats.org/officeDocument/2006/relationships/oleObject" Target="../embeddings/oleObject97.bin"/><Relationship Id="rId21" Type="http://schemas.openxmlformats.org/officeDocument/2006/relationships/oleObject" Target="../embeddings/oleObject106.bin"/><Relationship Id="rId7" Type="http://schemas.openxmlformats.org/officeDocument/2006/relationships/oleObject" Target="../embeddings/oleObject99.bin"/><Relationship Id="rId12" Type="http://schemas.openxmlformats.org/officeDocument/2006/relationships/image" Target="../media/image119.wmf"/><Relationship Id="rId17" Type="http://schemas.openxmlformats.org/officeDocument/2006/relationships/oleObject" Target="../embeddings/oleObject104.bin"/><Relationship Id="rId25" Type="http://schemas.openxmlformats.org/officeDocument/2006/relationships/oleObject" Target="../embeddings/oleObject108.bin"/><Relationship Id="rId2" Type="http://schemas.openxmlformats.org/officeDocument/2006/relationships/notesSlide" Target="../notesSlides/notesSlide10.xml"/><Relationship Id="rId16" Type="http://schemas.openxmlformats.org/officeDocument/2006/relationships/image" Target="../media/image121.wmf"/><Relationship Id="rId20" Type="http://schemas.openxmlformats.org/officeDocument/2006/relationships/image" Target="../media/image123.wmf"/><Relationship Id="rId1" Type="http://schemas.openxmlformats.org/officeDocument/2006/relationships/slideLayout" Target="../slideLayouts/slideLayout13.xml"/><Relationship Id="rId6" Type="http://schemas.openxmlformats.org/officeDocument/2006/relationships/image" Target="../media/image116.wmf"/><Relationship Id="rId11" Type="http://schemas.openxmlformats.org/officeDocument/2006/relationships/oleObject" Target="../embeddings/oleObject101.bin"/><Relationship Id="rId24" Type="http://schemas.openxmlformats.org/officeDocument/2006/relationships/image" Target="../media/image125.wmf"/><Relationship Id="rId5" Type="http://schemas.openxmlformats.org/officeDocument/2006/relationships/oleObject" Target="../embeddings/oleObject98.bin"/><Relationship Id="rId15" Type="http://schemas.openxmlformats.org/officeDocument/2006/relationships/oleObject" Target="../embeddings/oleObject103.bin"/><Relationship Id="rId23" Type="http://schemas.openxmlformats.org/officeDocument/2006/relationships/oleObject" Target="../embeddings/oleObject107.bin"/><Relationship Id="rId10" Type="http://schemas.openxmlformats.org/officeDocument/2006/relationships/image" Target="../media/image118.wmf"/><Relationship Id="rId19" Type="http://schemas.openxmlformats.org/officeDocument/2006/relationships/oleObject" Target="../embeddings/oleObject105.bin"/><Relationship Id="rId4" Type="http://schemas.openxmlformats.org/officeDocument/2006/relationships/image" Target="../media/image115.wmf"/><Relationship Id="rId9" Type="http://schemas.openxmlformats.org/officeDocument/2006/relationships/oleObject" Target="../embeddings/oleObject100.bin"/><Relationship Id="rId14" Type="http://schemas.openxmlformats.org/officeDocument/2006/relationships/image" Target="../media/image120.wmf"/><Relationship Id="rId22" Type="http://schemas.openxmlformats.org/officeDocument/2006/relationships/image" Target="../media/image124.wmf"/></Relationships>
</file>

<file path=ppt/slides/_rels/slide32.xml.rels><?xml version="1.0" encoding="UTF-8" standalone="yes"?>
<Relationships xmlns="http://schemas.openxmlformats.org/package/2006/relationships"><Relationship Id="rId8" Type="http://schemas.openxmlformats.org/officeDocument/2006/relationships/image" Target="../media/image129.wmf"/><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131.w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28.w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112.bin"/></Relationships>
</file>

<file path=ppt/slides/_rels/slide33.xml.rels><?xml version="1.0" encoding="UTF-8" standalone="yes"?>
<Relationships xmlns="http://schemas.openxmlformats.org/package/2006/relationships"><Relationship Id="rId3" Type="http://schemas.openxmlformats.org/officeDocument/2006/relationships/image" Target="../media/image132.emf"/><Relationship Id="rId7" Type="http://schemas.openxmlformats.org/officeDocument/2006/relationships/image" Target="../media/image134.wmf"/><Relationship Id="rId2" Type="http://schemas.openxmlformats.org/officeDocument/2006/relationships/oleObject" Target="../embeddings/oleObject114.bin"/><Relationship Id="rId1" Type="http://schemas.openxmlformats.org/officeDocument/2006/relationships/slideLayout" Target="../slideLayouts/slideLayout13.xml"/><Relationship Id="rId6" Type="http://schemas.openxmlformats.org/officeDocument/2006/relationships/oleObject" Target="../embeddings/oleObject116.bin"/><Relationship Id="rId5" Type="http://schemas.openxmlformats.org/officeDocument/2006/relationships/image" Target="../media/image133.emf"/><Relationship Id="rId4" Type="http://schemas.openxmlformats.org/officeDocument/2006/relationships/oleObject" Target="../embeddings/oleObject115.bin"/></Relationships>
</file>

<file path=ppt/slides/_rels/slide3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36.wmf"/><Relationship Id="rId4" Type="http://schemas.openxmlformats.org/officeDocument/2006/relationships/oleObject" Target="../embeddings/oleObject117.bin"/></Relationships>
</file>

<file path=ppt/slides/_rels/slide35.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oleObject" Target="../embeddings/oleObject118.bin"/><Relationship Id="rId1" Type="http://schemas.openxmlformats.org/officeDocument/2006/relationships/slideLayout" Target="../slideLayouts/slideLayout13.xml"/><Relationship Id="rId4" Type="http://schemas.openxmlformats.org/officeDocument/2006/relationships/image" Target="../media/image138.GIF"/></Relationships>
</file>

<file path=ppt/slides/_rels/slide36.x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oleObject" Target="../embeddings/oleObject124.bin"/><Relationship Id="rId18" Type="http://schemas.openxmlformats.org/officeDocument/2006/relationships/image" Target="../media/image146.wmf"/><Relationship Id="rId26" Type="http://schemas.openxmlformats.org/officeDocument/2006/relationships/image" Target="../media/image150.wmf"/><Relationship Id="rId3" Type="http://schemas.openxmlformats.org/officeDocument/2006/relationships/oleObject" Target="../embeddings/oleObject119.bin"/><Relationship Id="rId21" Type="http://schemas.openxmlformats.org/officeDocument/2006/relationships/oleObject" Target="../embeddings/oleObject128.bin"/><Relationship Id="rId7" Type="http://schemas.openxmlformats.org/officeDocument/2006/relationships/oleObject" Target="../embeddings/oleObject121.bin"/><Relationship Id="rId12" Type="http://schemas.openxmlformats.org/officeDocument/2006/relationships/image" Target="../media/image143.wmf"/><Relationship Id="rId17" Type="http://schemas.openxmlformats.org/officeDocument/2006/relationships/oleObject" Target="../embeddings/oleObject126.bin"/><Relationship Id="rId25" Type="http://schemas.openxmlformats.org/officeDocument/2006/relationships/oleObject" Target="../embeddings/oleObject130.bin"/><Relationship Id="rId2" Type="http://schemas.openxmlformats.org/officeDocument/2006/relationships/notesSlide" Target="../notesSlides/notesSlide13.xml"/><Relationship Id="rId16" Type="http://schemas.openxmlformats.org/officeDocument/2006/relationships/image" Target="../media/image145.wmf"/><Relationship Id="rId20" Type="http://schemas.openxmlformats.org/officeDocument/2006/relationships/image" Target="../media/image147.wmf"/><Relationship Id="rId1" Type="http://schemas.openxmlformats.org/officeDocument/2006/relationships/slideLayout" Target="../slideLayouts/slideLayout13.xml"/><Relationship Id="rId6" Type="http://schemas.openxmlformats.org/officeDocument/2006/relationships/image" Target="../media/image140.wmf"/><Relationship Id="rId11" Type="http://schemas.openxmlformats.org/officeDocument/2006/relationships/oleObject" Target="../embeddings/oleObject123.bin"/><Relationship Id="rId24" Type="http://schemas.openxmlformats.org/officeDocument/2006/relationships/image" Target="../media/image149.wmf"/><Relationship Id="rId5" Type="http://schemas.openxmlformats.org/officeDocument/2006/relationships/oleObject" Target="../embeddings/oleObject120.bin"/><Relationship Id="rId15" Type="http://schemas.openxmlformats.org/officeDocument/2006/relationships/oleObject" Target="../embeddings/oleObject125.bin"/><Relationship Id="rId23" Type="http://schemas.openxmlformats.org/officeDocument/2006/relationships/oleObject" Target="../embeddings/oleObject129.bin"/><Relationship Id="rId10" Type="http://schemas.openxmlformats.org/officeDocument/2006/relationships/image" Target="../media/image142.wmf"/><Relationship Id="rId19" Type="http://schemas.openxmlformats.org/officeDocument/2006/relationships/oleObject" Target="../embeddings/oleObject127.bin"/><Relationship Id="rId4" Type="http://schemas.openxmlformats.org/officeDocument/2006/relationships/image" Target="../media/image139.wmf"/><Relationship Id="rId9" Type="http://schemas.openxmlformats.org/officeDocument/2006/relationships/oleObject" Target="../embeddings/oleObject122.bin"/><Relationship Id="rId14" Type="http://schemas.openxmlformats.org/officeDocument/2006/relationships/image" Target="../media/image144.wmf"/><Relationship Id="rId22" Type="http://schemas.openxmlformats.org/officeDocument/2006/relationships/image" Target="../media/image148.wmf"/></Relationships>
</file>

<file path=ppt/slides/_rels/slide37.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136.bin"/><Relationship Id="rId18" Type="http://schemas.openxmlformats.org/officeDocument/2006/relationships/image" Target="../media/image158.wmf"/><Relationship Id="rId26" Type="http://schemas.openxmlformats.org/officeDocument/2006/relationships/image" Target="../media/image162.wmf"/><Relationship Id="rId3" Type="http://schemas.openxmlformats.org/officeDocument/2006/relationships/oleObject" Target="../embeddings/oleObject131.bin"/><Relationship Id="rId21" Type="http://schemas.openxmlformats.org/officeDocument/2006/relationships/oleObject" Target="../embeddings/oleObject140.bin"/><Relationship Id="rId7" Type="http://schemas.openxmlformats.org/officeDocument/2006/relationships/oleObject" Target="../embeddings/oleObject133.bin"/><Relationship Id="rId12" Type="http://schemas.openxmlformats.org/officeDocument/2006/relationships/image" Target="../media/image155.wmf"/><Relationship Id="rId17" Type="http://schemas.openxmlformats.org/officeDocument/2006/relationships/oleObject" Target="../embeddings/oleObject138.bin"/><Relationship Id="rId25" Type="http://schemas.openxmlformats.org/officeDocument/2006/relationships/oleObject" Target="../embeddings/oleObject142.bin"/><Relationship Id="rId2" Type="http://schemas.openxmlformats.org/officeDocument/2006/relationships/notesSlide" Target="../notesSlides/notesSlide14.xml"/><Relationship Id="rId16" Type="http://schemas.openxmlformats.org/officeDocument/2006/relationships/image" Target="../media/image157.wmf"/><Relationship Id="rId20" Type="http://schemas.openxmlformats.org/officeDocument/2006/relationships/image" Target="../media/image159.wmf"/><Relationship Id="rId1" Type="http://schemas.openxmlformats.org/officeDocument/2006/relationships/slideLayout" Target="../slideLayouts/slideLayout13.xml"/><Relationship Id="rId6" Type="http://schemas.openxmlformats.org/officeDocument/2006/relationships/image" Target="../media/image152.wmf"/><Relationship Id="rId11" Type="http://schemas.openxmlformats.org/officeDocument/2006/relationships/oleObject" Target="../embeddings/oleObject135.bin"/><Relationship Id="rId24" Type="http://schemas.openxmlformats.org/officeDocument/2006/relationships/image" Target="../media/image161.wmf"/><Relationship Id="rId5" Type="http://schemas.openxmlformats.org/officeDocument/2006/relationships/oleObject" Target="../embeddings/oleObject132.bin"/><Relationship Id="rId15" Type="http://schemas.openxmlformats.org/officeDocument/2006/relationships/oleObject" Target="../embeddings/oleObject137.bin"/><Relationship Id="rId23" Type="http://schemas.openxmlformats.org/officeDocument/2006/relationships/oleObject" Target="../embeddings/oleObject141.bin"/><Relationship Id="rId28" Type="http://schemas.openxmlformats.org/officeDocument/2006/relationships/image" Target="../media/image163.wmf"/><Relationship Id="rId10" Type="http://schemas.openxmlformats.org/officeDocument/2006/relationships/image" Target="../media/image154.wmf"/><Relationship Id="rId19" Type="http://schemas.openxmlformats.org/officeDocument/2006/relationships/oleObject" Target="../embeddings/oleObject139.bin"/><Relationship Id="rId4" Type="http://schemas.openxmlformats.org/officeDocument/2006/relationships/image" Target="../media/image151.wmf"/><Relationship Id="rId9" Type="http://schemas.openxmlformats.org/officeDocument/2006/relationships/oleObject" Target="../embeddings/oleObject134.bin"/><Relationship Id="rId14" Type="http://schemas.openxmlformats.org/officeDocument/2006/relationships/image" Target="../media/image156.wmf"/><Relationship Id="rId22" Type="http://schemas.openxmlformats.org/officeDocument/2006/relationships/image" Target="../media/image160.wmf"/><Relationship Id="rId27" Type="http://schemas.openxmlformats.org/officeDocument/2006/relationships/oleObject" Target="../embeddings/oleObject143.bin"/></Relationships>
</file>

<file path=ppt/slides/_rels/slide38.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49.bin"/><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68.wmf"/><Relationship Id="rId2" Type="http://schemas.openxmlformats.org/officeDocument/2006/relationships/notesSlide" Target="../notesSlides/notesSlide15.xml"/><Relationship Id="rId16" Type="http://schemas.openxmlformats.org/officeDocument/2006/relationships/image" Target="../media/image170.wmf"/><Relationship Id="rId1" Type="http://schemas.openxmlformats.org/officeDocument/2006/relationships/slideLayout" Target="../slideLayouts/slideLayout7.xml"/><Relationship Id="rId6" Type="http://schemas.openxmlformats.org/officeDocument/2006/relationships/image" Target="../media/image165.wmf"/><Relationship Id="rId11" Type="http://schemas.openxmlformats.org/officeDocument/2006/relationships/oleObject" Target="../embeddings/oleObject148.bin"/><Relationship Id="rId5" Type="http://schemas.openxmlformats.org/officeDocument/2006/relationships/oleObject" Target="../embeddings/oleObject145.bin"/><Relationship Id="rId15" Type="http://schemas.openxmlformats.org/officeDocument/2006/relationships/oleObject" Target="../embeddings/oleObject150.bin"/><Relationship Id="rId10" Type="http://schemas.openxmlformats.org/officeDocument/2006/relationships/image" Target="../media/image167.wmf"/><Relationship Id="rId4" Type="http://schemas.openxmlformats.org/officeDocument/2006/relationships/image" Target="../media/image164.wmf"/><Relationship Id="rId9" Type="http://schemas.openxmlformats.org/officeDocument/2006/relationships/oleObject" Target="../embeddings/oleObject147.bin"/><Relationship Id="rId14" Type="http://schemas.openxmlformats.org/officeDocument/2006/relationships/image" Target="../media/image169.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176.wmf"/><Relationship Id="rId18" Type="http://schemas.openxmlformats.org/officeDocument/2006/relationships/image" Target="../media/image178.wmf"/><Relationship Id="rId3" Type="http://schemas.openxmlformats.org/officeDocument/2006/relationships/oleObject" Target="../embeddings/oleObject151.bin"/><Relationship Id="rId21" Type="http://schemas.openxmlformats.org/officeDocument/2006/relationships/oleObject" Target="../embeddings/oleObject160.bin"/><Relationship Id="rId7" Type="http://schemas.openxmlformats.org/officeDocument/2006/relationships/image" Target="../media/image173.wmf"/><Relationship Id="rId12" Type="http://schemas.openxmlformats.org/officeDocument/2006/relationships/oleObject" Target="../embeddings/oleObject155.bin"/><Relationship Id="rId17" Type="http://schemas.openxmlformats.org/officeDocument/2006/relationships/oleObject" Target="../embeddings/oleObject158.bin"/><Relationship Id="rId2" Type="http://schemas.openxmlformats.org/officeDocument/2006/relationships/notesSlide" Target="../notesSlides/notesSlide16.xml"/><Relationship Id="rId16" Type="http://schemas.openxmlformats.org/officeDocument/2006/relationships/oleObject" Target="../embeddings/oleObject157.bin"/><Relationship Id="rId20" Type="http://schemas.openxmlformats.org/officeDocument/2006/relationships/image" Target="../media/image179.wmf"/><Relationship Id="rId1" Type="http://schemas.openxmlformats.org/officeDocument/2006/relationships/slideLayout" Target="../slideLayouts/slideLayout7.xml"/><Relationship Id="rId6" Type="http://schemas.openxmlformats.org/officeDocument/2006/relationships/oleObject" Target="../embeddings/oleObject152.bin"/><Relationship Id="rId11" Type="http://schemas.openxmlformats.org/officeDocument/2006/relationships/image" Target="../media/image175.wmf"/><Relationship Id="rId24" Type="http://schemas.openxmlformats.org/officeDocument/2006/relationships/image" Target="../media/image181.wmf"/><Relationship Id="rId5" Type="http://schemas.openxmlformats.org/officeDocument/2006/relationships/image" Target="../media/image172.png"/><Relationship Id="rId15" Type="http://schemas.openxmlformats.org/officeDocument/2006/relationships/image" Target="../media/image177.wmf"/><Relationship Id="rId23" Type="http://schemas.openxmlformats.org/officeDocument/2006/relationships/oleObject" Target="../embeddings/oleObject161.bin"/><Relationship Id="rId10" Type="http://schemas.openxmlformats.org/officeDocument/2006/relationships/oleObject" Target="../embeddings/oleObject154.bin"/><Relationship Id="rId19" Type="http://schemas.openxmlformats.org/officeDocument/2006/relationships/oleObject" Target="../embeddings/oleObject159.bin"/><Relationship Id="rId4" Type="http://schemas.openxmlformats.org/officeDocument/2006/relationships/image" Target="../media/image171.wmf"/><Relationship Id="rId9" Type="http://schemas.openxmlformats.org/officeDocument/2006/relationships/image" Target="../media/image174.wmf"/><Relationship Id="rId14" Type="http://schemas.openxmlformats.org/officeDocument/2006/relationships/oleObject" Target="../embeddings/oleObject156.bin"/><Relationship Id="rId22" Type="http://schemas.openxmlformats.org/officeDocument/2006/relationships/image" Target="../media/image180.wmf"/></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64.bin"/><Relationship Id="rId13" Type="http://schemas.openxmlformats.org/officeDocument/2006/relationships/image" Target="../media/image187.wmf"/><Relationship Id="rId18" Type="http://schemas.openxmlformats.org/officeDocument/2006/relationships/oleObject" Target="../embeddings/oleObject169.bin"/><Relationship Id="rId26" Type="http://schemas.openxmlformats.org/officeDocument/2006/relationships/image" Target="../media/image191.wmf"/><Relationship Id="rId3" Type="http://schemas.openxmlformats.org/officeDocument/2006/relationships/image" Target="../media/image182.png"/><Relationship Id="rId21" Type="http://schemas.openxmlformats.org/officeDocument/2006/relationships/oleObject" Target="../embeddings/oleObject171.bin"/><Relationship Id="rId7" Type="http://schemas.openxmlformats.org/officeDocument/2006/relationships/image" Target="../media/image184.wmf"/><Relationship Id="rId12" Type="http://schemas.openxmlformats.org/officeDocument/2006/relationships/oleObject" Target="../embeddings/oleObject166.bin"/><Relationship Id="rId17" Type="http://schemas.openxmlformats.org/officeDocument/2006/relationships/image" Target="../media/image188.wmf"/><Relationship Id="rId25" Type="http://schemas.openxmlformats.org/officeDocument/2006/relationships/oleObject" Target="../embeddings/oleObject173.bin"/><Relationship Id="rId2" Type="http://schemas.openxmlformats.org/officeDocument/2006/relationships/notesSlide" Target="../notesSlides/notesSlide17.xml"/><Relationship Id="rId16" Type="http://schemas.openxmlformats.org/officeDocument/2006/relationships/oleObject" Target="../embeddings/oleObject168.bin"/><Relationship Id="rId20" Type="http://schemas.openxmlformats.org/officeDocument/2006/relationships/image" Target="../media/image178.wmf"/><Relationship Id="rId1" Type="http://schemas.openxmlformats.org/officeDocument/2006/relationships/slideLayout" Target="../slideLayouts/slideLayout7.xml"/><Relationship Id="rId6" Type="http://schemas.openxmlformats.org/officeDocument/2006/relationships/oleObject" Target="../embeddings/oleObject163.bin"/><Relationship Id="rId11" Type="http://schemas.openxmlformats.org/officeDocument/2006/relationships/image" Target="../media/image186.wmf"/><Relationship Id="rId24" Type="http://schemas.openxmlformats.org/officeDocument/2006/relationships/image" Target="../media/image190.wmf"/><Relationship Id="rId5" Type="http://schemas.openxmlformats.org/officeDocument/2006/relationships/image" Target="../media/image183.wmf"/><Relationship Id="rId15" Type="http://schemas.openxmlformats.org/officeDocument/2006/relationships/image" Target="../media/image176.wmf"/><Relationship Id="rId23" Type="http://schemas.openxmlformats.org/officeDocument/2006/relationships/oleObject" Target="../embeddings/oleObject172.bin"/><Relationship Id="rId10" Type="http://schemas.openxmlformats.org/officeDocument/2006/relationships/oleObject" Target="../embeddings/oleObject165.bin"/><Relationship Id="rId19" Type="http://schemas.openxmlformats.org/officeDocument/2006/relationships/oleObject" Target="../embeddings/oleObject170.bin"/><Relationship Id="rId4" Type="http://schemas.openxmlformats.org/officeDocument/2006/relationships/oleObject" Target="../embeddings/oleObject162.bin"/><Relationship Id="rId9" Type="http://schemas.openxmlformats.org/officeDocument/2006/relationships/image" Target="../media/image185.wmf"/><Relationship Id="rId14" Type="http://schemas.openxmlformats.org/officeDocument/2006/relationships/oleObject" Target="../embeddings/oleObject167.bin"/><Relationship Id="rId22" Type="http://schemas.openxmlformats.org/officeDocument/2006/relationships/image" Target="../media/image189.wmf"/><Relationship Id="rId27" Type="http://schemas.openxmlformats.org/officeDocument/2006/relationships/oleObject" Target="../embeddings/oleObject174.bin"/></Relationships>
</file>

<file path=ppt/slides/_rels/slide41.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oleObject" Target="../embeddings/oleObject180.bin"/><Relationship Id="rId18" Type="http://schemas.openxmlformats.org/officeDocument/2006/relationships/image" Target="../media/image195.wmf"/><Relationship Id="rId3" Type="http://schemas.openxmlformats.org/officeDocument/2006/relationships/oleObject" Target="../embeddings/oleObject175.bin"/><Relationship Id="rId7" Type="http://schemas.openxmlformats.org/officeDocument/2006/relationships/oleObject" Target="../embeddings/oleObject177.bin"/><Relationship Id="rId12" Type="http://schemas.openxmlformats.org/officeDocument/2006/relationships/image" Target="../media/image192.wmf"/><Relationship Id="rId17" Type="http://schemas.openxmlformats.org/officeDocument/2006/relationships/oleObject" Target="../embeddings/oleObject182.bin"/><Relationship Id="rId2" Type="http://schemas.openxmlformats.org/officeDocument/2006/relationships/notesSlide" Target="../notesSlides/notesSlide18.xml"/><Relationship Id="rId16" Type="http://schemas.openxmlformats.org/officeDocument/2006/relationships/image" Target="../media/image194.wmf"/><Relationship Id="rId1" Type="http://schemas.openxmlformats.org/officeDocument/2006/relationships/slideLayout" Target="../slideLayouts/slideLayout7.xml"/><Relationship Id="rId6" Type="http://schemas.openxmlformats.org/officeDocument/2006/relationships/image" Target="../media/image165.wmf"/><Relationship Id="rId11" Type="http://schemas.openxmlformats.org/officeDocument/2006/relationships/oleObject" Target="../embeddings/oleObject179.bin"/><Relationship Id="rId5" Type="http://schemas.openxmlformats.org/officeDocument/2006/relationships/oleObject" Target="../embeddings/oleObject176.bin"/><Relationship Id="rId15" Type="http://schemas.openxmlformats.org/officeDocument/2006/relationships/oleObject" Target="../embeddings/oleObject181.bin"/><Relationship Id="rId10" Type="http://schemas.openxmlformats.org/officeDocument/2006/relationships/image" Target="../media/image167.wmf"/><Relationship Id="rId4" Type="http://schemas.openxmlformats.org/officeDocument/2006/relationships/image" Target="../media/image164.wmf"/><Relationship Id="rId9" Type="http://schemas.openxmlformats.org/officeDocument/2006/relationships/oleObject" Target="../embeddings/oleObject178.bin"/><Relationship Id="rId14" Type="http://schemas.openxmlformats.org/officeDocument/2006/relationships/image" Target="../media/image19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83.bin"/><Relationship Id="rId7" Type="http://schemas.openxmlformats.org/officeDocument/2006/relationships/image" Target="../media/image19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8.jpeg"/><Relationship Id="rId5" Type="http://schemas.openxmlformats.org/officeDocument/2006/relationships/image" Target="../media/image197.jpeg"/><Relationship Id="rId4" Type="http://schemas.openxmlformats.org/officeDocument/2006/relationships/image" Target="../media/image196.png"/></Relationships>
</file>

<file path=ppt/slides/_rels/slide43.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222.wmf"/><Relationship Id="rId3" Type="http://schemas.openxmlformats.org/officeDocument/2006/relationships/image" Target="../media/image216.png"/><Relationship Id="rId7" Type="http://schemas.openxmlformats.org/officeDocument/2006/relationships/image" Target="../media/image208.png"/><Relationship Id="rId12" Type="http://schemas.openxmlformats.org/officeDocument/2006/relationships/oleObject" Target="../embeddings/oleObject186.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9.png"/><Relationship Id="rId11" Type="http://schemas.openxmlformats.org/officeDocument/2006/relationships/image" Target="../media/image221.wmf"/><Relationship Id="rId5" Type="http://schemas.openxmlformats.org/officeDocument/2006/relationships/image" Target="../media/image218.png"/><Relationship Id="rId10" Type="http://schemas.openxmlformats.org/officeDocument/2006/relationships/oleObject" Target="../embeddings/oleObject185.bin"/><Relationship Id="rId4" Type="http://schemas.openxmlformats.org/officeDocument/2006/relationships/image" Target="../media/image217.png"/><Relationship Id="rId9" Type="http://schemas.openxmlformats.org/officeDocument/2006/relationships/image" Target="../media/image220.wmf"/><Relationship Id="rId14" Type="http://schemas.openxmlformats.org/officeDocument/2006/relationships/image" Target="../media/image207.png"/></Relationships>
</file>

<file path=ppt/slides/_rels/slide49.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7.bin"/><Relationship Id="rId7" Type="http://schemas.openxmlformats.org/officeDocument/2006/relationships/image" Target="../media/image224.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oleObject" Target="../embeddings/oleObject189.bin"/><Relationship Id="rId5" Type="http://schemas.openxmlformats.org/officeDocument/2006/relationships/oleObject" Target="../embeddings/oleObject188.bin"/><Relationship Id="rId4" Type="http://schemas.openxmlformats.org/officeDocument/2006/relationships/image" Target="../media/image223.wmf"/></Relationships>
</file>

<file path=ppt/slides/_rels/slide51.xml.rels><?xml version="1.0" encoding="UTF-8" standalone="yes"?>
<Relationships xmlns="http://schemas.openxmlformats.org/package/2006/relationships"><Relationship Id="rId8" Type="http://schemas.openxmlformats.org/officeDocument/2006/relationships/image" Target="../media/image227.wmf"/><Relationship Id="rId13" Type="http://schemas.openxmlformats.org/officeDocument/2006/relationships/image" Target="../media/image230.jpeg"/><Relationship Id="rId18" Type="http://schemas.openxmlformats.org/officeDocument/2006/relationships/oleObject" Target="../embeddings/oleObject197.bin"/><Relationship Id="rId26" Type="http://schemas.openxmlformats.org/officeDocument/2006/relationships/image" Target="../media/image237.wmf"/><Relationship Id="rId3" Type="http://schemas.openxmlformats.org/officeDocument/2006/relationships/oleObject" Target="../embeddings/oleObject190.bin"/><Relationship Id="rId21" Type="http://schemas.openxmlformats.org/officeDocument/2006/relationships/oleObject" Target="../embeddings/oleObject198.bin"/><Relationship Id="rId7" Type="http://schemas.openxmlformats.org/officeDocument/2006/relationships/oleObject" Target="../embeddings/oleObject192.bin"/><Relationship Id="rId12" Type="http://schemas.openxmlformats.org/officeDocument/2006/relationships/image" Target="../media/image229.wmf"/><Relationship Id="rId17" Type="http://schemas.openxmlformats.org/officeDocument/2006/relationships/image" Target="../media/image232.wmf"/><Relationship Id="rId25" Type="http://schemas.openxmlformats.org/officeDocument/2006/relationships/oleObject" Target="../embeddings/oleObject200.bin"/><Relationship Id="rId2" Type="http://schemas.openxmlformats.org/officeDocument/2006/relationships/notesSlide" Target="../notesSlides/notesSlide28.xml"/><Relationship Id="rId16" Type="http://schemas.openxmlformats.org/officeDocument/2006/relationships/oleObject" Target="../embeddings/oleObject196.bin"/><Relationship Id="rId20" Type="http://schemas.openxmlformats.org/officeDocument/2006/relationships/image" Target="../media/image234.jpeg"/><Relationship Id="rId29" Type="http://schemas.openxmlformats.org/officeDocument/2006/relationships/oleObject" Target="../embeddings/oleObject202.bin"/><Relationship Id="rId1" Type="http://schemas.openxmlformats.org/officeDocument/2006/relationships/slideLayout" Target="../slideLayouts/slideLayout13.xml"/><Relationship Id="rId6" Type="http://schemas.openxmlformats.org/officeDocument/2006/relationships/image" Target="../media/image226.wmf"/><Relationship Id="rId11" Type="http://schemas.openxmlformats.org/officeDocument/2006/relationships/oleObject" Target="../embeddings/oleObject194.bin"/><Relationship Id="rId24" Type="http://schemas.openxmlformats.org/officeDocument/2006/relationships/image" Target="../media/image236.wmf"/><Relationship Id="rId5" Type="http://schemas.openxmlformats.org/officeDocument/2006/relationships/oleObject" Target="../embeddings/oleObject191.bin"/><Relationship Id="rId15" Type="http://schemas.openxmlformats.org/officeDocument/2006/relationships/image" Target="../media/image231.wmf"/><Relationship Id="rId23" Type="http://schemas.openxmlformats.org/officeDocument/2006/relationships/oleObject" Target="../embeddings/oleObject199.bin"/><Relationship Id="rId28" Type="http://schemas.openxmlformats.org/officeDocument/2006/relationships/image" Target="../media/image238.wmf"/><Relationship Id="rId10" Type="http://schemas.openxmlformats.org/officeDocument/2006/relationships/image" Target="../media/image228.wmf"/><Relationship Id="rId19" Type="http://schemas.openxmlformats.org/officeDocument/2006/relationships/image" Target="../media/image233.wmf"/><Relationship Id="rId4" Type="http://schemas.openxmlformats.org/officeDocument/2006/relationships/image" Target="../media/image225.wmf"/><Relationship Id="rId9" Type="http://schemas.openxmlformats.org/officeDocument/2006/relationships/oleObject" Target="../embeddings/oleObject193.bin"/><Relationship Id="rId14" Type="http://schemas.openxmlformats.org/officeDocument/2006/relationships/oleObject" Target="../embeddings/oleObject195.bin"/><Relationship Id="rId22" Type="http://schemas.openxmlformats.org/officeDocument/2006/relationships/image" Target="../media/image235.wmf"/><Relationship Id="rId27" Type="http://schemas.openxmlformats.org/officeDocument/2006/relationships/oleObject" Target="../embeddings/oleObject201.bin"/><Relationship Id="rId30" Type="http://schemas.openxmlformats.org/officeDocument/2006/relationships/image" Target="../media/image239.wmf"/></Relationships>
</file>

<file path=ppt/slides/_rels/slide52.xml.rels><?xml version="1.0" encoding="UTF-8" standalone="yes"?>
<Relationships xmlns="http://schemas.openxmlformats.org/package/2006/relationships"><Relationship Id="rId8" Type="http://schemas.openxmlformats.org/officeDocument/2006/relationships/image" Target="../media/image242.wmf"/><Relationship Id="rId13" Type="http://schemas.openxmlformats.org/officeDocument/2006/relationships/image" Target="../media/image245.png"/><Relationship Id="rId3" Type="http://schemas.openxmlformats.org/officeDocument/2006/relationships/oleObject" Target="../embeddings/oleObject203.bin"/><Relationship Id="rId7" Type="http://schemas.openxmlformats.org/officeDocument/2006/relationships/oleObject" Target="../embeddings/oleObject205.bin"/><Relationship Id="rId12" Type="http://schemas.openxmlformats.org/officeDocument/2006/relationships/image" Target="../media/image244.wm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41.wmf"/><Relationship Id="rId11" Type="http://schemas.openxmlformats.org/officeDocument/2006/relationships/oleObject" Target="../embeddings/oleObject207.bin"/><Relationship Id="rId5" Type="http://schemas.openxmlformats.org/officeDocument/2006/relationships/oleObject" Target="../embeddings/oleObject204.bin"/><Relationship Id="rId10" Type="http://schemas.openxmlformats.org/officeDocument/2006/relationships/image" Target="../media/image243.wmf"/><Relationship Id="rId4" Type="http://schemas.openxmlformats.org/officeDocument/2006/relationships/image" Target="../media/image240.wmf"/><Relationship Id="rId9" Type="http://schemas.openxmlformats.org/officeDocument/2006/relationships/oleObject" Target="../embeddings/oleObject206.bin"/></Relationships>
</file>

<file path=ppt/slides/_rels/slide53.xml.rels><?xml version="1.0" encoding="UTF-8" standalone="yes"?>
<Relationships xmlns="http://schemas.openxmlformats.org/package/2006/relationships"><Relationship Id="rId8" Type="http://schemas.openxmlformats.org/officeDocument/2006/relationships/image" Target="../media/image249.wmf"/><Relationship Id="rId3" Type="http://schemas.openxmlformats.org/officeDocument/2006/relationships/oleObject" Target="../embeddings/oleObject208.bin"/><Relationship Id="rId7" Type="http://schemas.openxmlformats.org/officeDocument/2006/relationships/oleObject" Target="../embeddings/oleObject209.bin"/><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7.jpeg"/><Relationship Id="rId4" Type="http://schemas.openxmlformats.org/officeDocument/2006/relationships/image" Target="../media/image246.wmf"/></Relationships>
</file>

<file path=ppt/slides/_rels/slide54.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50.wmf"/><Relationship Id="rId7" Type="http://schemas.openxmlformats.org/officeDocument/2006/relationships/image" Target="../media/image252.wmf"/><Relationship Id="rId2" Type="http://schemas.openxmlformats.org/officeDocument/2006/relationships/oleObject" Target="../embeddings/oleObject210.bin"/><Relationship Id="rId1" Type="http://schemas.openxmlformats.org/officeDocument/2006/relationships/slideLayout" Target="../slideLayouts/slideLayout13.xml"/><Relationship Id="rId6" Type="http://schemas.openxmlformats.org/officeDocument/2006/relationships/oleObject" Target="../embeddings/oleObject212.bin"/><Relationship Id="rId5" Type="http://schemas.openxmlformats.org/officeDocument/2006/relationships/image" Target="../media/image251.wmf"/><Relationship Id="rId10" Type="http://schemas.openxmlformats.org/officeDocument/2006/relationships/image" Target="../media/image254.wmf"/><Relationship Id="rId4" Type="http://schemas.openxmlformats.org/officeDocument/2006/relationships/oleObject" Target="../embeddings/oleObject211.bin"/><Relationship Id="rId9" Type="http://schemas.openxmlformats.org/officeDocument/2006/relationships/oleObject" Target="../embeddings/oleObject213.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17.bin"/><Relationship Id="rId13" Type="http://schemas.openxmlformats.org/officeDocument/2006/relationships/image" Target="../media/image260.wmf"/><Relationship Id="rId18" Type="http://schemas.openxmlformats.org/officeDocument/2006/relationships/oleObject" Target="../embeddings/oleObject222.bin"/><Relationship Id="rId3" Type="http://schemas.openxmlformats.org/officeDocument/2006/relationships/image" Target="../media/image255.wmf"/><Relationship Id="rId21" Type="http://schemas.openxmlformats.org/officeDocument/2006/relationships/image" Target="../media/image264.wmf"/><Relationship Id="rId7" Type="http://schemas.openxmlformats.org/officeDocument/2006/relationships/image" Target="../media/image257.wmf"/><Relationship Id="rId12" Type="http://schemas.openxmlformats.org/officeDocument/2006/relationships/oleObject" Target="../embeddings/oleObject219.bin"/><Relationship Id="rId17" Type="http://schemas.openxmlformats.org/officeDocument/2006/relationships/image" Target="../media/image262.wmf"/><Relationship Id="rId2" Type="http://schemas.openxmlformats.org/officeDocument/2006/relationships/oleObject" Target="../embeddings/oleObject214.bin"/><Relationship Id="rId16" Type="http://schemas.openxmlformats.org/officeDocument/2006/relationships/oleObject" Target="../embeddings/oleObject221.bin"/><Relationship Id="rId20" Type="http://schemas.openxmlformats.org/officeDocument/2006/relationships/oleObject" Target="../embeddings/oleObject223.bin"/><Relationship Id="rId1" Type="http://schemas.openxmlformats.org/officeDocument/2006/relationships/slideLayout" Target="../slideLayouts/slideLayout13.xml"/><Relationship Id="rId6" Type="http://schemas.openxmlformats.org/officeDocument/2006/relationships/oleObject" Target="../embeddings/oleObject216.bin"/><Relationship Id="rId11" Type="http://schemas.openxmlformats.org/officeDocument/2006/relationships/image" Target="../media/image259.wmf"/><Relationship Id="rId5" Type="http://schemas.openxmlformats.org/officeDocument/2006/relationships/image" Target="../media/image256.wmf"/><Relationship Id="rId15" Type="http://schemas.openxmlformats.org/officeDocument/2006/relationships/image" Target="../media/image261.wmf"/><Relationship Id="rId10" Type="http://schemas.openxmlformats.org/officeDocument/2006/relationships/oleObject" Target="../embeddings/oleObject218.bin"/><Relationship Id="rId19" Type="http://schemas.openxmlformats.org/officeDocument/2006/relationships/image" Target="../media/image263.wmf"/><Relationship Id="rId4" Type="http://schemas.openxmlformats.org/officeDocument/2006/relationships/oleObject" Target="../embeddings/oleObject215.bin"/><Relationship Id="rId9" Type="http://schemas.openxmlformats.org/officeDocument/2006/relationships/image" Target="../media/image258.wmf"/><Relationship Id="rId14" Type="http://schemas.openxmlformats.org/officeDocument/2006/relationships/oleObject" Target="../embeddings/oleObject220.bin"/></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wmf"/><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oleObject" Target="../embeddings/oleObject4.bin"/><Relationship Id="rId18" Type="http://schemas.openxmlformats.org/officeDocument/2006/relationships/image" Target="../media/image21.wmf"/><Relationship Id="rId26" Type="http://schemas.openxmlformats.org/officeDocument/2006/relationships/oleObject" Target="../embeddings/oleObject10.bin"/><Relationship Id="rId3" Type="http://schemas.openxmlformats.org/officeDocument/2006/relationships/image" Target="../media/image11.emf"/><Relationship Id="rId21" Type="http://schemas.openxmlformats.org/officeDocument/2006/relationships/image" Target="../media/image23.jpeg"/><Relationship Id="rId7" Type="http://schemas.openxmlformats.org/officeDocument/2006/relationships/image" Target="../media/image15.jpeg"/><Relationship Id="rId12" Type="http://schemas.openxmlformats.org/officeDocument/2006/relationships/image" Target="../media/image18.wmf"/><Relationship Id="rId17" Type="http://schemas.openxmlformats.org/officeDocument/2006/relationships/oleObject" Target="../embeddings/oleObject6.bin"/><Relationship Id="rId25" Type="http://schemas.openxmlformats.org/officeDocument/2006/relationships/oleObject" Target="../embeddings/oleObject9.bin"/><Relationship Id="rId2" Type="http://schemas.openxmlformats.org/officeDocument/2006/relationships/oleObject" Target="../embeddings/oleObject1.bin"/><Relationship Id="rId16" Type="http://schemas.openxmlformats.org/officeDocument/2006/relationships/image" Target="../media/image20.wmf"/><Relationship Id="rId20" Type="http://schemas.openxmlformats.org/officeDocument/2006/relationships/image" Target="../media/image22.wmf"/><Relationship Id="rId29" Type="http://schemas.openxmlformats.org/officeDocument/2006/relationships/oleObject" Target="../embeddings/oleObject13.bin"/><Relationship Id="rId1" Type="http://schemas.openxmlformats.org/officeDocument/2006/relationships/slideLayout" Target="../slideLayouts/slideLayout12.xml"/><Relationship Id="rId6" Type="http://schemas.openxmlformats.org/officeDocument/2006/relationships/image" Target="../media/image14.jpeg"/><Relationship Id="rId11" Type="http://schemas.openxmlformats.org/officeDocument/2006/relationships/oleObject" Target="../embeddings/oleObject3.bin"/><Relationship Id="rId24" Type="http://schemas.openxmlformats.org/officeDocument/2006/relationships/slide" Target="slide5.xml"/><Relationship Id="rId32" Type="http://schemas.openxmlformats.org/officeDocument/2006/relationships/image" Target="../media/image25.wmf"/><Relationship Id="rId5" Type="http://schemas.openxmlformats.org/officeDocument/2006/relationships/image" Target="../media/image13.jpeg"/><Relationship Id="rId15" Type="http://schemas.openxmlformats.org/officeDocument/2006/relationships/oleObject" Target="../embeddings/oleObject5.bin"/><Relationship Id="rId23" Type="http://schemas.openxmlformats.org/officeDocument/2006/relationships/image" Target="../media/image24.emf"/><Relationship Id="rId28" Type="http://schemas.openxmlformats.org/officeDocument/2006/relationships/oleObject" Target="../embeddings/oleObject12.bin"/><Relationship Id="rId10" Type="http://schemas.openxmlformats.org/officeDocument/2006/relationships/image" Target="../media/image17.wmf"/><Relationship Id="rId19" Type="http://schemas.openxmlformats.org/officeDocument/2006/relationships/oleObject" Target="../embeddings/oleObject7.bin"/><Relationship Id="rId31" Type="http://schemas.openxmlformats.org/officeDocument/2006/relationships/oleObject" Target="../embeddings/oleObject15.bin"/><Relationship Id="rId4" Type="http://schemas.openxmlformats.org/officeDocument/2006/relationships/image" Target="../media/image12.jpeg"/><Relationship Id="rId9" Type="http://schemas.openxmlformats.org/officeDocument/2006/relationships/oleObject" Target="../embeddings/oleObject2.bin"/><Relationship Id="rId14" Type="http://schemas.openxmlformats.org/officeDocument/2006/relationships/image" Target="../media/image19.wmf"/><Relationship Id="rId22" Type="http://schemas.openxmlformats.org/officeDocument/2006/relationships/oleObject" Target="../embeddings/oleObject8.bin"/><Relationship Id="rId27" Type="http://schemas.openxmlformats.org/officeDocument/2006/relationships/oleObject" Target="../embeddings/oleObject11.bin"/><Relationship Id="rId30"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ss0.baidu.com/94o3dSag_xI4khGko9WTAnF6hhy/zhidao/pic/item/fd039245d688d43f8f1162187c1ed21b0ff43b9b.jpg"/>
          <p:cNvPicPr>
            <a:picLocks noChangeAspect="1" noChangeArrowheads="1"/>
          </p:cNvPicPr>
          <p:nvPr/>
        </p:nvPicPr>
        <p:blipFill>
          <a:blip r:embed="rId2"/>
          <a:srcRect/>
          <a:stretch>
            <a:fillRect/>
          </a:stretch>
        </p:blipFill>
        <p:spPr bwMode="auto">
          <a:xfrm>
            <a:off x="683568" y="3690540"/>
            <a:ext cx="3162289" cy="2690788"/>
          </a:xfrm>
          <a:prstGeom prst="rect">
            <a:avLst/>
          </a:prstGeom>
          <a:noFill/>
        </p:spPr>
      </p:pic>
      <p:pic>
        <p:nvPicPr>
          <p:cNvPr id="4" name="图片 3" descr="拿着球拍的人&#10;&#10;低可信度描述已自动生成">
            <a:extLst>
              <a:ext uri="{FF2B5EF4-FFF2-40B4-BE49-F238E27FC236}">
                <a16:creationId xmlns:a16="http://schemas.microsoft.com/office/drawing/2014/main" id="{FE697905-3486-490D-8ACC-E13AE47CF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3690539"/>
            <a:ext cx="4113935" cy="2690789"/>
          </a:xfrm>
          <a:prstGeom prst="rect">
            <a:avLst/>
          </a:prstGeom>
        </p:spPr>
      </p:pic>
      <p:sp>
        <p:nvSpPr>
          <p:cNvPr id="7" name="文本框 6">
            <a:extLst>
              <a:ext uri="{FF2B5EF4-FFF2-40B4-BE49-F238E27FC236}">
                <a16:creationId xmlns:a16="http://schemas.microsoft.com/office/drawing/2014/main" id="{163EB140-87B2-9EE7-725A-46D7EA24B0D1}"/>
              </a:ext>
            </a:extLst>
          </p:cNvPr>
          <p:cNvSpPr txBox="1"/>
          <p:nvPr/>
        </p:nvSpPr>
        <p:spPr>
          <a:xfrm>
            <a:off x="1997968" y="188640"/>
            <a:ext cx="4662264" cy="2824171"/>
          </a:xfrm>
          <a:prstGeom prst="rect">
            <a:avLst/>
          </a:prstGeom>
          <a:noFill/>
        </p:spPr>
        <p:txBody>
          <a:bodyPr wrap="square">
            <a:spAutoFit/>
          </a:bodyPr>
          <a:lstStyle/>
          <a:p>
            <a:pPr algn="ctr" eaLnBrk="1" hangingPunct="1">
              <a:lnSpc>
                <a:spcPct val="200000"/>
              </a:lnSpc>
              <a:spcBef>
                <a:spcPct val="0"/>
              </a:spcBef>
              <a:buFontTx/>
              <a:buNone/>
            </a:pPr>
            <a:r>
              <a:rPr lang="zh-CN" altLang="en-US" sz="4800" b="1" dirty="0">
                <a:solidFill>
                  <a:srgbClr val="FF0000"/>
                </a:solidFill>
                <a:latin typeface="微软雅黑" panose="020B0503020204020204" pitchFamily="34" charset="-122"/>
                <a:ea typeface="微软雅黑" panose="020B0503020204020204" pitchFamily="34" charset="-122"/>
              </a:rPr>
              <a:t>第二章 </a:t>
            </a:r>
            <a:endParaRPr lang="en-US" altLang="zh-CN" sz="4800" b="1" dirty="0">
              <a:solidFill>
                <a:srgbClr val="FF0000"/>
              </a:solidFill>
              <a:latin typeface="微软雅黑" panose="020B0503020204020204" pitchFamily="34" charset="-122"/>
              <a:ea typeface="微软雅黑" panose="020B0503020204020204" pitchFamily="34" charset="-122"/>
            </a:endParaRPr>
          </a:p>
          <a:p>
            <a:pPr algn="ctr" eaLnBrk="1" hangingPunct="1">
              <a:lnSpc>
                <a:spcPct val="200000"/>
              </a:lnSpc>
              <a:spcBef>
                <a:spcPct val="0"/>
              </a:spcBef>
              <a:buFontTx/>
              <a:buNone/>
            </a:pPr>
            <a:r>
              <a:rPr lang="zh-CN" altLang="en-US" sz="4800" b="1" dirty="0">
                <a:solidFill>
                  <a:srgbClr val="FF0000"/>
                </a:solidFill>
                <a:latin typeface="微软雅黑" panose="020B0503020204020204" pitchFamily="34" charset="-122"/>
                <a:ea typeface="微软雅黑" panose="020B0503020204020204" pitchFamily="34" charset="-122"/>
              </a:rPr>
              <a:t>波动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58"/>
          <p:cNvSpPr>
            <a:spLocks noChangeArrowheads="1"/>
          </p:cNvSpPr>
          <p:nvPr/>
        </p:nvSpPr>
        <p:spPr bwMode="auto">
          <a:xfrm>
            <a:off x="606848" y="1781863"/>
            <a:ext cx="8569325" cy="1938992"/>
          </a:xfrm>
          <a:prstGeom prst="rect">
            <a:avLst/>
          </a:prstGeom>
          <a:noFill/>
          <a:ln w="9525">
            <a:noFill/>
            <a:miter lim="800000"/>
          </a:ln>
          <a:effectLst/>
        </p:spPr>
        <p:txBody>
          <a:bodyPr anchor="ctr">
            <a:spAutoFit/>
          </a:bodyPr>
          <a:lstStyle/>
          <a:p>
            <a:pPr marL="457200" indent="-457200" algn="l" eaLnBrk="0" hangingPunct="0">
              <a:buFontTx/>
              <a:buAutoNum type="arabicParenBoth"/>
            </a:pPr>
            <a:r>
              <a:rPr lang="zh-CN" altLang="en-US" sz="2400" dirty="0">
                <a:latin typeface="微软雅黑" panose="020B0503020204020204" pitchFamily="34" charset="-122"/>
                <a:ea typeface="微软雅黑" panose="020B0503020204020204" pitchFamily="34" charset="-122"/>
              </a:rPr>
              <a:t>各个质元都做与波源同方向、同频率的振动</a:t>
            </a:r>
            <a:endParaRPr lang="en-US" altLang="zh-CN" sz="2400" dirty="0">
              <a:latin typeface="微软雅黑" panose="020B0503020204020204" pitchFamily="34" charset="-122"/>
              <a:ea typeface="微软雅黑" panose="020B0503020204020204" pitchFamily="34" charset="-122"/>
            </a:endParaRPr>
          </a:p>
          <a:p>
            <a:pPr marL="457200" indent="-457200" algn="l" eaLnBrk="0" hangingPunct="0">
              <a:buFontTx/>
              <a:buAutoNum type="arabicParenBoth"/>
            </a:pPr>
            <a:endParaRPr lang="en-US" sz="2400" dirty="0">
              <a:solidFill>
                <a:srgbClr val="000000"/>
              </a:solidFill>
              <a:latin typeface="微软雅黑" panose="020B0503020204020204" pitchFamily="34" charset="-122"/>
              <a:ea typeface="微软雅黑" panose="020B0503020204020204" pitchFamily="34" charset="-122"/>
            </a:endParaRPr>
          </a:p>
          <a:p>
            <a:pPr marL="457200" indent="-457200" algn="l" eaLnBrk="0" hangingPunct="0">
              <a:buFontTx/>
              <a:buAutoNum type="arabicParenBoth"/>
            </a:pPr>
            <a:r>
              <a:rPr lang="zh-CN" altLang="en-US" sz="2400" dirty="0">
                <a:solidFill>
                  <a:srgbClr val="000000"/>
                </a:solidFill>
                <a:latin typeface="微软雅黑" panose="020B0503020204020204" pitchFamily="34" charset="-122"/>
                <a:ea typeface="微软雅黑" panose="020B0503020204020204" pitchFamily="34" charset="-122"/>
              </a:rPr>
              <a:t>各个质元振动的相位不同，离波源越远的点，相位越落后</a:t>
            </a:r>
            <a:endParaRPr lang="en-US" sz="2400" dirty="0">
              <a:solidFill>
                <a:srgbClr val="000000"/>
              </a:solidFill>
              <a:latin typeface="微软雅黑" panose="020B0503020204020204" pitchFamily="34" charset="-122"/>
              <a:ea typeface="微软雅黑" panose="020B0503020204020204" pitchFamily="34" charset="-122"/>
            </a:endParaRPr>
          </a:p>
          <a:p>
            <a:pPr algn="l" eaLnBrk="0" hangingPunct="0"/>
            <a:endParaRPr lang="en-US" sz="2400" b="1" dirty="0">
              <a:solidFill>
                <a:srgbClr val="000000"/>
              </a:solidFill>
              <a:latin typeface="楷体" panose="02010609060101010101" pitchFamily="49" charset="-122"/>
              <a:ea typeface="楷体" panose="02010609060101010101" pitchFamily="49" charset="-122"/>
            </a:endParaRPr>
          </a:p>
          <a:p>
            <a:pPr algn="l" eaLnBrk="0" hangingPunct="0"/>
            <a:endParaRPr lang="en-US" sz="2400" b="1" dirty="0">
              <a:solidFill>
                <a:srgbClr val="000000"/>
              </a:solidFill>
              <a:latin typeface="楷体" panose="02010609060101010101" pitchFamily="49" charset="-122"/>
              <a:ea typeface="楷体" panose="02010609060101010101" pitchFamily="49" charset="-122"/>
            </a:endParaRPr>
          </a:p>
        </p:txBody>
      </p:sp>
      <p:sp>
        <p:nvSpPr>
          <p:cNvPr id="7" name="Rectangle 4"/>
          <p:cNvSpPr>
            <a:spLocks noChangeArrowheads="1"/>
          </p:cNvSpPr>
          <p:nvPr/>
        </p:nvSpPr>
        <p:spPr bwMode="auto">
          <a:xfrm>
            <a:off x="539552" y="1083513"/>
            <a:ext cx="1844029" cy="461665"/>
          </a:xfrm>
          <a:prstGeom prst="rect">
            <a:avLst/>
          </a:prstGeom>
          <a:noFill/>
          <a:ln w="9525">
            <a:noFill/>
            <a:miter lim="800000"/>
          </a:ln>
          <a:effectLst/>
        </p:spPr>
        <p:txBody>
          <a:bodyPr wrap="square" anchor="ctr">
            <a:spAutoFit/>
          </a:bodyPr>
          <a:lstStyle/>
          <a:p>
            <a:pPr>
              <a:buFontTx/>
              <a:buNone/>
            </a:pPr>
            <a:r>
              <a:rPr lang="zh-CN" altLang="en-US" sz="2400" dirty="0">
                <a:latin typeface="微软雅黑" panose="020B0503020204020204" pitchFamily="34" charset="-122"/>
                <a:ea typeface="微软雅黑" panose="020B0503020204020204" pitchFamily="34" charset="-122"/>
              </a:rPr>
              <a:t>波的特点：</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5" name="Rectangle 233"/>
          <p:cNvSpPr>
            <a:spLocks noChangeArrowheads="1"/>
          </p:cNvSpPr>
          <p:nvPr/>
        </p:nvSpPr>
        <p:spPr bwMode="auto">
          <a:xfrm>
            <a:off x="0" y="939800"/>
            <a:ext cx="9144000" cy="276860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48" name="Rectangle 156"/>
          <p:cNvSpPr>
            <a:spLocks noGrp="1" noChangeArrowheads="1"/>
          </p:cNvSpPr>
          <p:nvPr>
            <p:ph type="title" idx="4294967295"/>
          </p:nvPr>
        </p:nvSpPr>
        <p:spPr>
          <a:xfrm>
            <a:off x="538163" y="0"/>
            <a:ext cx="8229600" cy="206375"/>
          </a:xfrm>
        </p:spPr>
        <p:txBody>
          <a:bodyPr/>
          <a:lstStyle/>
          <a:p>
            <a:r>
              <a:rPr lang="zh-CN" altLang="en-US" sz="700">
                <a:solidFill>
                  <a:schemeClr val="bg1"/>
                </a:solidFill>
              </a:rPr>
              <a:t>波长周期波速</a:t>
            </a:r>
          </a:p>
        </p:txBody>
      </p:sp>
      <p:sp>
        <p:nvSpPr>
          <p:cNvPr id="8200" name="Line 8"/>
          <p:cNvSpPr>
            <a:spLocks noChangeShapeType="1"/>
          </p:cNvSpPr>
          <p:nvPr/>
        </p:nvSpPr>
        <p:spPr bwMode="auto">
          <a:xfrm flipV="1">
            <a:off x="754063" y="2290763"/>
            <a:ext cx="7867650" cy="0"/>
          </a:xfrm>
          <a:prstGeom prst="line">
            <a:avLst/>
          </a:prstGeom>
          <a:noFill/>
          <a:ln w="571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1" name="Line 9"/>
          <p:cNvSpPr>
            <a:spLocks noChangeShapeType="1"/>
          </p:cNvSpPr>
          <p:nvPr/>
        </p:nvSpPr>
        <p:spPr bwMode="auto">
          <a:xfrm flipV="1">
            <a:off x="908050" y="2290763"/>
            <a:ext cx="784383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02" name="Group 10"/>
          <p:cNvGrpSpPr/>
          <p:nvPr/>
        </p:nvGrpSpPr>
        <p:grpSpPr bwMode="auto">
          <a:xfrm>
            <a:off x="412750" y="1438275"/>
            <a:ext cx="8158163" cy="1687513"/>
            <a:chOff x="258" y="781"/>
            <a:chExt cx="5139" cy="1273"/>
          </a:xfrm>
        </p:grpSpPr>
        <p:sp>
          <p:nvSpPr>
            <p:cNvPr id="8203" name="Rectangle 11"/>
            <p:cNvSpPr>
              <a:spLocks noChangeArrowheads="1"/>
            </p:cNvSpPr>
            <p:nvPr/>
          </p:nvSpPr>
          <p:spPr bwMode="auto">
            <a:xfrm>
              <a:off x="258" y="781"/>
              <a:ext cx="5138" cy="1273"/>
            </a:xfrm>
            <a:prstGeom prst="rect">
              <a:avLst/>
            </a:prstGeom>
            <a:solidFill>
              <a:srgbClr val="F8F8F8"/>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Freeform 12"/>
            <p:cNvSpPr/>
            <p:nvPr/>
          </p:nvSpPr>
          <p:spPr bwMode="auto">
            <a:xfrm>
              <a:off x="275" y="1000"/>
              <a:ext cx="5122" cy="837"/>
            </a:xfrm>
            <a:custGeom>
              <a:avLst/>
              <a:gdLst>
                <a:gd name="T0" fmla="*/ 0 w 4752"/>
                <a:gd name="T1" fmla="*/ 576 h 1200"/>
                <a:gd name="T2" fmla="*/ 480 w 4752"/>
                <a:gd name="T3" fmla="*/ 0 h 1200"/>
                <a:gd name="T4" fmla="*/ 960 w 4752"/>
                <a:gd name="T5" fmla="*/ 576 h 1200"/>
                <a:gd name="T6" fmla="*/ 1440 w 4752"/>
                <a:gd name="T7" fmla="*/ 1200 h 1200"/>
                <a:gd name="T8" fmla="*/ 1920 w 4752"/>
                <a:gd name="T9" fmla="*/ 576 h 1200"/>
                <a:gd name="T10" fmla="*/ 2400 w 4752"/>
                <a:gd name="T11" fmla="*/ 0 h 1200"/>
                <a:gd name="T12" fmla="*/ 2880 w 4752"/>
                <a:gd name="T13" fmla="*/ 576 h 1200"/>
                <a:gd name="T14" fmla="*/ 3360 w 4752"/>
                <a:gd name="T15" fmla="*/ 1200 h 1200"/>
                <a:gd name="T16" fmla="*/ 3840 w 4752"/>
                <a:gd name="T17" fmla="*/ 576 h 1200"/>
                <a:gd name="T18" fmla="*/ 4320 w 4752"/>
                <a:gd name="T19" fmla="*/ 0 h 1200"/>
                <a:gd name="T20" fmla="*/ 4752 w 4752"/>
                <a:gd name="T21" fmla="*/ 576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52" h="1200">
                  <a:moveTo>
                    <a:pt x="0" y="576"/>
                  </a:moveTo>
                  <a:cubicBezTo>
                    <a:pt x="160" y="288"/>
                    <a:pt x="320" y="0"/>
                    <a:pt x="480" y="0"/>
                  </a:cubicBezTo>
                  <a:cubicBezTo>
                    <a:pt x="640" y="0"/>
                    <a:pt x="800" y="376"/>
                    <a:pt x="960" y="576"/>
                  </a:cubicBezTo>
                  <a:cubicBezTo>
                    <a:pt x="1120" y="776"/>
                    <a:pt x="1280" y="1200"/>
                    <a:pt x="1440" y="1200"/>
                  </a:cubicBezTo>
                  <a:cubicBezTo>
                    <a:pt x="1600" y="1200"/>
                    <a:pt x="1760" y="776"/>
                    <a:pt x="1920" y="576"/>
                  </a:cubicBezTo>
                  <a:cubicBezTo>
                    <a:pt x="2080" y="376"/>
                    <a:pt x="2240" y="0"/>
                    <a:pt x="2400" y="0"/>
                  </a:cubicBezTo>
                  <a:cubicBezTo>
                    <a:pt x="2560" y="0"/>
                    <a:pt x="2720" y="376"/>
                    <a:pt x="2880" y="576"/>
                  </a:cubicBezTo>
                  <a:cubicBezTo>
                    <a:pt x="3040" y="776"/>
                    <a:pt x="3200" y="1200"/>
                    <a:pt x="3360" y="1200"/>
                  </a:cubicBezTo>
                  <a:cubicBezTo>
                    <a:pt x="3520" y="1200"/>
                    <a:pt x="3680" y="776"/>
                    <a:pt x="3840" y="576"/>
                  </a:cubicBezTo>
                  <a:cubicBezTo>
                    <a:pt x="4000" y="376"/>
                    <a:pt x="4168" y="0"/>
                    <a:pt x="4320" y="0"/>
                  </a:cubicBezTo>
                  <a:cubicBezTo>
                    <a:pt x="4472" y="0"/>
                    <a:pt x="4612" y="288"/>
                    <a:pt x="4752" y="576"/>
                  </a:cubicBezTo>
                </a:path>
              </a:pathLst>
            </a:custGeom>
            <a:solidFill>
              <a:srgbClr val="F8F8F8"/>
            </a:solidFill>
            <a:ln w="762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05" name="Freeform 13"/>
          <p:cNvSpPr/>
          <p:nvPr/>
        </p:nvSpPr>
        <p:spPr bwMode="auto">
          <a:xfrm>
            <a:off x="704850" y="1704975"/>
            <a:ext cx="8154988" cy="1181100"/>
          </a:xfrm>
          <a:custGeom>
            <a:avLst/>
            <a:gdLst>
              <a:gd name="T0" fmla="*/ 0 w 4752"/>
              <a:gd name="T1" fmla="*/ 576 h 1200"/>
              <a:gd name="T2" fmla="*/ 480 w 4752"/>
              <a:gd name="T3" fmla="*/ 0 h 1200"/>
              <a:gd name="T4" fmla="*/ 960 w 4752"/>
              <a:gd name="T5" fmla="*/ 576 h 1200"/>
              <a:gd name="T6" fmla="*/ 1440 w 4752"/>
              <a:gd name="T7" fmla="*/ 1200 h 1200"/>
              <a:gd name="T8" fmla="*/ 1920 w 4752"/>
              <a:gd name="T9" fmla="*/ 576 h 1200"/>
              <a:gd name="T10" fmla="*/ 2400 w 4752"/>
              <a:gd name="T11" fmla="*/ 0 h 1200"/>
              <a:gd name="T12" fmla="*/ 2880 w 4752"/>
              <a:gd name="T13" fmla="*/ 576 h 1200"/>
              <a:gd name="T14" fmla="*/ 3360 w 4752"/>
              <a:gd name="T15" fmla="*/ 1200 h 1200"/>
              <a:gd name="T16" fmla="*/ 3840 w 4752"/>
              <a:gd name="T17" fmla="*/ 576 h 1200"/>
              <a:gd name="T18" fmla="*/ 4320 w 4752"/>
              <a:gd name="T19" fmla="*/ 0 h 1200"/>
              <a:gd name="T20" fmla="*/ 4752 w 4752"/>
              <a:gd name="T21" fmla="*/ 576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52" h="1200">
                <a:moveTo>
                  <a:pt x="0" y="576"/>
                </a:moveTo>
                <a:cubicBezTo>
                  <a:pt x="160" y="288"/>
                  <a:pt x="320" y="0"/>
                  <a:pt x="480" y="0"/>
                </a:cubicBezTo>
                <a:cubicBezTo>
                  <a:pt x="640" y="0"/>
                  <a:pt x="800" y="376"/>
                  <a:pt x="960" y="576"/>
                </a:cubicBezTo>
                <a:cubicBezTo>
                  <a:pt x="1120" y="776"/>
                  <a:pt x="1280" y="1200"/>
                  <a:pt x="1440" y="1200"/>
                </a:cubicBezTo>
                <a:cubicBezTo>
                  <a:pt x="1600" y="1200"/>
                  <a:pt x="1760" y="776"/>
                  <a:pt x="1920" y="576"/>
                </a:cubicBezTo>
                <a:cubicBezTo>
                  <a:pt x="2080" y="376"/>
                  <a:pt x="2240" y="0"/>
                  <a:pt x="2400" y="0"/>
                </a:cubicBezTo>
                <a:cubicBezTo>
                  <a:pt x="2560" y="0"/>
                  <a:pt x="2720" y="376"/>
                  <a:pt x="2880" y="576"/>
                </a:cubicBezTo>
                <a:cubicBezTo>
                  <a:pt x="3040" y="776"/>
                  <a:pt x="3200" y="1200"/>
                  <a:pt x="3360" y="1200"/>
                </a:cubicBezTo>
                <a:cubicBezTo>
                  <a:pt x="3520" y="1200"/>
                  <a:pt x="3680" y="776"/>
                  <a:pt x="3840" y="576"/>
                </a:cubicBezTo>
                <a:cubicBezTo>
                  <a:pt x="4000" y="376"/>
                  <a:pt x="4168" y="0"/>
                  <a:pt x="4320" y="0"/>
                </a:cubicBezTo>
                <a:cubicBezTo>
                  <a:pt x="4472" y="0"/>
                  <a:pt x="4612" y="288"/>
                  <a:pt x="4752" y="576"/>
                </a:cubicBezTo>
              </a:path>
            </a:pathLst>
          </a:custGeom>
          <a:noFill/>
          <a:ln w="57150" cap="flat" cmpd="sng">
            <a:solidFill>
              <a:srgbClr val="C0C0C0">
                <a:alpha val="50000"/>
              </a:srgbClr>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269" name="Group 77"/>
          <p:cNvGrpSpPr/>
          <p:nvPr/>
        </p:nvGrpSpPr>
        <p:grpSpPr bwMode="auto">
          <a:xfrm>
            <a:off x="0" y="957263"/>
            <a:ext cx="9144000" cy="2736850"/>
            <a:chOff x="0" y="553"/>
            <a:chExt cx="5760" cy="1636"/>
          </a:xfrm>
        </p:grpSpPr>
        <p:sp>
          <p:nvSpPr>
            <p:cNvPr id="8270" name="Rectangle 78"/>
            <p:cNvSpPr>
              <a:spLocks noChangeArrowheads="1"/>
            </p:cNvSpPr>
            <p:nvPr/>
          </p:nvSpPr>
          <p:spPr bwMode="auto">
            <a:xfrm>
              <a:off x="0" y="559"/>
              <a:ext cx="597" cy="1630"/>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1" name="Rectangle 79"/>
            <p:cNvSpPr>
              <a:spLocks noChangeArrowheads="1"/>
            </p:cNvSpPr>
            <p:nvPr/>
          </p:nvSpPr>
          <p:spPr bwMode="auto">
            <a:xfrm>
              <a:off x="5245" y="553"/>
              <a:ext cx="515" cy="1631"/>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72" name="Group 80"/>
          <p:cNvGrpSpPr/>
          <p:nvPr/>
        </p:nvGrpSpPr>
        <p:grpSpPr bwMode="auto">
          <a:xfrm>
            <a:off x="433388" y="4921250"/>
            <a:ext cx="8710613" cy="942975"/>
            <a:chOff x="273" y="3100"/>
            <a:chExt cx="5487" cy="594"/>
          </a:xfrm>
        </p:grpSpPr>
        <p:sp>
          <p:nvSpPr>
            <p:cNvPr id="8273" name="Text Box 81"/>
            <p:cNvSpPr txBox="1">
              <a:spLocks noChangeArrowheads="1"/>
            </p:cNvSpPr>
            <p:nvPr/>
          </p:nvSpPr>
          <p:spPr bwMode="auto">
            <a:xfrm>
              <a:off x="273" y="3100"/>
              <a:ext cx="65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波速</a:t>
              </a:r>
            </a:p>
          </p:txBody>
        </p:sp>
        <p:sp>
          <p:nvSpPr>
            <p:cNvPr id="8274" name="WordArt 82"/>
            <p:cNvSpPr>
              <a:spLocks noChangeArrowheads="1" noChangeShapeType="1" noTextEdit="1"/>
            </p:cNvSpPr>
            <p:nvPr/>
          </p:nvSpPr>
          <p:spPr bwMode="auto">
            <a:xfrm>
              <a:off x="858" y="3187"/>
              <a:ext cx="139" cy="1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u</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8275" name="Line 83"/>
            <p:cNvSpPr>
              <a:spLocks noChangeShapeType="1"/>
            </p:cNvSpPr>
            <p:nvPr/>
          </p:nvSpPr>
          <p:spPr bwMode="auto">
            <a:xfrm>
              <a:off x="1071" y="3272"/>
              <a:ext cx="31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76" name="Text Box 84"/>
            <p:cNvSpPr txBox="1">
              <a:spLocks noChangeArrowheads="1"/>
            </p:cNvSpPr>
            <p:nvPr/>
          </p:nvSpPr>
          <p:spPr bwMode="auto">
            <a:xfrm>
              <a:off x="1373" y="3134"/>
              <a:ext cx="43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单位时间内振动状态（振动相位）的传播速度，</a:t>
              </a:r>
            </a:p>
          </p:txBody>
        </p:sp>
        <p:sp>
          <p:nvSpPr>
            <p:cNvPr id="8277" name="Text Box 85"/>
            <p:cNvSpPr txBox="1">
              <a:spLocks noChangeArrowheads="1"/>
            </p:cNvSpPr>
            <p:nvPr/>
          </p:nvSpPr>
          <p:spPr bwMode="auto">
            <a:xfrm>
              <a:off x="1177" y="3406"/>
              <a:ext cx="45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   又称相速。机械波速取决于弹性媒质的物理性质。</a:t>
              </a:r>
            </a:p>
          </p:txBody>
        </p:sp>
      </p:grpSp>
      <p:grpSp>
        <p:nvGrpSpPr>
          <p:cNvPr id="8278" name="Group 86"/>
          <p:cNvGrpSpPr/>
          <p:nvPr/>
        </p:nvGrpSpPr>
        <p:grpSpPr bwMode="auto">
          <a:xfrm>
            <a:off x="2193926" y="6039292"/>
            <a:ext cx="4568826" cy="461432"/>
            <a:chOff x="1152" y="3787"/>
            <a:chExt cx="3132" cy="327"/>
          </a:xfrm>
        </p:grpSpPr>
        <p:sp>
          <p:nvSpPr>
            <p:cNvPr id="8279" name="WordArt 87"/>
            <p:cNvSpPr>
              <a:spLocks noChangeArrowheads="1" noChangeShapeType="1" noTextEdit="1"/>
            </p:cNvSpPr>
            <p:nvPr/>
          </p:nvSpPr>
          <p:spPr bwMode="auto">
            <a:xfrm>
              <a:off x="1152" y="3874"/>
              <a:ext cx="139" cy="1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u</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grpSp>
          <p:nvGrpSpPr>
            <p:cNvPr id="8280" name="Group 88"/>
            <p:cNvGrpSpPr/>
            <p:nvPr/>
          </p:nvGrpSpPr>
          <p:grpSpPr bwMode="auto">
            <a:xfrm>
              <a:off x="1403" y="3941"/>
              <a:ext cx="151" cy="53"/>
              <a:chOff x="1260" y="2371"/>
              <a:chExt cx="151" cy="53"/>
            </a:xfrm>
          </p:grpSpPr>
          <p:sp>
            <p:nvSpPr>
              <p:cNvPr id="8281" name="Line 89"/>
              <p:cNvSpPr>
                <a:spLocks noChangeShapeType="1"/>
              </p:cNvSpPr>
              <p:nvPr/>
            </p:nvSpPr>
            <p:spPr bwMode="auto">
              <a:xfrm>
                <a:off x="1260" y="2371"/>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2" name="Line 90"/>
              <p:cNvSpPr>
                <a:spLocks noChangeShapeType="1"/>
              </p:cNvSpPr>
              <p:nvPr/>
            </p:nvSpPr>
            <p:spPr bwMode="auto">
              <a:xfrm>
                <a:off x="1260" y="2424"/>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83" name="WordArt 91"/>
            <p:cNvSpPr>
              <a:spLocks noChangeArrowheads="1" noChangeShapeType="1" noTextEdit="1"/>
            </p:cNvSpPr>
            <p:nvPr/>
          </p:nvSpPr>
          <p:spPr bwMode="auto">
            <a:xfrm>
              <a:off x="1616" y="3848"/>
              <a:ext cx="139" cy="19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9525">
                    <a:solidFill>
                      <a:srgbClr val="000000"/>
                    </a:solidFill>
                    <a:round/>
                  </a:ln>
                  <a:solidFill>
                    <a:schemeClr val="tx1"/>
                  </a:solidFill>
                  <a:effectLst/>
                  <a:latin typeface="Symbol" panose="05050102010706020507" pitchFamily="18" charset="2"/>
                </a:rPr>
                <a:t>l</a:t>
              </a:r>
              <a:endParaRPr lang="zh-CN" altLang="en-US" sz="3600" kern="10">
                <a:ln w="9525">
                  <a:solidFill>
                    <a:srgbClr val="000000"/>
                  </a:solidFill>
                  <a:round/>
                </a:ln>
                <a:solidFill>
                  <a:schemeClr val="tx1"/>
                </a:solidFill>
                <a:effectLst/>
                <a:latin typeface="Symbol" panose="05050102010706020507" pitchFamily="18" charset="2"/>
              </a:endParaRPr>
            </a:p>
          </p:txBody>
        </p:sp>
        <p:sp>
          <p:nvSpPr>
            <p:cNvPr id="8284" name="Line 92"/>
            <p:cNvSpPr>
              <a:spLocks noChangeShapeType="1"/>
            </p:cNvSpPr>
            <p:nvPr/>
          </p:nvSpPr>
          <p:spPr bwMode="auto">
            <a:xfrm flipH="1">
              <a:off x="1795" y="3851"/>
              <a:ext cx="114" cy="2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5" name="WordArt 93"/>
            <p:cNvSpPr>
              <a:spLocks noChangeArrowheads="1" noChangeShapeType="1" noTextEdit="1"/>
            </p:cNvSpPr>
            <p:nvPr/>
          </p:nvSpPr>
          <p:spPr bwMode="auto">
            <a:xfrm>
              <a:off x="1961" y="3864"/>
              <a:ext cx="174"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1991"/>
                </a:avLst>
              </a:prstTxWarp>
            </a:bodyPr>
            <a:lstStyle/>
            <a:p>
              <a:r>
                <a:rPr lang="en-US" altLang="zh-CN" sz="3600" kern="10">
                  <a:ln w="9525">
                    <a:solidFill>
                      <a:srgbClr val="000000"/>
                    </a:solidFill>
                    <a:round/>
                  </a:ln>
                  <a:solidFill>
                    <a:schemeClr val="tx1"/>
                  </a:solidFill>
                  <a:effectLst/>
                  <a:latin typeface="Bookman Old Style" panose="02050604050505020204" pitchFamily="18" charset="0"/>
                </a:rPr>
                <a:t>T</a:t>
              </a:r>
              <a:endParaRPr lang="zh-CN" altLang="en-US" sz="3600" kern="10">
                <a:ln w="9525">
                  <a:solidFill>
                    <a:srgbClr val="000000"/>
                  </a:solidFill>
                  <a:round/>
                </a:ln>
                <a:solidFill>
                  <a:schemeClr val="tx1"/>
                </a:solidFill>
                <a:effectLst/>
                <a:latin typeface="Bookman Old Style" panose="02050604050505020204" pitchFamily="18" charset="0"/>
              </a:endParaRPr>
            </a:p>
          </p:txBody>
        </p:sp>
        <p:grpSp>
          <p:nvGrpSpPr>
            <p:cNvPr id="8286" name="Group 94"/>
            <p:cNvGrpSpPr/>
            <p:nvPr/>
          </p:nvGrpSpPr>
          <p:grpSpPr bwMode="auto">
            <a:xfrm>
              <a:off x="2226" y="3931"/>
              <a:ext cx="151" cy="53"/>
              <a:chOff x="1260" y="2371"/>
              <a:chExt cx="151" cy="53"/>
            </a:xfrm>
          </p:grpSpPr>
          <p:sp>
            <p:nvSpPr>
              <p:cNvPr id="8287" name="Line 95"/>
              <p:cNvSpPr>
                <a:spLocks noChangeShapeType="1"/>
              </p:cNvSpPr>
              <p:nvPr/>
            </p:nvSpPr>
            <p:spPr bwMode="auto">
              <a:xfrm>
                <a:off x="1260" y="2371"/>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88" name="Line 96"/>
              <p:cNvSpPr>
                <a:spLocks noChangeShapeType="1"/>
              </p:cNvSpPr>
              <p:nvPr/>
            </p:nvSpPr>
            <p:spPr bwMode="auto">
              <a:xfrm>
                <a:off x="1260" y="2424"/>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89" name="WordArt 97"/>
            <p:cNvSpPr>
              <a:spLocks noChangeArrowheads="1" noChangeShapeType="1" noTextEdit="1"/>
            </p:cNvSpPr>
            <p:nvPr/>
          </p:nvSpPr>
          <p:spPr bwMode="auto">
            <a:xfrm>
              <a:off x="2426" y="3878"/>
              <a:ext cx="135" cy="14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000000"/>
                    </a:solidFill>
                    <a:round/>
                  </a:ln>
                  <a:solidFill>
                    <a:srgbClr val="000000"/>
                  </a:solidFill>
                  <a:effectLst/>
                  <a:latin typeface="Symbol" panose="05050102010706020507" pitchFamily="18" charset="2"/>
                </a:rPr>
                <a:t>n</a:t>
              </a:r>
              <a:endParaRPr lang="zh-CN" altLang="en-US" sz="3600" i="1" kern="10">
                <a:ln w="9525">
                  <a:solidFill>
                    <a:srgbClr val="000000"/>
                  </a:solidFill>
                  <a:round/>
                </a:ln>
                <a:solidFill>
                  <a:srgbClr val="000000"/>
                </a:solidFill>
                <a:effectLst/>
                <a:latin typeface="Symbol" panose="05050102010706020507" pitchFamily="18" charset="2"/>
              </a:endParaRPr>
            </a:p>
          </p:txBody>
        </p:sp>
        <p:sp>
          <p:nvSpPr>
            <p:cNvPr id="8290" name="WordArt 98"/>
            <p:cNvSpPr>
              <a:spLocks noChangeArrowheads="1" noChangeShapeType="1" noTextEdit="1"/>
            </p:cNvSpPr>
            <p:nvPr/>
          </p:nvSpPr>
          <p:spPr bwMode="auto">
            <a:xfrm>
              <a:off x="2607" y="3846"/>
              <a:ext cx="139" cy="19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9525">
                    <a:solidFill>
                      <a:srgbClr val="000000"/>
                    </a:solidFill>
                    <a:round/>
                  </a:ln>
                  <a:solidFill>
                    <a:schemeClr val="tx1"/>
                  </a:solidFill>
                  <a:effectLst/>
                  <a:latin typeface="Symbol" panose="05050102010706020507" pitchFamily="18" charset="2"/>
                </a:rPr>
                <a:t>l</a:t>
              </a:r>
              <a:endParaRPr lang="zh-CN" altLang="en-US" sz="3600" kern="10">
                <a:ln w="9525">
                  <a:solidFill>
                    <a:srgbClr val="000000"/>
                  </a:solidFill>
                  <a:round/>
                </a:ln>
                <a:solidFill>
                  <a:schemeClr val="tx1"/>
                </a:solidFill>
                <a:effectLst/>
                <a:latin typeface="Symbol" panose="05050102010706020507" pitchFamily="18" charset="2"/>
              </a:endParaRPr>
            </a:p>
          </p:txBody>
        </p:sp>
        <p:sp>
          <p:nvSpPr>
            <p:cNvPr id="8291" name="Text Box 99"/>
            <p:cNvSpPr txBox="1">
              <a:spLocks noChangeArrowheads="1"/>
            </p:cNvSpPr>
            <p:nvPr/>
          </p:nvSpPr>
          <p:spPr bwMode="auto">
            <a:xfrm>
              <a:off x="3018" y="3787"/>
              <a:ext cx="4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或</a:t>
              </a:r>
            </a:p>
          </p:txBody>
        </p:sp>
        <p:sp>
          <p:nvSpPr>
            <p:cNvPr id="8292" name="WordArt 100"/>
            <p:cNvSpPr>
              <a:spLocks noChangeArrowheads="1" noChangeShapeType="1" noTextEdit="1"/>
            </p:cNvSpPr>
            <p:nvPr/>
          </p:nvSpPr>
          <p:spPr bwMode="auto">
            <a:xfrm>
              <a:off x="3536" y="3842"/>
              <a:ext cx="139" cy="19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9525">
                    <a:solidFill>
                      <a:srgbClr val="000000"/>
                    </a:solidFill>
                    <a:round/>
                  </a:ln>
                  <a:solidFill>
                    <a:schemeClr val="tx1"/>
                  </a:solidFill>
                  <a:effectLst/>
                  <a:latin typeface="Symbol" panose="05050102010706020507" pitchFamily="18" charset="2"/>
                </a:rPr>
                <a:t>l</a:t>
              </a:r>
              <a:endParaRPr lang="zh-CN" altLang="en-US" sz="3600" kern="10">
                <a:ln w="9525">
                  <a:solidFill>
                    <a:srgbClr val="000000"/>
                  </a:solidFill>
                  <a:round/>
                </a:ln>
                <a:solidFill>
                  <a:schemeClr val="tx1"/>
                </a:solidFill>
                <a:effectLst/>
                <a:latin typeface="Symbol" panose="05050102010706020507" pitchFamily="18" charset="2"/>
              </a:endParaRPr>
            </a:p>
          </p:txBody>
        </p:sp>
        <p:grpSp>
          <p:nvGrpSpPr>
            <p:cNvPr id="8293" name="Group 101"/>
            <p:cNvGrpSpPr/>
            <p:nvPr/>
          </p:nvGrpSpPr>
          <p:grpSpPr bwMode="auto">
            <a:xfrm>
              <a:off x="3724" y="3906"/>
              <a:ext cx="151" cy="53"/>
              <a:chOff x="1260" y="2371"/>
              <a:chExt cx="151" cy="53"/>
            </a:xfrm>
          </p:grpSpPr>
          <p:sp>
            <p:nvSpPr>
              <p:cNvPr id="8294" name="Line 102"/>
              <p:cNvSpPr>
                <a:spLocks noChangeShapeType="1"/>
              </p:cNvSpPr>
              <p:nvPr/>
            </p:nvSpPr>
            <p:spPr bwMode="auto">
              <a:xfrm>
                <a:off x="1260" y="2371"/>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95" name="Line 103"/>
              <p:cNvSpPr>
                <a:spLocks noChangeShapeType="1"/>
              </p:cNvSpPr>
              <p:nvPr/>
            </p:nvSpPr>
            <p:spPr bwMode="auto">
              <a:xfrm>
                <a:off x="1260" y="2424"/>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96" name="WordArt 104"/>
            <p:cNvSpPr>
              <a:spLocks noChangeArrowheads="1" noChangeShapeType="1" noTextEdit="1"/>
            </p:cNvSpPr>
            <p:nvPr/>
          </p:nvSpPr>
          <p:spPr bwMode="auto">
            <a:xfrm>
              <a:off x="3924" y="3856"/>
              <a:ext cx="139" cy="1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u</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8297" name="WordArt 105"/>
            <p:cNvSpPr>
              <a:spLocks noChangeArrowheads="1" noChangeShapeType="1" noTextEdit="1"/>
            </p:cNvSpPr>
            <p:nvPr/>
          </p:nvSpPr>
          <p:spPr bwMode="auto">
            <a:xfrm>
              <a:off x="4110" y="3854"/>
              <a:ext cx="174"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1991"/>
                </a:avLst>
              </a:prstTxWarp>
            </a:bodyPr>
            <a:lstStyle/>
            <a:p>
              <a:r>
                <a:rPr lang="en-US" altLang="zh-CN" sz="3600" kern="10">
                  <a:ln w="9525">
                    <a:solidFill>
                      <a:srgbClr val="000000"/>
                    </a:solidFill>
                    <a:round/>
                  </a:ln>
                  <a:solidFill>
                    <a:schemeClr val="tx1"/>
                  </a:solidFill>
                  <a:effectLst/>
                  <a:latin typeface="Bookman Old Style" panose="02050604050505020204" pitchFamily="18" charset="0"/>
                </a:rPr>
                <a:t>T</a:t>
              </a:r>
              <a:endParaRPr lang="zh-CN" altLang="en-US" sz="3600" kern="10">
                <a:ln w="9525">
                  <a:solidFill>
                    <a:srgbClr val="000000"/>
                  </a:solidFill>
                  <a:round/>
                </a:ln>
                <a:solidFill>
                  <a:schemeClr val="tx1"/>
                </a:solidFill>
                <a:effectLst/>
                <a:latin typeface="Bookman Old Style" panose="02050604050505020204" pitchFamily="18" charset="0"/>
              </a:endParaRPr>
            </a:p>
          </p:txBody>
        </p:sp>
      </p:grpSp>
      <p:sp>
        <p:nvSpPr>
          <p:cNvPr id="8298" name="Rectangle 106"/>
          <p:cNvSpPr>
            <a:spLocks noChangeArrowheads="1"/>
          </p:cNvSpPr>
          <p:nvPr/>
        </p:nvSpPr>
        <p:spPr bwMode="auto">
          <a:xfrm>
            <a:off x="8066088" y="2390775"/>
            <a:ext cx="104775" cy="141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299" name="Group 107"/>
          <p:cNvGrpSpPr/>
          <p:nvPr/>
        </p:nvGrpSpPr>
        <p:grpSpPr bwMode="auto">
          <a:xfrm>
            <a:off x="473075" y="3433763"/>
            <a:ext cx="8670925" cy="506412"/>
            <a:chOff x="298" y="2163"/>
            <a:chExt cx="5462" cy="319"/>
          </a:xfrm>
        </p:grpSpPr>
        <p:sp>
          <p:nvSpPr>
            <p:cNvPr id="8300" name="Text Box 108"/>
            <p:cNvSpPr txBox="1">
              <a:spLocks noChangeArrowheads="1"/>
            </p:cNvSpPr>
            <p:nvPr/>
          </p:nvSpPr>
          <p:spPr bwMode="auto">
            <a:xfrm>
              <a:off x="298" y="2163"/>
              <a:ext cx="66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effectLst/>
                  <a:latin typeface="微软雅黑" panose="020B0503020204020204" pitchFamily="34" charset="-122"/>
                  <a:ea typeface="微软雅黑" panose="020B0503020204020204" pitchFamily="34" charset="-122"/>
                </a:rPr>
                <a:t>波长</a:t>
              </a:r>
            </a:p>
          </p:txBody>
        </p:sp>
        <p:sp>
          <p:nvSpPr>
            <p:cNvPr id="8301" name="WordArt 109"/>
            <p:cNvSpPr>
              <a:spLocks noChangeArrowheads="1" noChangeShapeType="1" noTextEdit="1"/>
            </p:cNvSpPr>
            <p:nvPr/>
          </p:nvSpPr>
          <p:spPr bwMode="auto">
            <a:xfrm>
              <a:off x="853" y="2229"/>
              <a:ext cx="139" cy="19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dirty="0">
                  <a:ln w="9525">
                    <a:solidFill>
                      <a:srgbClr val="000000"/>
                    </a:solidFill>
                    <a:round/>
                  </a:ln>
                  <a:solidFill>
                    <a:schemeClr val="tx1"/>
                  </a:solidFill>
                  <a:effectLst/>
                  <a:latin typeface="Symbol" panose="05050102010706020507" pitchFamily="18" charset="2"/>
                </a:rPr>
                <a:t>l</a:t>
              </a:r>
              <a:endParaRPr lang="zh-CN" altLang="en-US" sz="3600" kern="10" dirty="0">
                <a:ln w="9525">
                  <a:solidFill>
                    <a:srgbClr val="000000"/>
                  </a:solidFill>
                  <a:round/>
                </a:ln>
                <a:solidFill>
                  <a:schemeClr val="tx1"/>
                </a:solidFill>
                <a:effectLst/>
                <a:latin typeface="Symbol" panose="05050102010706020507" pitchFamily="18" charset="2"/>
              </a:endParaRPr>
            </a:p>
          </p:txBody>
        </p:sp>
        <p:sp>
          <p:nvSpPr>
            <p:cNvPr id="8302" name="Line 110"/>
            <p:cNvSpPr>
              <a:spLocks noChangeShapeType="1"/>
            </p:cNvSpPr>
            <p:nvPr/>
          </p:nvSpPr>
          <p:spPr bwMode="auto">
            <a:xfrm>
              <a:off x="1094" y="2330"/>
              <a:ext cx="31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3" name="Text Box 111"/>
            <p:cNvSpPr txBox="1">
              <a:spLocks noChangeArrowheads="1"/>
            </p:cNvSpPr>
            <p:nvPr/>
          </p:nvSpPr>
          <p:spPr bwMode="auto">
            <a:xfrm>
              <a:off x="1434" y="2194"/>
              <a:ext cx="43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solidFill>
                    <a:schemeClr val="tx1"/>
                  </a:solidFill>
                  <a:effectLst/>
                  <a:latin typeface="微软雅黑" panose="020B0503020204020204" pitchFamily="34" charset="-122"/>
                  <a:ea typeface="微软雅黑" panose="020B0503020204020204" pitchFamily="34" charset="-122"/>
                </a:rPr>
                <a:t>振动状态完全相同的相邻两质点之间的距离。</a:t>
              </a:r>
            </a:p>
          </p:txBody>
        </p:sp>
      </p:grpSp>
      <p:grpSp>
        <p:nvGrpSpPr>
          <p:cNvPr id="8304" name="Group 112"/>
          <p:cNvGrpSpPr/>
          <p:nvPr/>
        </p:nvGrpSpPr>
        <p:grpSpPr bwMode="auto">
          <a:xfrm>
            <a:off x="463550" y="3941763"/>
            <a:ext cx="8680450" cy="481012"/>
            <a:chOff x="292" y="2483"/>
            <a:chExt cx="5468" cy="303"/>
          </a:xfrm>
        </p:grpSpPr>
        <p:sp>
          <p:nvSpPr>
            <p:cNvPr id="8305" name="Text Box 113"/>
            <p:cNvSpPr txBox="1">
              <a:spLocks noChangeArrowheads="1"/>
            </p:cNvSpPr>
            <p:nvPr/>
          </p:nvSpPr>
          <p:spPr bwMode="auto">
            <a:xfrm>
              <a:off x="292" y="2483"/>
              <a:ext cx="6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effectLst/>
                  <a:latin typeface="微软雅黑" panose="020B0503020204020204" pitchFamily="34" charset="-122"/>
                  <a:ea typeface="微软雅黑" panose="020B0503020204020204" pitchFamily="34" charset="-122"/>
                </a:rPr>
                <a:t>周期</a:t>
              </a:r>
            </a:p>
          </p:txBody>
        </p:sp>
        <p:sp>
          <p:nvSpPr>
            <p:cNvPr id="8306" name="WordArt 114"/>
            <p:cNvSpPr>
              <a:spLocks noChangeArrowheads="1" noChangeShapeType="1" noTextEdit="1"/>
            </p:cNvSpPr>
            <p:nvPr/>
          </p:nvSpPr>
          <p:spPr bwMode="auto">
            <a:xfrm>
              <a:off x="838" y="2559"/>
              <a:ext cx="174"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1991"/>
                </a:avLst>
              </a:prstTxWarp>
            </a:bodyPr>
            <a:lstStyle/>
            <a:p>
              <a:r>
                <a:rPr lang="en-US" altLang="zh-CN" sz="3600" kern="10">
                  <a:ln w="9525">
                    <a:solidFill>
                      <a:srgbClr val="000000"/>
                    </a:solidFill>
                    <a:round/>
                  </a:ln>
                  <a:solidFill>
                    <a:schemeClr val="tx1"/>
                  </a:solidFill>
                  <a:effectLst/>
                  <a:latin typeface="Bookman Old Style" panose="02050604050505020204" pitchFamily="18" charset="0"/>
                </a:rPr>
                <a:t>T</a:t>
              </a:r>
              <a:endParaRPr lang="zh-CN" altLang="en-US" sz="3600" kern="10">
                <a:ln w="9525">
                  <a:solidFill>
                    <a:srgbClr val="000000"/>
                  </a:solidFill>
                  <a:round/>
                </a:ln>
                <a:solidFill>
                  <a:schemeClr val="tx1"/>
                </a:solidFill>
                <a:effectLst/>
                <a:latin typeface="Bookman Old Style" panose="02050604050505020204" pitchFamily="18" charset="0"/>
              </a:endParaRPr>
            </a:p>
          </p:txBody>
        </p:sp>
        <p:sp>
          <p:nvSpPr>
            <p:cNvPr id="8307" name="Line 115"/>
            <p:cNvSpPr>
              <a:spLocks noChangeShapeType="1"/>
            </p:cNvSpPr>
            <p:nvPr/>
          </p:nvSpPr>
          <p:spPr bwMode="auto">
            <a:xfrm>
              <a:off x="1092" y="2647"/>
              <a:ext cx="31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08" name="Text Box 116"/>
            <p:cNvSpPr txBox="1">
              <a:spLocks noChangeArrowheads="1"/>
            </p:cNvSpPr>
            <p:nvPr/>
          </p:nvSpPr>
          <p:spPr bwMode="auto">
            <a:xfrm>
              <a:off x="1427" y="2498"/>
              <a:ext cx="43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solidFill>
                    <a:schemeClr val="tx1"/>
                  </a:solidFill>
                  <a:effectLst/>
                  <a:latin typeface="微软雅黑" panose="020B0503020204020204" pitchFamily="34" charset="-122"/>
                  <a:ea typeface="微软雅黑" panose="020B0503020204020204" pitchFamily="34" charset="-122"/>
                </a:rPr>
                <a:t>波形移过一个波长所需的时间。</a:t>
              </a:r>
            </a:p>
          </p:txBody>
        </p:sp>
      </p:grpSp>
      <p:grpSp>
        <p:nvGrpSpPr>
          <p:cNvPr id="8309" name="Group 117"/>
          <p:cNvGrpSpPr/>
          <p:nvPr/>
        </p:nvGrpSpPr>
        <p:grpSpPr bwMode="auto">
          <a:xfrm>
            <a:off x="433388" y="4416425"/>
            <a:ext cx="8710612" cy="534988"/>
            <a:chOff x="273" y="2782"/>
            <a:chExt cx="5487" cy="337"/>
          </a:xfrm>
        </p:grpSpPr>
        <p:sp>
          <p:nvSpPr>
            <p:cNvPr id="8310" name="Text Box 118"/>
            <p:cNvSpPr txBox="1">
              <a:spLocks noChangeArrowheads="1"/>
            </p:cNvSpPr>
            <p:nvPr/>
          </p:nvSpPr>
          <p:spPr bwMode="auto">
            <a:xfrm>
              <a:off x="273" y="2782"/>
              <a:ext cx="8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effectLst/>
                  <a:latin typeface="微软雅黑" panose="020B0503020204020204" pitchFamily="34" charset="-122"/>
                  <a:ea typeface="微软雅黑" panose="020B0503020204020204" pitchFamily="34" charset="-122"/>
                </a:rPr>
                <a:t>频率</a:t>
              </a:r>
            </a:p>
          </p:txBody>
        </p:sp>
        <p:sp>
          <p:nvSpPr>
            <p:cNvPr id="8311" name="WordArt 119"/>
            <p:cNvSpPr>
              <a:spLocks noChangeArrowheads="1" noChangeShapeType="1" noTextEdit="1"/>
            </p:cNvSpPr>
            <p:nvPr/>
          </p:nvSpPr>
          <p:spPr bwMode="auto">
            <a:xfrm>
              <a:off x="870" y="2890"/>
              <a:ext cx="135" cy="14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000000"/>
                    </a:solidFill>
                    <a:round/>
                  </a:ln>
                  <a:solidFill>
                    <a:srgbClr val="000000"/>
                  </a:solidFill>
                  <a:effectLst/>
                  <a:latin typeface="Symbol" panose="05050102010706020507" pitchFamily="18" charset="2"/>
                </a:rPr>
                <a:t>n</a:t>
              </a:r>
              <a:endParaRPr lang="zh-CN" altLang="en-US" sz="3600" i="1" kern="10">
                <a:ln w="9525">
                  <a:solidFill>
                    <a:srgbClr val="000000"/>
                  </a:solidFill>
                  <a:round/>
                </a:ln>
                <a:solidFill>
                  <a:srgbClr val="000000"/>
                </a:solidFill>
                <a:effectLst/>
                <a:latin typeface="Symbol" panose="05050102010706020507" pitchFamily="18" charset="2"/>
              </a:endParaRPr>
            </a:p>
          </p:txBody>
        </p:sp>
        <p:sp>
          <p:nvSpPr>
            <p:cNvPr id="8312" name="Line 120"/>
            <p:cNvSpPr>
              <a:spLocks noChangeShapeType="1"/>
            </p:cNvSpPr>
            <p:nvPr/>
          </p:nvSpPr>
          <p:spPr bwMode="auto">
            <a:xfrm>
              <a:off x="1104" y="2970"/>
              <a:ext cx="31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3" name="Text Box 121"/>
            <p:cNvSpPr txBox="1">
              <a:spLocks noChangeArrowheads="1"/>
            </p:cNvSpPr>
            <p:nvPr/>
          </p:nvSpPr>
          <p:spPr bwMode="auto">
            <a:xfrm>
              <a:off x="1418" y="2831"/>
              <a:ext cx="43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周期的倒数。</a:t>
              </a:r>
            </a:p>
          </p:txBody>
        </p:sp>
        <p:sp>
          <p:nvSpPr>
            <p:cNvPr id="8314" name="WordArt 122"/>
            <p:cNvSpPr>
              <a:spLocks noChangeArrowheads="1" noChangeShapeType="1" noTextEdit="1"/>
            </p:cNvSpPr>
            <p:nvPr/>
          </p:nvSpPr>
          <p:spPr bwMode="auto">
            <a:xfrm>
              <a:off x="2595" y="2917"/>
              <a:ext cx="135" cy="14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000000"/>
                    </a:solidFill>
                    <a:round/>
                  </a:ln>
                  <a:solidFill>
                    <a:srgbClr val="000000"/>
                  </a:solidFill>
                  <a:effectLst/>
                  <a:latin typeface="Symbol" panose="05050102010706020507" pitchFamily="18" charset="2"/>
                </a:rPr>
                <a:t>n</a:t>
              </a:r>
              <a:endParaRPr lang="zh-CN" altLang="en-US" sz="3600" i="1" kern="10">
                <a:ln w="9525">
                  <a:solidFill>
                    <a:srgbClr val="000000"/>
                  </a:solidFill>
                  <a:round/>
                </a:ln>
                <a:solidFill>
                  <a:srgbClr val="000000"/>
                </a:solidFill>
                <a:effectLst/>
                <a:latin typeface="Symbol" panose="05050102010706020507" pitchFamily="18" charset="2"/>
              </a:endParaRPr>
            </a:p>
          </p:txBody>
        </p:sp>
        <p:grpSp>
          <p:nvGrpSpPr>
            <p:cNvPr id="8315" name="Group 123"/>
            <p:cNvGrpSpPr/>
            <p:nvPr/>
          </p:nvGrpSpPr>
          <p:grpSpPr bwMode="auto">
            <a:xfrm>
              <a:off x="2801" y="2942"/>
              <a:ext cx="151" cy="53"/>
              <a:chOff x="1260" y="2371"/>
              <a:chExt cx="151" cy="53"/>
            </a:xfrm>
          </p:grpSpPr>
          <p:sp>
            <p:nvSpPr>
              <p:cNvPr id="8316" name="Line 124"/>
              <p:cNvSpPr>
                <a:spLocks noChangeShapeType="1"/>
              </p:cNvSpPr>
              <p:nvPr/>
            </p:nvSpPr>
            <p:spPr bwMode="auto">
              <a:xfrm>
                <a:off x="1260" y="2371"/>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17" name="Line 125"/>
              <p:cNvSpPr>
                <a:spLocks noChangeShapeType="1"/>
              </p:cNvSpPr>
              <p:nvPr/>
            </p:nvSpPr>
            <p:spPr bwMode="auto">
              <a:xfrm>
                <a:off x="1260" y="2424"/>
                <a:ext cx="15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318" name="WordArt 126"/>
            <p:cNvSpPr>
              <a:spLocks noChangeArrowheads="1" noChangeShapeType="1" noTextEdit="1"/>
            </p:cNvSpPr>
            <p:nvPr/>
          </p:nvSpPr>
          <p:spPr bwMode="auto">
            <a:xfrm>
              <a:off x="3017" y="2881"/>
              <a:ext cx="61" cy="16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9525">
                    <a:solidFill>
                      <a:schemeClr val="tx1"/>
                    </a:solidFill>
                    <a:round/>
                  </a:ln>
                  <a:solidFill>
                    <a:schemeClr val="tx1"/>
                  </a:solidFill>
                  <a:effectLst/>
                  <a:latin typeface="宋体" panose="02010600030101010101" pitchFamily="2" charset="-122"/>
                </a:rPr>
                <a:t>1</a:t>
              </a:r>
              <a:endParaRPr lang="zh-CN" altLang="en-US" sz="3600" kern="10">
                <a:ln w="9525">
                  <a:solidFill>
                    <a:schemeClr val="tx1"/>
                  </a:solidFill>
                  <a:round/>
                </a:ln>
                <a:solidFill>
                  <a:schemeClr val="tx1"/>
                </a:solidFill>
                <a:effectLst/>
                <a:latin typeface="宋体" panose="02010600030101010101" pitchFamily="2" charset="-122"/>
              </a:endParaRPr>
            </a:p>
          </p:txBody>
        </p:sp>
        <p:sp>
          <p:nvSpPr>
            <p:cNvPr id="8319" name="Line 127"/>
            <p:cNvSpPr>
              <a:spLocks noChangeShapeType="1"/>
            </p:cNvSpPr>
            <p:nvPr/>
          </p:nvSpPr>
          <p:spPr bwMode="auto">
            <a:xfrm flipH="1">
              <a:off x="3146" y="2853"/>
              <a:ext cx="114" cy="21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20" name="WordArt 128"/>
            <p:cNvSpPr>
              <a:spLocks noChangeArrowheads="1" noChangeShapeType="1" noTextEdit="1"/>
            </p:cNvSpPr>
            <p:nvPr/>
          </p:nvSpPr>
          <p:spPr bwMode="auto">
            <a:xfrm>
              <a:off x="3313" y="2873"/>
              <a:ext cx="174" cy="18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41991"/>
                </a:avLst>
              </a:prstTxWarp>
            </a:bodyPr>
            <a:lstStyle/>
            <a:p>
              <a:r>
                <a:rPr lang="en-US" altLang="zh-CN" sz="3600" kern="10" dirty="0">
                  <a:ln w="9525">
                    <a:solidFill>
                      <a:srgbClr val="000000"/>
                    </a:solidFill>
                    <a:round/>
                  </a:ln>
                  <a:solidFill>
                    <a:schemeClr val="tx1"/>
                  </a:solidFill>
                  <a:effectLst/>
                  <a:latin typeface="Bookman Old Style" panose="02050604050505020204" pitchFamily="18" charset="0"/>
                </a:rPr>
                <a:t>T</a:t>
              </a:r>
              <a:endParaRPr lang="zh-CN" altLang="en-US" sz="3600" kern="10" dirty="0">
                <a:ln w="9525">
                  <a:solidFill>
                    <a:srgbClr val="000000"/>
                  </a:solidFill>
                  <a:round/>
                </a:ln>
                <a:solidFill>
                  <a:schemeClr val="tx1"/>
                </a:solidFill>
                <a:effectLst/>
                <a:latin typeface="Bookman Old Style" panose="02050604050505020204" pitchFamily="18" charset="0"/>
              </a:endParaRPr>
            </a:p>
          </p:txBody>
        </p:sp>
        <p:sp>
          <p:nvSpPr>
            <p:cNvPr id="8321" name="Text Box 129"/>
            <p:cNvSpPr txBox="1">
              <a:spLocks noChangeArrowheads="1"/>
            </p:cNvSpPr>
            <p:nvPr/>
          </p:nvSpPr>
          <p:spPr bwMode="auto">
            <a:xfrm>
              <a:off x="3522" y="2822"/>
              <a:ext cx="22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400" b="1" dirty="0">
                  <a:solidFill>
                    <a:schemeClr val="tx1"/>
                  </a:solidFill>
                  <a:effectLst/>
                  <a:latin typeface="Times New Roman" panose="02020603050405020304" pitchFamily="18" charset="0"/>
                  <a:ea typeface="华文中宋" panose="02010600040101010101" pitchFamily="2" charset="-122"/>
                </a:rPr>
                <a:t>, </a:t>
              </a:r>
              <a:r>
                <a:rPr kumimoji="1" lang="zh-CN" altLang="en-US" sz="2400" dirty="0">
                  <a:latin typeface="微软雅黑" panose="020B0503020204020204" pitchFamily="34" charset="-122"/>
                  <a:ea typeface="微软雅黑" panose="020B0503020204020204" pitchFamily="34" charset="-122"/>
                </a:rPr>
                <a:t>取决于波源振动频率。</a:t>
              </a:r>
            </a:p>
          </p:txBody>
        </p:sp>
      </p:grpSp>
      <p:sp>
        <p:nvSpPr>
          <p:cNvPr id="8322" name="Line 130"/>
          <p:cNvSpPr>
            <a:spLocks noChangeShapeType="1"/>
          </p:cNvSpPr>
          <p:nvPr/>
        </p:nvSpPr>
        <p:spPr bwMode="auto">
          <a:xfrm flipV="1">
            <a:off x="477838" y="2292350"/>
            <a:ext cx="8202612" cy="1588"/>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50" name="Group 158"/>
          <p:cNvGrpSpPr/>
          <p:nvPr/>
        </p:nvGrpSpPr>
        <p:grpSpPr bwMode="auto">
          <a:xfrm>
            <a:off x="588963" y="1574800"/>
            <a:ext cx="7745412" cy="1612900"/>
            <a:chOff x="395" y="3578"/>
            <a:chExt cx="4879" cy="742"/>
          </a:xfrm>
        </p:grpSpPr>
        <p:grpSp>
          <p:nvGrpSpPr>
            <p:cNvPr id="8351" name="Group 159"/>
            <p:cNvGrpSpPr/>
            <p:nvPr/>
          </p:nvGrpSpPr>
          <p:grpSpPr bwMode="auto">
            <a:xfrm>
              <a:off x="4710" y="3578"/>
              <a:ext cx="256" cy="742"/>
              <a:chOff x="395" y="3578"/>
              <a:chExt cx="256" cy="742"/>
            </a:xfrm>
          </p:grpSpPr>
          <p:sp>
            <p:nvSpPr>
              <p:cNvPr id="8352" name="Rectangle 160"/>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53" name="Rectangle 161"/>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54" name="Rectangle 162"/>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55" name="Group 163"/>
            <p:cNvGrpSpPr/>
            <p:nvPr/>
          </p:nvGrpSpPr>
          <p:grpSpPr bwMode="auto">
            <a:xfrm>
              <a:off x="4093" y="3578"/>
              <a:ext cx="564" cy="742"/>
              <a:chOff x="395" y="3578"/>
              <a:chExt cx="564" cy="742"/>
            </a:xfrm>
          </p:grpSpPr>
          <p:grpSp>
            <p:nvGrpSpPr>
              <p:cNvPr id="8356" name="Group 164"/>
              <p:cNvGrpSpPr/>
              <p:nvPr/>
            </p:nvGrpSpPr>
            <p:grpSpPr bwMode="auto">
              <a:xfrm>
                <a:off x="395" y="3578"/>
                <a:ext cx="256" cy="742"/>
                <a:chOff x="395" y="3578"/>
                <a:chExt cx="256" cy="742"/>
              </a:xfrm>
            </p:grpSpPr>
            <p:sp>
              <p:nvSpPr>
                <p:cNvPr id="8357" name="Rectangle 16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58" name="Rectangle 16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59" name="Rectangle 16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60" name="Group 168"/>
              <p:cNvGrpSpPr/>
              <p:nvPr/>
            </p:nvGrpSpPr>
            <p:grpSpPr bwMode="auto">
              <a:xfrm>
                <a:off x="703" y="3578"/>
                <a:ext cx="256" cy="742"/>
                <a:chOff x="395" y="3578"/>
                <a:chExt cx="256" cy="742"/>
              </a:xfrm>
            </p:grpSpPr>
            <p:sp>
              <p:nvSpPr>
                <p:cNvPr id="8361" name="Rectangle 169"/>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62" name="Rectangle 170"/>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63" name="Rectangle 171"/>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364" name="Group 172"/>
            <p:cNvGrpSpPr/>
            <p:nvPr/>
          </p:nvGrpSpPr>
          <p:grpSpPr bwMode="auto">
            <a:xfrm>
              <a:off x="2861" y="3578"/>
              <a:ext cx="1181" cy="742"/>
              <a:chOff x="395" y="3578"/>
              <a:chExt cx="1181" cy="742"/>
            </a:xfrm>
          </p:grpSpPr>
          <p:grpSp>
            <p:nvGrpSpPr>
              <p:cNvPr id="8365" name="Group 173"/>
              <p:cNvGrpSpPr/>
              <p:nvPr/>
            </p:nvGrpSpPr>
            <p:grpSpPr bwMode="auto">
              <a:xfrm>
                <a:off x="395" y="3578"/>
                <a:ext cx="564" cy="742"/>
                <a:chOff x="395" y="3578"/>
                <a:chExt cx="564" cy="742"/>
              </a:xfrm>
            </p:grpSpPr>
            <p:grpSp>
              <p:nvGrpSpPr>
                <p:cNvPr id="8366" name="Group 174"/>
                <p:cNvGrpSpPr/>
                <p:nvPr/>
              </p:nvGrpSpPr>
              <p:grpSpPr bwMode="auto">
                <a:xfrm>
                  <a:off x="395" y="3578"/>
                  <a:ext cx="256" cy="742"/>
                  <a:chOff x="395" y="3578"/>
                  <a:chExt cx="256" cy="742"/>
                </a:xfrm>
              </p:grpSpPr>
              <p:sp>
                <p:nvSpPr>
                  <p:cNvPr id="8367" name="Rectangle 17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68" name="Rectangle 17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69" name="Rectangle 17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70" name="Group 178"/>
                <p:cNvGrpSpPr/>
                <p:nvPr/>
              </p:nvGrpSpPr>
              <p:grpSpPr bwMode="auto">
                <a:xfrm>
                  <a:off x="703" y="3578"/>
                  <a:ext cx="256" cy="742"/>
                  <a:chOff x="395" y="3578"/>
                  <a:chExt cx="256" cy="742"/>
                </a:xfrm>
              </p:grpSpPr>
              <p:sp>
                <p:nvSpPr>
                  <p:cNvPr id="8371" name="Rectangle 179"/>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72" name="Rectangle 180"/>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73" name="Rectangle 181"/>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374" name="Group 182"/>
              <p:cNvGrpSpPr/>
              <p:nvPr/>
            </p:nvGrpSpPr>
            <p:grpSpPr bwMode="auto">
              <a:xfrm>
                <a:off x="1012" y="3578"/>
                <a:ext cx="564" cy="742"/>
                <a:chOff x="395" y="3578"/>
                <a:chExt cx="564" cy="742"/>
              </a:xfrm>
            </p:grpSpPr>
            <p:grpSp>
              <p:nvGrpSpPr>
                <p:cNvPr id="8375" name="Group 183"/>
                <p:cNvGrpSpPr/>
                <p:nvPr/>
              </p:nvGrpSpPr>
              <p:grpSpPr bwMode="auto">
                <a:xfrm>
                  <a:off x="395" y="3578"/>
                  <a:ext cx="256" cy="742"/>
                  <a:chOff x="395" y="3578"/>
                  <a:chExt cx="256" cy="742"/>
                </a:xfrm>
              </p:grpSpPr>
              <p:sp>
                <p:nvSpPr>
                  <p:cNvPr id="8376" name="Rectangle 18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77" name="Rectangle 18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78" name="Rectangle 18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79" name="Group 187"/>
                <p:cNvGrpSpPr/>
                <p:nvPr/>
              </p:nvGrpSpPr>
              <p:grpSpPr bwMode="auto">
                <a:xfrm>
                  <a:off x="703" y="3578"/>
                  <a:ext cx="256" cy="742"/>
                  <a:chOff x="395" y="3578"/>
                  <a:chExt cx="256" cy="742"/>
                </a:xfrm>
              </p:grpSpPr>
              <p:sp>
                <p:nvSpPr>
                  <p:cNvPr id="8380" name="Rectangle 188"/>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81" name="Rectangle 189"/>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82" name="Rectangle 190"/>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8383" name="Group 191"/>
            <p:cNvGrpSpPr/>
            <p:nvPr/>
          </p:nvGrpSpPr>
          <p:grpSpPr bwMode="auto">
            <a:xfrm>
              <a:off x="395" y="3578"/>
              <a:ext cx="2413" cy="742"/>
              <a:chOff x="395" y="3578"/>
              <a:chExt cx="2413" cy="742"/>
            </a:xfrm>
          </p:grpSpPr>
          <p:grpSp>
            <p:nvGrpSpPr>
              <p:cNvPr id="8384" name="Group 192"/>
              <p:cNvGrpSpPr/>
              <p:nvPr/>
            </p:nvGrpSpPr>
            <p:grpSpPr bwMode="auto">
              <a:xfrm>
                <a:off x="395" y="3578"/>
                <a:ext cx="1181" cy="742"/>
                <a:chOff x="395" y="3578"/>
                <a:chExt cx="1181" cy="742"/>
              </a:xfrm>
            </p:grpSpPr>
            <p:grpSp>
              <p:nvGrpSpPr>
                <p:cNvPr id="8385" name="Group 193"/>
                <p:cNvGrpSpPr/>
                <p:nvPr/>
              </p:nvGrpSpPr>
              <p:grpSpPr bwMode="auto">
                <a:xfrm>
                  <a:off x="395" y="3578"/>
                  <a:ext cx="564" cy="742"/>
                  <a:chOff x="395" y="3578"/>
                  <a:chExt cx="564" cy="742"/>
                </a:xfrm>
              </p:grpSpPr>
              <p:grpSp>
                <p:nvGrpSpPr>
                  <p:cNvPr id="8386" name="Group 194"/>
                  <p:cNvGrpSpPr/>
                  <p:nvPr/>
                </p:nvGrpSpPr>
                <p:grpSpPr bwMode="auto">
                  <a:xfrm>
                    <a:off x="395" y="3578"/>
                    <a:ext cx="256" cy="742"/>
                    <a:chOff x="395" y="3578"/>
                    <a:chExt cx="256" cy="742"/>
                  </a:xfrm>
                </p:grpSpPr>
                <p:sp>
                  <p:nvSpPr>
                    <p:cNvPr id="8387" name="Rectangle 19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88" name="Rectangle 19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89" name="Rectangle 19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0" name="Group 198"/>
                  <p:cNvGrpSpPr/>
                  <p:nvPr/>
                </p:nvGrpSpPr>
                <p:grpSpPr bwMode="auto">
                  <a:xfrm>
                    <a:off x="703" y="3578"/>
                    <a:ext cx="256" cy="742"/>
                    <a:chOff x="395" y="3578"/>
                    <a:chExt cx="256" cy="742"/>
                  </a:xfrm>
                </p:grpSpPr>
                <p:sp>
                  <p:nvSpPr>
                    <p:cNvPr id="8391" name="Rectangle 199"/>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2" name="Rectangle 200"/>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3" name="Rectangle 201"/>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394" name="Group 202"/>
                <p:cNvGrpSpPr/>
                <p:nvPr/>
              </p:nvGrpSpPr>
              <p:grpSpPr bwMode="auto">
                <a:xfrm>
                  <a:off x="1012" y="3578"/>
                  <a:ext cx="564" cy="742"/>
                  <a:chOff x="395" y="3578"/>
                  <a:chExt cx="564" cy="742"/>
                </a:xfrm>
              </p:grpSpPr>
              <p:grpSp>
                <p:nvGrpSpPr>
                  <p:cNvPr id="8395" name="Group 203"/>
                  <p:cNvGrpSpPr/>
                  <p:nvPr/>
                </p:nvGrpSpPr>
                <p:grpSpPr bwMode="auto">
                  <a:xfrm>
                    <a:off x="395" y="3578"/>
                    <a:ext cx="256" cy="742"/>
                    <a:chOff x="395" y="3578"/>
                    <a:chExt cx="256" cy="742"/>
                  </a:xfrm>
                </p:grpSpPr>
                <p:sp>
                  <p:nvSpPr>
                    <p:cNvPr id="8396" name="Rectangle 20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 name="Rectangle 20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 name="Rectangle 20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9" name="Group 207"/>
                  <p:cNvGrpSpPr/>
                  <p:nvPr/>
                </p:nvGrpSpPr>
                <p:grpSpPr bwMode="auto">
                  <a:xfrm>
                    <a:off x="703" y="3578"/>
                    <a:ext cx="256" cy="742"/>
                    <a:chOff x="395" y="3578"/>
                    <a:chExt cx="256" cy="742"/>
                  </a:xfrm>
                </p:grpSpPr>
                <p:sp>
                  <p:nvSpPr>
                    <p:cNvPr id="8400" name="Rectangle 208"/>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1" name="Rectangle 209"/>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2" name="Rectangle 210"/>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8403" name="Group 211"/>
              <p:cNvGrpSpPr/>
              <p:nvPr/>
            </p:nvGrpSpPr>
            <p:grpSpPr bwMode="auto">
              <a:xfrm>
                <a:off x="1627" y="3578"/>
                <a:ext cx="1181" cy="742"/>
                <a:chOff x="395" y="3578"/>
                <a:chExt cx="1181" cy="742"/>
              </a:xfrm>
            </p:grpSpPr>
            <p:grpSp>
              <p:nvGrpSpPr>
                <p:cNvPr id="8404" name="Group 212"/>
                <p:cNvGrpSpPr/>
                <p:nvPr/>
              </p:nvGrpSpPr>
              <p:grpSpPr bwMode="auto">
                <a:xfrm>
                  <a:off x="395" y="3578"/>
                  <a:ext cx="564" cy="742"/>
                  <a:chOff x="395" y="3578"/>
                  <a:chExt cx="564" cy="742"/>
                </a:xfrm>
              </p:grpSpPr>
              <p:grpSp>
                <p:nvGrpSpPr>
                  <p:cNvPr id="8405" name="Group 213"/>
                  <p:cNvGrpSpPr/>
                  <p:nvPr/>
                </p:nvGrpSpPr>
                <p:grpSpPr bwMode="auto">
                  <a:xfrm>
                    <a:off x="395" y="3578"/>
                    <a:ext cx="256" cy="742"/>
                    <a:chOff x="395" y="3578"/>
                    <a:chExt cx="256" cy="742"/>
                  </a:xfrm>
                </p:grpSpPr>
                <p:sp>
                  <p:nvSpPr>
                    <p:cNvPr id="8406" name="Rectangle 21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 name="Rectangle 21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 name="Rectangle 21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9" name="Group 217"/>
                  <p:cNvGrpSpPr/>
                  <p:nvPr/>
                </p:nvGrpSpPr>
                <p:grpSpPr bwMode="auto">
                  <a:xfrm>
                    <a:off x="703" y="3578"/>
                    <a:ext cx="256" cy="742"/>
                    <a:chOff x="395" y="3578"/>
                    <a:chExt cx="256" cy="742"/>
                  </a:xfrm>
                </p:grpSpPr>
                <p:sp>
                  <p:nvSpPr>
                    <p:cNvPr id="8410" name="Rectangle 218"/>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 name="Rectangle 219"/>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 name="Rectangle 220"/>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413" name="Group 221"/>
                <p:cNvGrpSpPr/>
                <p:nvPr/>
              </p:nvGrpSpPr>
              <p:grpSpPr bwMode="auto">
                <a:xfrm>
                  <a:off x="1012" y="3578"/>
                  <a:ext cx="564" cy="742"/>
                  <a:chOff x="395" y="3578"/>
                  <a:chExt cx="564" cy="742"/>
                </a:xfrm>
              </p:grpSpPr>
              <p:grpSp>
                <p:nvGrpSpPr>
                  <p:cNvPr id="8414" name="Group 222"/>
                  <p:cNvGrpSpPr/>
                  <p:nvPr/>
                </p:nvGrpSpPr>
                <p:grpSpPr bwMode="auto">
                  <a:xfrm>
                    <a:off x="395" y="3578"/>
                    <a:ext cx="256" cy="742"/>
                    <a:chOff x="395" y="3578"/>
                    <a:chExt cx="256" cy="742"/>
                  </a:xfrm>
                </p:grpSpPr>
                <p:sp>
                  <p:nvSpPr>
                    <p:cNvPr id="8415" name="Rectangle 223"/>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6" name="Rectangle 224"/>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7" name="Rectangle 225"/>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18" name="Group 226"/>
                  <p:cNvGrpSpPr/>
                  <p:nvPr/>
                </p:nvGrpSpPr>
                <p:grpSpPr bwMode="auto">
                  <a:xfrm>
                    <a:off x="703" y="3578"/>
                    <a:ext cx="256" cy="742"/>
                    <a:chOff x="395" y="3578"/>
                    <a:chExt cx="256" cy="742"/>
                  </a:xfrm>
                </p:grpSpPr>
                <p:sp>
                  <p:nvSpPr>
                    <p:cNvPr id="8419" name="Rectangle 227"/>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20" name="Rectangle 228"/>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21" name="Rectangle 229"/>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8422" name="Rectangle 230"/>
            <p:cNvSpPr>
              <a:spLocks noChangeArrowheads="1"/>
            </p:cNvSpPr>
            <p:nvPr/>
          </p:nvSpPr>
          <p:spPr bwMode="auto">
            <a:xfrm>
              <a:off x="5018"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23" name="Rectangle 231"/>
            <p:cNvSpPr>
              <a:spLocks noChangeArrowheads="1"/>
            </p:cNvSpPr>
            <p:nvPr/>
          </p:nvSpPr>
          <p:spPr bwMode="auto">
            <a:xfrm>
              <a:off x="5121"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24" name="Rectangle 232"/>
            <p:cNvSpPr>
              <a:spLocks noChangeArrowheads="1"/>
            </p:cNvSpPr>
            <p:nvPr/>
          </p:nvSpPr>
          <p:spPr bwMode="auto">
            <a:xfrm>
              <a:off x="522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23" name="Group 131"/>
          <p:cNvGrpSpPr/>
          <p:nvPr/>
        </p:nvGrpSpPr>
        <p:grpSpPr bwMode="auto">
          <a:xfrm>
            <a:off x="2073275" y="1030288"/>
            <a:ext cx="4964113" cy="2205037"/>
            <a:chOff x="1306" y="649"/>
            <a:chExt cx="3127" cy="1389"/>
          </a:xfrm>
        </p:grpSpPr>
        <p:grpSp>
          <p:nvGrpSpPr>
            <p:cNvPr id="8324" name="Group 132"/>
            <p:cNvGrpSpPr/>
            <p:nvPr/>
          </p:nvGrpSpPr>
          <p:grpSpPr bwMode="auto">
            <a:xfrm>
              <a:off x="1306" y="1241"/>
              <a:ext cx="2138" cy="797"/>
              <a:chOff x="1299" y="1171"/>
              <a:chExt cx="2138" cy="929"/>
            </a:xfrm>
          </p:grpSpPr>
          <p:grpSp>
            <p:nvGrpSpPr>
              <p:cNvPr id="8325" name="Group 133"/>
              <p:cNvGrpSpPr/>
              <p:nvPr/>
            </p:nvGrpSpPr>
            <p:grpSpPr bwMode="auto">
              <a:xfrm>
                <a:off x="1299" y="1171"/>
                <a:ext cx="2138" cy="431"/>
                <a:chOff x="1367" y="1321"/>
                <a:chExt cx="2138" cy="431"/>
              </a:xfrm>
            </p:grpSpPr>
            <p:sp>
              <p:nvSpPr>
                <p:cNvPr id="8326" name="Line 134"/>
                <p:cNvSpPr>
                  <a:spLocks noChangeShapeType="1"/>
                </p:cNvSpPr>
                <p:nvPr/>
              </p:nvSpPr>
              <p:spPr bwMode="auto">
                <a:xfrm flipV="1">
                  <a:off x="1395" y="1321"/>
                  <a:ext cx="0" cy="209"/>
                </a:xfrm>
                <a:prstGeom prst="line">
                  <a:avLst/>
                </a:prstGeom>
                <a:noFill/>
                <a:ln w="1905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27" name="Oval 135"/>
                <p:cNvSpPr>
                  <a:spLocks noChangeArrowheads="1"/>
                </p:cNvSpPr>
                <p:nvPr/>
              </p:nvSpPr>
              <p:spPr bwMode="auto">
                <a:xfrm>
                  <a:off x="1367" y="1526"/>
                  <a:ext cx="55" cy="55"/>
                </a:xfrm>
                <a:prstGeom prst="ellipse">
                  <a:avLst/>
                </a:prstGeom>
                <a:solidFill>
                  <a:schemeClr val="bg1"/>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28" name="Oval 136"/>
                <p:cNvSpPr>
                  <a:spLocks noChangeArrowheads="1"/>
                </p:cNvSpPr>
                <p:nvPr/>
              </p:nvSpPr>
              <p:spPr bwMode="auto">
                <a:xfrm>
                  <a:off x="3450" y="1531"/>
                  <a:ext cx="55" cy="55"/>
                </a:xfrm>
                <a:prstGeom prst="ellipse">
                  <a:avLst/>
                </a:prstGeom>
                <a:solidFill>
                  <a:schemeClr val="bg1"/>
                </a:solidFill>
                <a:ln w="3810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29" name="Line 137"/>
                <p:cNvSpPr>
                  <a:spLocks noChangeShapeType="1"/>
                </p:cNvSpPr>
                <p:nvPr/>
              </p:nvSpPr>
              <p:spPr bwMode="auto">
                <a:xfrm flipV="1">
                  <a:off x="3468" y="1327"/>
                  <a:ext cx="0" cy="209"/>
                </a:xfrm>
                <a:prstGeom prst="line">
                  <a:avLst/>
                </a:prstGeom>
                <a:noFill/>
                <a:ln w="1905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30" name="Line 138"/>
                <p:cNvSpPr>
                  <a:spLocks noChangeShapeType="1"/>
                </p:cNvSpPr>
                <p:nvPr/>
              </p:nvSpPr>
              <p:spPr bwMode="auto">
                <a:xfrm>
                  <a:off x="2427" y="1543"/>
                  <a:ext cx="0" cy="209"/>
                </a:xfrm>
                <a:prstGeom prst="line">
                  <a:avLst/>
                </a:prstGeom>
                <a:noFill/>
                <a:ln w="19050">
                  <a:solidFill>
                    <a:schemeClr val="accent2"/>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31" name="Oval 139"/>
                <p:cNvSpPr>
                  <a:spLocks noChangeArrowheads="1"/>
                </p:cNvSpPr>
                <p:nvPr/>
              </p:nvSpPr>
              <p:spPr bwMode="auto">
                <a:xfrm>
                  <a:off x="2396" y="1516"/>
                  <a:ext cx="55" cy="55"/>
                </a:xfrm>
                <a:prstGeom prst="ellipse">
                  <a:avLst/>
                </a:prstGeom>
                <a:solidFill>
                  <a:schemeClr val="bg1"/>
                </a:solidFill>
                <a:ln w="38100">
                  <a:solidFill>
                    <a:schemeClr val="accent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32" name="Line 140"/>
              <p:cNvSpPr>
                <a:spLocks noChangeShapeType="1"/>
              </p:cNvSpPr>
              <p:nvPr/>
            </p:nvSpPr>
            <p:spPr bwMode="auto">
              <a:xfrm>
                <a:off x="1319" y="1495"/>
                <a:ext cx="0" cy="5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33" name="Line 141"/>
              <p:cNvSpPr>
                <a:spLocks noChangeShapeType="1"/>
              </p:cNvSpPr>
              <p:nvPr/>
            </p:nvSpPr>
            <p:spPr bwMode="auto">
              <a:xfrm>
                <a:off x="3409" y="1485"/>
                <a:ext cx="0" cy="5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34" name="Group 142"/>
              <p:cNvGrpSpPr/>
              <p:nvPr/>
            </p:nvGrpSpPr>
            <p:grpSpPr bwMode="auto">
              <a:xfrm>
                <a:off x="1318" y="1850"/>
                <a:ext cx="2092" cy="250"/>
                <a:chOff x="1387" y="1917"/>
                <a:chExt cx="2092" cy="250"/>
              </a:xfrm>
            </p:grpSpPr>
            <p:sp>
              <p:nvSpPr>
                <p:cNvPr id="8335" name="Line 143"/>
                <p:cNvSpPr>
                  <a:spLocks noChangeShapeType="1"/>
                </p:cNvSpPr>
                <p:nvPr/>
              </p:nvSpPr>
              <p:spPr bwMode="auto">
                <a:xfrm>
                  <a:off x="1387" y="2077"/>
                  <a:ext cx="2092" cy="0"/>
                </a:xfrm>
                <a:prstGeom prst="line">
                  <a:avLst/>
                </a:prstGeom>
                <a:noFill/>
                <a:ln w="2857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336" name="Group 144"/>
                <p:cNvGrpSpPr/>
                <p:nvPr/>
              </p:nvGrpSpPr>
              <p:grpSpPr bwMode="auto">
                <a:xfrm>
                  <a:off x="2258" y="1917"/>
                  <a:ext cx="395" cy="250"/>
                  <a:chOff x="1720" y="2880"/>
                  <a:chExt cx="395" cy="250"/>
                </a:xfrm>
              </p:grpSpPr>
              <p:sp>
                <p:nvSpPr>
                  <p:cNvPr id="8337" name="Rectangle 145"/>
                  <p:cNvSpPr>
                    <a:spLocks noChangeArrowheads="1"/>
                  </p:cNvSpPr>
                  <p:nvPr/>
                </p:nvSpPr>
                <p:spPr bwMode="auto">
                  <a:xfrm>
                    <a:off x="1720" y="2880"/>
                    <a:ext cx="395" cy="250"/>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38" name="WordArt 146"/>
                  <p:cNvSpPr>
                    <a:spLocks noChangeArrowheads="1" noChangeShapeType="1" noTextEdit="1"/>
                  </p:cNvSpPr>
                  <p:nvPr/>
                </p:nvSpPr>
                <p:spPr bwMode="auto">
                  <a:xfrm>
                    <a:off x="1839" y="2903"/>
                    <a:ext cx="139" cy="19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a:ln w="9525">
                          <a:solidFill>
                            <a:srgbClr val="000000"/>
                          </a:solidFill>
                          <a:round/>
                        </a:ln>
                        <a:solidFill>
                          <a:schemeClr val="tx1"/>
                        </a:solidFill>
                        <a:effectLst/>
                        <a:latin typeface="Symbol" panose="05050102010706020507" pitchFamily="18" charset="2"/>
                      </a:rPr>
                      <a:t>l</a:t>
                    </a:r>
                    <a:endParaRPr lang="zh-CN" altLang="en-US" sz="3600" kern="10">
                      <a:ln w="9525">
                        <a:solidFill>
                          <a:srgbClr val="000000"/>
                        </a:solidFill>
                        <a:round/>
                      </a:ln>
                      <a:solidFill>
                        <a:schemeClr val="tx1"/>
                      </a:solidFill>
                      <a:effectLst/>
                      <a:latin typeface="Symbol" panose="05050102010706020507" pitchFamily="18" charset="2"/>
                    </a:endParaRPr>
                  </a:p>
                </p:txBody>
              </p:sp>
            </p:grpSp>
          </p:grpSp>
        </p:grpSp>
        <p:grpSp>
          <p:nvGrpSpPr>
            <p:cNvPr id="8339" name="Group 147"/>
            <p:cNvGrpSpPr/>
            <p:nvPr/>
          </p:nvGrpSpPr>
          <p:grpSpPr bwMode="auto">
            <a:xfrm>
              <a:off x="1356" y="649"/>
              <a:ext cx="3077" cy="313"/>
              <a:chOff x="1356" y="649"/>
              <a:chExt cx="3077" cy="313"/>
            </a:xfrm>
          </p:grpSpPr>
          <p:sp>
            <p:nvSpPr>
              <p:cNvPr id="8340" name="Line 148"/>
              <p:cNvSpPr>
                <a:spLocks noChangeShapeType="1"/>
              </p:cNvSpPr>
              <p:nvPr/>
            </p:nvSpPr>
            <p:spPr bwMode="auto">
              <a:xfrm>
                <a:off x="2432" y="822"/>
                <a:ext cx="667" cy="0"/>
              </a:xfrm>
              <a:prstGeom prst="line">
                <a:avLst/>
              </a:prstGeom>
              <a:noFill/>
              <a:ln w="28575">
                <a:solidFill>
                  <a:schemeClr val="tx1"/>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41" name="Text Box 149"/>
              <p:cNvSpPr txBox="1">
                <a:spLocks noChangeArrowheads="1"/>
              </p:cNvSpPr>
              <p:nvPr/>
            </p:nvSpPr>
            <p:spPr bwMode="auto">
              <a:xfrm>
                <a:off x="1356" y="649"/>
                <a:ext cx="16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dirty="0">
                    <a:solidFill>
                      <a:schemeClr val="tx1"/>
                    </a:solidFill>
                    <a:effectLst/>
                    <a:latin typeface="Times New Roman" panose="02020603050405020304" pitchFamily="18" charset="0"/>
                    <a:ea typeface="华文中宋" panose="02010600040101010101" pitchFamily="2" charset="-122"/>
                  </a:rPr>
                  <a:t>波传播方向</a:t>
                </a:r>
              </a:p>
            </p:txBody>
          </p:sp>
          <p:sp>
            <p:nvSpPr>
              <p:cNvPr id="8342" name="Text Box 150"/>
              <p:cNvSpPr txBox="1">
                <a:spLocks noChangeArrowheads="1"/>
              </p:cNvSpPr>
              <p:nvPr/>
            </p:nvSpPr>
            <p:spPr bwMode="auto">
              <a:xfrm>
                <a:off x="3351" y="674"/>
                <a:ext cx="8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b="1">
                    <a:solidFill>
                      <a:schemeClr val="tx1"/>
                    </a:solidFill>
                    <a:effectLst/>
                    <a:latin typeface="Times New Roman" panose="02020603050405020304" pitchFamily="18" charset="0"/>
                    <a:ea typeface="华文中宋" panose="02010600040101010101" pitchFamily="2" charset="-122"/>
                  </a:rPr>
                  <a:t>波速</a:t>
                </a:r>
              </a:p>
            </p:txBody>
          </p:sp>
          <p:sp>
            <p:nvSpPr>
              <p:cNvPr id="8343" name="WordArt 151"/>
              <p:cNvSpPr>
                <a:spLocks noChangeArrowheads="1" noChangeShapeType="1" noTextEdit="1"/>
              </p:cNvSpPr>
              <p:nvPr/>
            </p:nvSpPr>
            <p:spPr bwMode="auto">
              <a:xfrm>
                <a:off x="3901" y="740"/>
                <a:ext cx="139"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u</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8344" name="Line 152"/>
              <p:cNvSpPr>
                <a:spLocks noChangeShapeType="1"/>
              </p:cNvSpPr>
              <p:nvPr/>
            </p:nvSpPr>
            <p:spPr bwMode="auto">
              <a:xfrm>
                <a:off x="4115" y="806"/>
                <a:ext cx="318" cy="0"/>
              </a:xfrm>
              <a:prstGeom prst="line">
                <a:avLst/>
              </a:prstGeom>
              <a:noFill/>
              <a:ln w="1905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 name="文本框 2"/>
          <p:cNvSpPr txBox="1"/>
          <p:nvPr/>
        </p:nvSpPr>
        <p:spPr>
          <a:xfrm>
            <a:off x="421786" y="205294"/>
            <a:ext cx="493840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四、机械波的波动参量</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a:extLst>
              <a:ext uri="{FF2B5EF4-FFF2-40B4-BE49-F238E27FC236}">
                <a16:creationId xmlns:a16="http://schemas.microsoft.com/office/drawing/2014/main" id="{AB97EA55-8C5E-4B51-AABE-D04ADEEC4F32}"/>
              </a:ext>
            </a:extLst>
          </p:cNvPr>
          <p:cNvSpPr txBox="1">
            <a:spLocks noChangeArrowheads="1"/>
          </p:cNvSpPr>
          <p:nvPr/>
        </p:nvSpPr>
        <p:spPr bwMode="auto">
          <a:xfrm>
            <a:off x="482024" y="256135"/>
            <a:ext cx="44290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五、波的几何描述</a:t>
            </a:r>
          </a:p>
        </p:txBody>
      </p:sp>
      <p:sp>
        <p:nvSpPr>
          <p:cNvPr id="4" name="矩形 3">
            <a:extLst>
              <a:ext uri="{FF2B5EF4-FFF2-40B4-BE49-F238E27FC236}">
                <a16:creationId xmlns:a16="http://schemas.microsoft.com/office/drawing/2014/main" id="{6B156969-6E25-4762-9544-E15773DE6ABD}"/>
              </a:ext>
            </a:extLst>
          </p:cNvPr>
          <p:cNvSpPr>
            <a:spLocks noChangeArrowheads="1"/>
          </p:cNvSpPr>
          <p:nvPr/>
        </p:nvSpPr>
        <p:spPr bwMode="auto">
          <a:xfrm>
            <a:off x="373942" y="1089094"/>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波阵面：</a:t>
            </a:r>
          </a:p>
        </p:txBody>
      </p:sp>
      <p:pic>
        <p:nvPicPr>
          <p:cNvPr id="5" name="Picture 105" descr="D:\本科教学\力学电子教案出版社发行\第二次发行版本\文字公式格式\波阵面1.jpg">
            <a:extLst>
              <a:ext uri="{FF2B5EF4-FFF2-40B4-BE49-F238E27FC236}">
                <a16:creationId xmlns:a16="http://schemas.microsoft.com/office/drawing/2014/main" id="{7B10A4E8-EA67-4E6A-835B-ACBCEFB3E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26988"/>
            <a:ext cx="2879725" cy="287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F2C1DFA3-53E9-4545-BFD5-32FAF4E73542}"/>
              </a:ext>
            </a:extLst>
          </p:cNvPr>
          <p:cNvCxnSpPr/>
          <p:nvPr/>
        </p:nvCxnSpPr>
        <p:spPr>
          <a:xfrm>
            <a:off x="7031038" y="609600"/>
            <a:ext cx="0" cy="1739900"/>
          </a:xfrm>
          <a:prstGeom prst="line">
            <a:avLst/>
          </a:prstGeom>
          <a:ln w="381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F8CA4A1-4236-4188-BB99-18A50AAC3AA9}"/>
              </a:ext>
            </a:extLst>
          </p:cNvPr>
          <p:cNvCxnSpPr/>
          <p:nvPr/>
        </p:nvCxnSpPr>
        <p:spPr>
          <a:xfrm>
            <a:off x="7194550" y="598488"/>
            <a:ext cx="0" cy="1739900"/>
          </a:xfrm>
          <a:prstGeom prst="line">
            <a:avLst/>
          </a:prstGeom>
          <a:ln w="381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3CDDB8B-2800-4525-8DA4-A0C97D4A8B09}"/>
              </a:ext>
            </a:extLst>
          </p:cNvPr>
          <p:cNvCxnSpPr/>
          <p:nvPr/>
        </p:nvCxnSpPr>
        <p:spPr>
          <a:xfrm>
            <a:off x="7369175" y="609600"/>
            <a:ext cx="0" cy="1739900"/>
          </a:xfrm>
          <a:prstGeom prst="line">
            <a:avLst/>
          </a:prstGeom>
          <a:ln w="381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B2259FC-61C3-4690-9CE4-24AD92670F84}"/>
              </a:ext>
            </a:extLst>
          </p:cNvPr>
          <p:cNvCxnSpPr/>
          <p:nvPr/>
        </p:nvCxnSpPr>
        <p:spPr>
          <a:xfrm>
            <a:off x="7524750" y="598488"/>
            <a:ext cx="0" cy="1739900"/>
          </a:xfrm>
          <a:prstGeom prst="line">
            <a:avLst/>
          </a:prstGeom>
          <a:ln w="381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067D910-2D0E-449A-B890-6D940AC2BD83}"/>
              </a:ext>
            </a:extLst>
          </p:cNvPr>
          <p:cNvCxnSpPr/>
          <p:nvPr/>
        </p:nvCxnSpPr>
        <p:spPr>
          <a:xfrm>
            <a:off x="7678738" y="609600"/>
            <a:ext cx="0" cy="1739900"/>
          </a:xfrm>
          <a:prstGeom prst="line">
            <a:avLst/>
          </a:prstGeom>
          <a:ln w="38100">
            <a:solidFill>
              <a:srgbClr val="CC0099"/>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EA6AD39-4996-4CF2-A3E8-A3190E214E82}"/>
              </a:ext>
            </a:extLst>
          </p:cNvPr>
          <p:cNvCxnSpPr/>
          <p:nvPr/>
        </p:nvCxnSpPr>
        <p:spPr>
          <a:xfrm>
            <a:off x="7862888" y="604838"/>
            <a:ext cx="0" cy="1739900"/>
          </a:xfrm>
          <a:prstGeom prst="line">
            <a:avLst/>
          </a:prstGeom>
          <a:ln w="38100">
            <a:solidFill>
              <a:srgbClr val="CC0099"/>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F9A47C77-78AC-482B-A9ED-265F72AEC374}"/>
              </a:ext>
            </a:extLst>
          </p:cNvPr>
          <p:cNvSpPr>
            <a:spLocks noChangeArrowheads="1"/>
          </p:cNvSpPr>
          <p:nvPr/>
        </p:nvSpPr>
        <p:spPr bwMode="auto">
          <a:xfrm>
            <a:off x="6444208" y="3020617"/>
            <a:ext cx="25899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同时刻振动状态</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相同点的连线</a:t>
            </a:r>
          </a:p>
        </p:txBody>
      </p:sp>
      <p:sp>
        <p:nvSpPr>
          <p:cNvPr id="14" name="上箭头 13">
            <a:extLst>
              <a:ext uri="{FF2B5EF4-FFF2-40B4-BE49-F238E27FC236}">
                <a16:creationId xmlns:a16="http://schemas.microsoft.com/office/drawing/2014/main" id="{C299FED0-8DDE-4DBF-BFF3-495E588BFF6A}"/>
              </a:ext>
            </a:extLst>
          </p:cNvPr>
          <p:cNvSpPr/>
          <p:nvPr/>
        </p:nvSpPr>
        <p:spPr>
          <a:xfrm>
            <a:off x="6959600" y="2420938"/>
            <a:ext cx="163513" cy="452437"/>
          </a:xfrm>
          <a:prstGeom prst="upArrow">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6" name="直接连接符 15">
            <a:extLst>
              <a:ext uri="{FF2B5EF4-FFF2-40B4-BE49-F238E27FC236}">
                <a16:creationId xmlns:a16="http://schemas.microsoft.com/office/drawing/2014/main" id="{54EFAC45-B29B-42F8-BA52-9AA1BC144498}"/>
              </a:ext>
            </a:extLst>
          </p:cNvPr>
          <p:cNvCxnSpPr/>
          <p:nvPr/>
        </p:nvCxnSpPr>
        <p:spPr>
          <a:xfrm>
            <a:off x="8266113" y="649288"/>
            <a:ext cx="0" cy="17399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组合 19">
            <a:extLst>
              <a:ext uri="{FF2B5EF4-FFF2-40B4-BE49-F238E27FC236}">
                <a16:creationId xmlns:a16="http://schemas.microsoft.com/office/drawing/2014/main" id="{9553F47F-D0BF-4533-94DF-F75B37EB7199}"/>
              </a:ext>
            </a:extLst>
          </p:cNvPr>
          <p:cNvGrpSpPr>
            <a:grpSpLocks/>
          </p:cNvGrpSpPr>
          <p:nvPr/>
        </p:nvGrpSpPr>
        <p:grpSpPr bwMode="auto">
          <a:xfrm>
            <a:off x="341313" y="1623871"/>
            <a:ext cx="5888038" cy="1689052"/>
            <a:chOff x="106175" y="1531516"/>
            <a:chExt cx="5888111" cy="1688464"/>
          </a:xfrm>
        </p:grpSpPr>
        <p:sp>
          <p:nvSpPr>
            <p:cNvPr id="12317" name="TextBox 1">
              <a:extLst>
                <a:ext uri="{FF2B5EF4-FFF2-40B4-BE49-F238E27FC236}">
                  <a16:creationId xmlns:a16="http://schemas.microsoft.com/office/drawing/2014/main" id="{E5F32DF3-4F4E-4B43-8401-D14FFE8D0AC0}"/>
                </a:ext>
              </a:extLst>
            </p:cNvPr>
            <p:cNvSpPr txBox="1">
              <a:spLocks noChangeArrowheads="1"/>
            </p:cNvSpPr>
            <p:nvPr/>
          </p:nvSpPr>
          <p:spPr bwMode="auto">
            <a:xfrm>
              <a:off x="106175" y="1531516"/>
              <a:ext cx="5888111" cy="168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None/>
              </a:pPr>
              <a:r>
                <a:rPr lang="zh-CN" altLang="en-US" sz="2400" dirty="0">
                  <a:latin typeface="微软雅黑" panose="020B0503020204020204" pitchFamily="34" charset="-122"/>
                  <a:ea typeface="微软雅黑" panose="020B0503020204020204" pitchFamily="34" charset="-122"/>
                </a:rPr>
                <a:t>介质中振源的振动状态经过    时刻传播到空间各个位置，相同时刻振动状态相同的质元所组成的曲面。</a:t>
              </a:r>
            </a:p>
          </p:txBody>
        </p:sp>
        <p:graphicFrame>
          <p:nvGraphicFramePr>
            <p:cNvPr id="12318" name="对象 17">
              <a:extLst>
                <a:ext uri="{FF2B5EF4-FFF2-40B4-BE49-F238E27FC236}">
                  <a16:creationId xmlns:a16="http://schemas.microsoft.com/office/drawing/2014/main" id="{7B4F489D-76C2-4339-85A7-94EC7775FDB2}"/>
                </a:ext>
              </a:extLst>
            </p:cNvPr>
            <p:cNvGraphicFramePr>
              <a:graphicFrameLocks noChangeAspect="1"/>
            </p:cNvGraphicFramePr>
            <p:nvPr>
              <p:extLst>
                <p:ext uri="{D42A27DB-BD31-4B8C-83A1-F6EECF244321}">
                  <p14:modId xmlns:p14="http://schemas.microsoft.com/office/powerpoint/2010/main" val="2815836086"/>
                </p:ext>
              </p:extLst>
            </p:nvPr>
          </p:nvGraphicFramePr>
          <p:xfrm>
            <a:off x="3865127" y="1680831"/>
            <a:ext cx="392113" cy="431800"/>
          </p:xfrm>
          <a:graphic>
            <a:graphicData uri="http://schemas.openxmlformats.org/presentationml/2006/ole">
              <mc:AlternateContent xmlns:mc="http://schemas.openxmlformats.org/markup-compatibility/2006">
                <mc:Choice xmlns:v="urn:schemas-microsoft-com:vml" Requires="v">
                  <p:oleObj name="Equation" r:id="rId3" imgW="88746" imgH="152136" progId="Equation.DSMT4">
                    <p:embed/>
                  </p:oleObj>
                </mc:Choice>
                <mc:Fallback>
                  <p:oleObj name="Equation" r:id="rId3" imgW="88746" imgH="152136" progId="Equation.DSMT4">
                    <p:embed/>
                    <p:pic>
                      <p:nvPicPr>
                        <p:cNvPr id="12318" name="对象 17">
                          <a:extLst>
                            <a:ext uri="{FF2B5EF4-FFF2-40B4-BE49-F238E27FC236}">
                              <a16:creationId xmlns:a16="http://schemas.microsoft.com/office/drawing/2014/main" id="{7B4F489D-76C2-4339-85A7-94EC7775F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127" y="1680831"/>
                          <a:ext cx="3921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 name="TextBox 5">
            <a:extLst>
              <a:ext uri="{FF2B5EF4-FFF2-40B4-BE49-F238E27FC236}">
                <a16:creationId xmlns:a16="http://schemas.microsoft.com/office/drawing/2014/main" id="{6783CDD6-D19A-4660-9290-1A7B1437D187}"/>
              </a:ext>
            </a:extLst>
          </p:cNvPr>
          <p:cNvSpPr txBox="1">
            <a:spLocks noChangeArrowheads="1"/>
          </p:cNvSpPr>
          <p:nvPr/>
        </p:nvSpPr>
        <p:spPr bwMode="auto">
          <a:xfrm>
            <a:off x="367660" y="3974008"/>
            <a:ext cx="110799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波线：</a:t>
            </a:r>
          </a:p>
        </p:txBody>
      </p:sp>
      <p:sp>
        <p:nvSpPr>
          <p:cNvPr id="23" name="矩形 22">
            <a:extLst>
              <a:ext uri="{FF2B5EF4-FFF2-40B4-BE49-F238E27FC236}">
                <a16:creationId xmlns:a16="http://schemas.microsoft.com/office/drawing/2014/main" id="{D8591BD7-CB5F-449C-B591-13AC63C46E37}"/>
              </a:ext>
            </a:extLst>
          </p:cNvPr>
          <p:cNvSpPr>
            <a:spLocks noChangeArrowheads="1"/>
          </p:cNvSpPr>
          <p:nvPr/>
        </p:nvSpPr>
        <p:spPr bwMode="auto">
          <a:xfrm>
            <a:off x="1287171" y="3971103"/>
            <a:ext cx="7850187" cy="59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自波源画出的与波面垂直、表示波传播方向的一族线</a:t>
            </a:r>
          </a:p>
        </p:txBody>
      </p:sp>
      <p:sp>
        <p:nvSpPr>
          <p:cNvPr id="25" name="TextBox 4">
            <a:extLst>
              <a:ext uri="{FF2B5EF4-FFF2-40B4-BE49-F238E27FC236}">
                <a16:creationId xmlns:a16="http://schemas.microsoft.com/office/drawing/2014/main" id="{9C2029CB-31D9-4AB8-95D3-CF725157CD40}"/>
              </a:ext>
            </a:extLst>
          </p:cNvPr>
          <p:cNvSpPr txBox="1">
            <a:spLocks noChangeArrowheads="1"/>
          </p:cNvSpPr>
          <p:nvPr/>
        </p:nvSpPr>
        <p:spPr bwMode="auto">
          <a:xfrm>
            <a:off x="421167" y="5157192"/>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波阵面、波线等形状与波类型有关</a:t>
            </a:r>
          </a:p>
        </p:txBody>
      </p:sp>
      <p:cxnSp>
        <p:nvCxnSpPr>
          <p:cNvPr id="27" name="直接箭头连接符 26">
            <a:extLst>
              <a:ext uri="{FF2B5EF4-FFF2-40B4-BE49-F238E27FC236}">
                <a16:creationId xmlns:a16="http://schemas.microsoft.com/office/drawing/2014/main" id="{9DC8605A-9415-4EF4-8281-BCB50C7A98A2}"/>
              </a:ext>
            </a:extLst>
          </p:cNvPr>
          <p:cNvCxnSpPr/>
          <p:nvPr/>
        </p:nvCxnSpPr>
        <p:spPr>
          <a:xfrm>
            <a:off x="6659563" y="858838"/>
            <a:ext cx="1606550"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687C999-D183-44BB-BB19-91B903E3A8C0}"/>
              </a:ext>
            </a:extLst>
          </p:cNvPr>
          <p:cNvCxnSpPr/>
          <p:nvPr/>
        </p:nvCxnSpPr>
        <p:spPr>
          <a:xfrm>
            <a:off x="6650038" y="1031875"/>
            <a:ext cx="1604962"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1BC4744-69B9-403F-88E2-C475398534E8}"/>
              </a:ext>
            </a:extLst>
          </p:cNvPr>
          <p:cNvCxnSpPr/>
          <p:nvPr/>
        </p:nvCxnSpPr>
        <p:spPr>
          <a:xfrm>
            <a:off x="6638925" y="1236663"/>
            <a:ext cx="1604963"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2822F16-6B78-4D69-A999-2C8F1CFAB05E}"/>
              </a:ext>
            </a:extLst>
          </p:cNvPr>
          <p:cNvCxnSpPr/>
          <p:nvPr/>
        </p:nvCxnSpPr>
        <p:spPr>
          <a:xfrm>
            <a:off x="6677025" y="1412875"/>
            <a:ext cx="1606550"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58E1B4A-04D6-4120-ABE5-FBBB0BAAE7F0}"/>
              </a:ext>
            </a:extLst>
          </p:cNvPr>
          <p:cNvCxnSpPr/>
          <p:nvPr/>
        </p:nvCxnSpPr>
        <p:spPr>
          <a:xfrm>
            <a:off x="6681788" y="1595438"/>
            <a:ext cx="1606550"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A241A3A-D2F9-41BD-AC7D-1348E1D640B4}"/>
              </a:ext>
            </a:extLst>
          </p:cNvPr>
          <p:cNvCxnSpPr/>
          <p:nvPr/>
        </p:nvCxnSpPr>
        <p:spPr>
          <a:xfrm>
            <a:off x="6659563" y="1773238"/>
            <a:ext cx="1606550"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0100921-DAD6-4F8D-8DE3-DBC12F01C6E6}"/>
              </a:ext>
            </a:extLst>
          </p:cNvPr>
          <p:cNvCxnSpPr/>
          <p:nvPr/>
        </p:nvCxnSpPr>
        <p:spPr>
          <a:xfrm>
            <a:off x="6638925" y="1955800"/>
            <a:ext cx="1604963"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0C1C82E-F5C5-4735-9882-144C78A1E074}"/>
              </a:ext>
            </a:extLst>
          </p:cNvPr>
          <p:cNvCxnSpPr/>
          <p:nvPr/>
        </p:nvCxnSpPr>
        <p:spPr>
          <a:xfrm>
            <a:off x="6638925" y="2133600"/>
            <a:ext cx="1604963" cy="0"/>
          </a:xfrm>
          <a:prstGeom prst="straightConnector1">
            <a:avLst/>
          </a:prstGeom>
          <a:ln w="254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a:grpSpLocks/>
          </p:cNvGrpSpPr>
          <p:nvPr/>
        </p:nvGrpSpPr>
        <p:grpSpPr bwMode="auto">
          <a:xfrm>
            <a:off x="2268538" y="3254953"/>
            <a:ext cx="1676400" cy="1668463"/>
            <a:chOff x="1428" y="2044"/>
            <a:chExt cx="1056" cy="1051"/>
          </a:xfrm>
        </p:grpSpPr>
        <p:sp>
          <p:nvSpPr>
            <p:cNvPr id="16" name="Oval 16"/>
            <p:cNvSpPr>
              <a:spLocks noChangeArrowheads="1"/>
            </p:cNvSpPr>
            <p:nvPr/>
          </p:nvSpPr>
          <p:spPr bwMode="auto">
            <a:xfrm>
              <a:off x="1429" y="2052"/>
              <a:ext cx="1043" cy="1043"/>
            </a:xfrm>
            <a:prstGeom prst="ellipse">
              <a:avLst/>
            </a:prstGeom>
            <a:noFill/>
            <a:ln w="28575" algn="ctr">
              <a:solidFill>
                <a:schemeClr val="tx1"/>
              </a:solidFill>
              <a:round/>
              <a:headEnd/>
              <a:tailEnd/>
            </a:ln>
          </p:spPr>
          <p:txBody>
            <a:bodyPr wrap="none" anchor="ctr"/>
            <a:lstStyle/>
            <a:p>
              <a:endParaRPr lang="zh-CN" altLang="en-US"/>
            </a:p>
          </p:txBody>
        </p:sp>
        <p:sp>
          <p:nvSpPr>
            <p:cNvPr id="17" name="Oval 17"/>
            <p:cNvSpPr>
              <a:spLocks noChangeArrowheads="1"/>
            </p:cNvSpPr>
            <p:nvPr/>
          </p:nvSpPr>
          <p:spPr bwMode="auto">
            <a:xfrm>
              <a:off x="1768" y="2044"/>
              <a:ext cx="362" cy="1043"/>
            </a:xfrm>
            <a:prstGeom prst="ellipse">
              <a:avLst/>
            </a:prstGeom>
            <a:noFill/>
            <a:ln w="28575" algn="ctr">
              <a:solidFill>
                <a:schemeClr val="tx1"/>
              </a:solidFill>
              <a:round/>
              <a:headEnd/>
              <a:tailEnd/>
            </a:ln>
          </p:spPr>
          <p:txBody>
            <a:bodyPr wrap="none" anchor="ctr"/>
            <a:lstStyle/>
            <a:p>
              <a:endParaRPr lang="zh-CN" altLang="en-US"/>
            </a:p>
          </p:txBody>
        </p:sp>
        <p:sp>
          <p:nvSpPr>
            <p:cNvPr id="18" name="Oval 18"/>
            <p:cNvSpPr>
              <a:spLocks noChangeArrowheads="1"/>
            </p:cNvSpPr>
            <p:nvPr/>
          </p:nvSpPr>
          <p:spPr bwMode="auto">
            <a:xfrm>
              <a:off x="1428" y="2415"/>
              <a:ext cx="1056" cy="372"/>
            </a:xfrm>
            <a:prstGeom prst="ellipse">
              <a:avLst/>
            </a:prstGeom>
            <a:noFill/>
            <a:ln w="28575">
              <a:solidFill>
                <a:schemeClr val="tx1"/>
              </a:solidFill>
              <a:round/>
              <a:headEnd/>
              <a:tailEnd/>
            </a:ln>
          </p:spPr>
          <p:txBody>
            <a:bodyPr wrap="none" anchor="ctr"/>
            <a:lstStyle/>
            <a:p>
              <a:endParaRPr lang="zh-CN" altLang="en-US"/>
            </a:p>
          </p:txBody>
        </p:sp>
        <p:sp>
          <p:nvSpPr>
            <p:cNvPr id="19" name="Oval 19"/>
            <p:cNvSpPr>
              <a:spLocks noChangeArrowheads="1"/>
            </p:cNvSpPr>
            <p:nvPr/>
          </p:nvSpPr>
          <p:spPr bwMode="auto">
            <a:xfrm>
              <a:off x="1932" y="2571"/>
              <a:ext cx="48" cy="48"/>
            </a:xfrm>
            <a:prstGeom prst="ellipse">
              <a:avLst/>
            </a:prstGeom>
            <a:noFill/>
            <a:ln w="28575">
              <a:solidFill>
                <a:schemeClr val="tx1"/>
              </a:solidFill>
              <a:round/>
              <a:headEnd/>
              <a:tailEnd/>
            </a:ln>
          </p:spPr>
          <p:txBody>
            <a:bodyPr wrap="none" anchor="ctr"/>
            <a:lstStyle/>
            <a:p>
              <a:endParaRPr lang="zh-CN" altLang="en-US"/>
            </a:p>
          </p:txBody>
        </p:sp>
      </p:grpSp>
      <p:sp>
        <p:nvSpPr>
          <p:cNvPr id="7" name="Line 7"/>
          <p:cNvSpPr>
            <a:spLocks noChangeShapeType="1"/>
          </p:cNvSpPr>
          <p:nvPr/>
        </p:nvSpPr>
        <p:spPr bwMode="auto">
          <a:xfrm>
            <a:off x="3465202" y="1937668"/>
            <a:ext cx="1511300" cy="0"/>
          </a:xfrm>
          <a:prstGeom prst="line">
            <a:avLst/>
          </a:prstGeom>
          <a:noFill/>
          <a:ln w="9525">
            <a:solidFill>
              <a:schemeClr val="tx1"/>
            </a:solidFill>
            <a:round/>
            <a:headEnd/>
            <a:tailEnd type="triangle" w="med" len="med"/>
          </a:ln>
        </p:spPr>
        <p:txBody>
          <a:bodyPr/>
          <a:lstStyle/>
          <a:p>
            <a:endParaRPr lang="zh-CN" altLang="en-US"/>
          </a:p>
        </p:txBody>
      </p:sp>
      <p:sp>
        <p:nvSpPr>
          <p:cNvPr id="8" name="Line 8"/>
          <p:cNvSpPr>
            <a:spLocks noChangeShapeType="1"/>
          </p:cNvSpPr>
          <p:nvPr/>
        </p:nvSpPr>
        <p:spPr bwMode="auto">
          <a:xfrm>
            <a:off x="3463614" y="2153568"/>
            <a:ext cx="1500188" cy="1587"/>
          </a:xfrm>
          <a:prstGeom prst="line">
            <a:avLst/>
          </a:prstGeom>
          <a:noFill/>
          <a:ln w="9525">
            <a:solidFill>
              <a:schemeClr val="tx1"/>
            </a:solidFill>
            <a:round/>
            <a:headEnd/>
            <a:tailEnd type="triangle" w="med" len="med"/>
          </a:ln>
        </p:spPr>
        <p:txBody>
          <a:bodyPr/>
          <a:lstStyle/>
          <a:p>
            <a:endParaRPr lang="zh-CN" altLang="en-US"/>
          </a:p>
        </p:txBody>
      </p:sp>
      <p:sp>
        <p:nvSpPr>
          <p:cNvPr id="9" name="Line 9"/>
          <p:cNvSpPr>
            <a:spLocks noChangeShapeType="1"/>
          </p:cNvSpPr>
          <p:nvPr/>
        </p:nvSpPr>
        <p:spPr bwMode="auto">
          <a:xfrm>
            <a:off x="3463614" y="2369468"/>
            <a:ext cx="1512888" cy="1587"/>
          </a:xfrm>
          <a:prstGeom prst="line">
            <a:avLst/>
          </a:prstGeom>
          <a:noFill/>
          <a:ln w="9525">
            <a:solidFill>
              <a:schemeClr val="tx1"/>
            </a:solidFill>
            <a:round/>
            <a:headEnd/>
            <a:tailEnd type="triangle" w="med" len="med"/>
          </a:ln>
        </p:spPr>
        <p:txBody>
          <a:bodyPr/>
          <a:lstStyle/>
          <a:p>
            <a:endParaRPr lang="zh-CN" altLang="en-US"/>
          </a:p>
        </p:txBody>
      </p:sp>
      <p:sp>
        <p:nvSpPr>
          <p:cNvPr id="10" name="Rectangle 10"/>
          <p:cNvSpPr>
            <a:spLocks noChangeArrowheads="1"/>
          </p:cNvSpPr>
          <p:nvPr/>
        </p:nvSpPr>
        <p:spPr bwMode="auto">
          <a:xfrm>
            <a:off x="3320739" y="1594768"/>
            <a:ext cx="730250" cy="336550"/>
          </a:xfrm>
          <a:prstGeom prst="rect">
            <a:avLst/>
          </a:prstGeom>
          <a:noFill/>
          <a:ln w="28575">
            <a:noFill/>
            <a:miter lim="800000"/>
            <a:headEnd/>
            <a:tailEnd/>
          </a:ln>
        </p:spPr>
        <p:txBody>
          <a:bodyPr wrap="none">
            <a:spAutoFit/>
          </a:bodyPr>
          <a:lstStyle/>
          <a:p>
            <a:pPr algn="ctr"/>
            <a:r>
              <a:rPr kumimoji="1" lang="en-US" altLang="zh-CN" sz="1600" b="1" dirty="0">
                <a:latin typeface="Times New Roman" pitchFamily="18" charset="0"/>
                <a:ea typeface="楷体_GB2312" pitchFamily="49" charset="-122"/>
              </a:rPr>
              <a:t>(</a:t>
            </a:r>
            <a:r>
              <a:rPr kumimoji="1" lang="zh-CN" altLang="en-US" sz="1600" b="1" dirty="0">
                <a:latin typeface="Times New Roman" pitchFamily="18" charset="0"/>
                <a:ea typeface="楷体_GB2312" pitchFamily="49" charset="-122"/>
              </a:rPr>
              <a:t>波线</a:t>
            </a:r>
            <a:r>
              <a:rPr kumimoji="1" lang="en-US" altLang="zh-CN" sz="1600" b="1" dirty="0">
                <a:latin typeface="Times New Roman" pitchFamily="18" charset="0"/>
                <a:ea typeface="楷体_GB2312" pitchFamily="49" charset="-122"/>
              </a:rPr>
              <a:t>)</a:t>
            </a:r>
          </a:p>
        </p:txBody>
      </p:sp>
      <p:sp>
        <p:nvSpPr>
          <p:cNvPr id="20" name="Text Box 22"/>
          <p:cNvSpPr txBox="1">
            <a:spLocks noChangeArrowheads="1"/>
          </p:cNvSpPr>
          <p:nvPr/>
        </p:nvSpPr>
        <p:spPr bwMode="auto">
          <a:xfrm>
            <a:off x="919163" y="2989841"/>
            <a:ext cx="914400" cy="366712"/>
          </a:xfrm>
          <a:prstGeom prst="rect">
            <a:avLst/>
          </a:prstGeom>
          <a:noFill/>
          <a:ln w="9525">
            <a:noFill/>
            <a:miter lim="800000"/>
            <a:headEnd/>
            <a:tailEnd/>
          </a:ln>
        </p:spPr>
        <p:txBody>
          <a:bodyPr>
            <a:spAutoFit/>
          </a:bodyPr>
          <a:lstStyle/>
          <a:p>
            <a:pPr eaLnBrk="0" hangingPunct="0">
              <a:spcBef>
                <a:spcPct val="50000"/>
              </a:spcBef>
            </a:pPr>
            <a:r>
              <a:rPr kumimoji="1" lang="zh-CN" altLang="en-US" b="1" dirty="0">
                <a:latin typeface="Bookman Old Style" pitchFamily="18" charset="0"/>
                <a:ea typeface="楷体_GB2312" pitchFamily="49" charset="-122"/>
              </a:rPr>
              <a:t>波面</a:t>
            </a:r>
          </a:p>
        </p:txBody>
      </p:sp>
      <p:grpSp>
        <p:nvGrpSpPr>
          <p:cNvPr id="21" name="Group 23"/>
          <p:cNvGrpSpPr>
            <a:grpSpLocks/>
          </p:cNvGrpSpPr>
          <p:nvPr/>
        </p:nvGrpSpPr>
        <p:grpSpPr bwMode="auto">
          <a:xfrm>
            <a:off x="917575" y="3358141"/>
            <a:ext cx="1446213" cy="306387"/>
            <a:chOff x="672" y="288"/>
            <a:chExt cx="912" cy="192"/>
          </a:xfrm>
        </p:grpSpPr>
        <p:sp>
          <p:nvSpPr>
            <p:cNvPr id="22" name="Line 24"/>
            <p:cNvSpPr>
              <a:spLocks noChangeShapeType="1"/>
            </p:cNvSpPr>
            <p:nvPr/>
          </p:nvSpPr>
          <p:spPr bwMode="auto">
            <a:xfrm>
              <a:off x="672" y="288"/>
              <a:ext cx="480" cy="0"/>
            </a:xfrm>
            <a:prstGeom prst="line">
              <a:avLst/>
            </a:prstGeom>
            <a:noFill/>
            <a:ln w="15875">
              <a:solidFill>
                <a:schemeClr val="tx1"/>
              </a:solidFill>
              <a:round/>
              <a:headEnd/>
              <a:tailEnd/>
            </a:ln>
          </p:spPr>
          <p:txBody>
            <a:bodyPr/>
            <a:lstStyle/>
            <a:p>
              <a:endParaRPr lang="zh-CN" altLang="en-US"/>
            </a:p>
          </p:txBody>
        </p:sp>
        <p:sp>
          <p:nvSpPr>
            <p:cNvPr id="23" name="Line 25"/>
            <p:cNvSpPr>
              <a:spLocks noChangeShapeType="1"/>
            </p:cNvSpPr>
            <p:nvPr/>
          </p:nvSpPr>
          <p:spPr bwMode="auto">
            <a:xfrm>
              <a:off x="1152" y="288"/>
              <a:ext cx="432" cy="192"/>
            </a:xfrm>
            <a:prstGeom prst="line">
              <a:avLst/>
            </a:prstGeom>
            <a:noFill/>
            <a:ln w="15875">
              <a:solidFill>
                <a:schemeClr val="tx1"/>
              </a:solidFill>
              <a:round/>
              <a:headEnd/>
              <a:tailEnd/>
            </a:ln>
          </p:spPr>
          <p:txBody>
            <a:bodyPr/>
            <a:lstStyle/>
            <a:p>
              <a:endParaRPr lang="zh-CN" altLang="en-US"/>
            </a:p>
          </p:txBody>
        </p:sp>
      </p:grpSp>
      <p:sp>
        <p:nvSpPr>
          <p:cNvPr id="24" name="Text Box 26"/>
          <p:cNvSpPr txBox="1">
            <a:spLocks noChangeArrowheads="1"/>
          </p:cNvSpPr>
          <p:nvPr/>
        </p:nvSpPr>
        <p:spPr bwMode="auto">
          <a:xfrm>
            <a:off x="901700" y="3951866"/>
            <a:ext cx="838200" cy="366712"/>
          </a:xfrm>
          <a:prstGeom prst="rect">
            <a:avLst/>
          </a:prstGeom>
          <a:noFill/>
          <a:ln w="9525">
            <a:noFill/>
            <a:miter lim="800000"/>
            <a:headEnd/>
            <a:tailEnd/>
          </a:ln>
        </p:spPr>
        <p:txBody>
          <a:bodyPr>
            <a:spAutoFit/>
          </a:bodyPr>
          <a:lstStyle/>
          <a:p>
            <a:pPr eaLnBrk="0" hangingPunct="0">
              <a:spcBef>
                <a:spcPct val="50000"/>
              </a:spcBef>
            </a:pPr>
            <a:r>
              <a:rPr kumimoji="1" lang="zh-CN" altLang="en-US" b="1">
                <a:latin typeface="Bookman Old Style" pitchFamily="18" charset="0"/>
                <a:ea typeface="楷体_GB2312" pitchFamily="49" charset="-122"/>
              </a:rPr>
              <a:t>波线</a:t>
            </a:r>
          </a:p>
        </p:txBody>
      </p:sp>
      <p:grpSp>
        <p:nvGrpSpPr>
          <p:cNvPr id="25" name="Group 27"/>
          <p:cNvGrpSpPr>
            <a:grpSpLocks/>
          </p:cNvGrpSpPr>
          <p:nvPr/>
        </p:nvGrpSpPr>
        <p:grpSpPr bwMode="auto">
          <a:xfrm>
            <a:off x="879475" y="4167766"/>
            <a:ext cx="1524000" cy="677862"/>
            <a:chOff x="288" y="1008"/>
            <a:chExt cx="1008" cy="432"/>
          </a:xfrm>
        </p:grpSpPr>
        <p:sp>
          <p:nvSpPr>
            <p:cNvPr id="26" name="Line 28"/>
            <p:cNvSpPr>
              <a:spLocks noChangeShapeType="1"/>
            </p:cNvSpPr>
            <p:nvPr/>
          </p:nvSpPr>
          <p:spPr bwMode="auto">
            <a:xfrm flipH="1" flipV="1">
              <a:off x="816" y="1104"/>
              <a:ext cx="480" cy="336"/>
            </a:xfrm>
            <a:prstGeom prst="line">
              <a:avLst/>
            </a:prstGeom>
            <a:noFill/>
            <a:ln w="15875">
              <a:solidFill>
                <a:schemeClr val="tx1"/>
              </a:solidFill>
              <a:round/>
              <a:headEnd/>
              <a:tailEnd/>
            </a:ln>
          </p:spPr>
          <p:txBody>
            <a:bodyPr/>
            <a:lstStyle/>
            <a:p>
              <a:endParaRPr lang="zh-CN" altLang="en-US"/>
            </a:p>
          </p:txBody>
        </p:sp>
        <p:sp>
          <p:nvSpPr>
            <p:cNvPr id="27" name="Line 29"/>
            <p:cNvSpPr>
              <a:spLocks noChangeShapeType="1"/>
            </p:cNvSpPr>
            <p:nvPr/>
          </p:nvSpPr>
          <p:spPr bwMode="auto">
            <a:xfrm flipH="1">
              <a:off x="288" y="1104"/>
              <a:ext cx="528" cy="0"/>
            </a:xfrm>
            <a:prstGeom prst="line">
              <a:avLst/>
            </a:prstGeom>
            <a:noFill/>
            <a:ln w="15875">
              <a:solidFill>
                <a:schemeClr val="tx1"/>
              </a:solidFill>
              <a:round/>
              <a:headEnd/>
              <a:tailEnd/>
            </a:ln>
          </p:spPr>
          <p:txBody>
            <a:bodyPr/>
            <a:lstStyle/>
            <a:p>
              <a:endParaRPr lang="zh-CN" altLang="en-US"/>
            </a:p>
          </p:txBody>
        </p:sp>
        <p:sp>
          <p:nvSpPr>
            <p:cNvPr id="28" name="Line 30"/>
            <p:cNvSpPr>
              <a:spLocks noChangeShapeType="1"/>
            </p:cNvSpPr>
            <p:nvPr/>
          </p:nvSpPr>
          <p:spPr bwMode="auto">
            <a:xfrm flipV="1">
              <a:off x="816" y="1008"/>
              <a:ext cx="288" cy="96"/>
            </a:xfrm>
            <a:prstGeom prst="line">
              <a:avLst/>
            </a:prstGeom>
            <a:noFill/>
            <a:ln w="15875">
              <a:solidFill>
                <a:schemeClr val="tx1"/>
              </a:solidFill>
              <a:round/>
              <a:headEnd/>
              <a:tailEnd/>
            </a:ln>
          </p:spPr>
          <p:txBody>
            <a:bodyPr/>
            <a:lstStyle/>
            <a:p>
              <a:endParaRPr lang="zh-CN" altLang="en-US"/>
            </a:p>
          </p:txBody>
        </p:sp>
      </p:grpSp>
      <p:grpSp>
        <p:nvGrpSpPr>
          <p:cNvPr id="29" name="Group 40"/>
          <p:cNvGrpSpPr>
            <a:grpSpLocks/>
          </p:cNvGrpSpPr>
          <p:nvPr/>
        </p:nvGrpSpPr>
        <p:grpSpPr bwMode="auto">
          <a:xfrm>
            <a:off x="1968500" y="2877130"/>
            <a:ext cx="2362200" cy="2362201"/>
            <a:chOff x="3744" y="1680"/>
            <a:chExt cx="1488" cy="1488"/>
          </a:xfrm>
        </p:grpSpPr>
        <p:sp>
          <p:nvSpPr>
            <p:cNvPr id="30" name="Line 41"/>
            <p:cNvSpPr>
              <a:spLocks noChangeShapeType="1"/>
            </p:cNvSpPr>
            <p:nvPr/>
          </p:nvSpPr>
          <p:spPr bwMode="auto">
            <a:xfrm flipH="1">
              <a:off x="3923" y="1892"/>
              <a:ext cx="1088" cy="1134"/>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32" name="Line 43"/>
            <p:cNvSpPr>
              <a:spLocks noChangeShapeType="1"/>
            </p:cNvSpPr>
            <p:nvPr/>
          </p:nvSpPr>
          <p:spPr bwMode="auto">
            <a:xfrm>
              <a:off x="3744" y="2470"/>
              <a:ext cx="1488" cy="0"/>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31" name="Line 42"/>
            <p:cNvSpPr>
              <a:spLocks noChangeShapeType="1"/>
            </p:cNvSpPr>
            <p:nvPr/>
          </p:nvSpPr>
          <p:spPr bwMode="auto">
            <a:xfrm rot="15890064" flipH="1">
              <a:off x="3889" y="1881"/>
              <a:ext cx="1089" cy="1134"/>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33" name="Line 44"/>
            <p:cNvSpPr>
              <a:spLocks noChangeShapeType="1"/>
            </p:cNvSpPr>
            <p:nvPr/>
          </p:nvSpPr>
          <p:spPr bwMode="auto">
            <a:xfrm>
              <a:off x="4461" y="1680"/>
              <a:ext cx="0" cy="1488"/>
            </a:xfrm>
            <a:prstGeom prst="line">
              <a:avLst/>
            </a:prstGeom>
            <a:noFill/>
            <a:ln w="19050">
              <a:solidFill>
                <a:srgbClr val="FF0000"/>
              </a:solidFill>
              <a:round/>
              <a:headEnd type="triangle" w="sm" len="lg"/>
              <a:tailEnd type="triangle" w="sm" len="lg"/>
            </a:ln>
          </p:spPr>
          <p:txBody>
            <a:bodyPr/>
            <a:lstStyle/>
            <a:p>
              <a:endParaRPr lang="zh-CN" altLang="en-US"/>
            </a:p>
          </p:txBody>
        </p:sp>
      </p:grpSp>
      <p:grpSp>
        <p:nvGrpSpPr>
          <p:cNvPr id="34" name="Group 68"/>
          <p:cNvGrpSpPr>
            <a:grpSpLocks/>
          </p:cNvGrpSpPr>
          <p:nvPr/>
        </p:nvGrpSpPr>
        <p:grpSpPr bwMode="auto">
          <a:xfrm>
            <a:off x="4117664" y="1340768"/>
            <a:ext cx="733425" cy="1511300"/>
            <a:chOff x="4806" y="106"/>
            <a:chExt cx="462" cy="952"/>
          </a:xfrm>
        </p:grpSpPr>
        <p:sp>
          <p:nvSpPr>
            <p:cNvPr id="35" name="Freeform 69"/>
            <p:cNvSpPr>
              <a:spLocks/>
            </p:cNvSpPr>
            <p:nvPr/>
          </p:nvSpPr>
          <p:spPr bwMode="auto">
            <a:xfrm>
              <a:off x="4806" y="106"/>
              <a:ext cx="317" cy="952"/>
            </a:xfrm>
            <a:custGeom>
              <a:avLst/>
              <a:gdLst>
                <a:gd name="T0" fmla="*/ 713 w 253"/>
                <a:gd name="T1" fmla="*/ 43 h 799"/>
                <a:gd name="T2" fmla="*/ 0 w 253"/>
                <a:gd name="T3" fmla="*/ 599 h 799"/>
                <a:gd name="T4" fmla="*/ 0 w 253"/>
                <a:gd name="T5" fmla="*/ 1918 h 799"/>
                <a:gd name="T6" fmla="*/ 781 w 253"/>
                <a:gd name="T7" fmla="*/ 1313 h 799"/>
                <a:gd name="T8" fmla="*/ 781 w 253"/>
                <a:gd name="T9" fmla="*/ 0 h 799"/>
                <a:gd name="T10" fmla="*/ 713 w 253"/>
                <a:gd name="T11" fmla="*/ 43 h 799"/>
                <a:gd name="T12" fmla="*/ 0 60000 65536"/>
                <a:gd name="T13" fmla="*/ 0 60000 65536"/>
                <a:gd name="T14" fmla="*/ 0 60000 65536"/>
                <a:gd name="T15" fmla="*/ 0 60000 65536"/>
                <a:gd name="T16" fmla="*/ 0 60000 65536"/>
                <a:gd name="T17" fmla="*/ 0 60000 65536"/>
                <a:gd name="T18" fmla="*/ 0 w 253"/>
                <a:gd name="T19" fmla="*/ 0 h 799"/>
                <a:gd name="T20" fmla="*/ 253 w 253"/>
                <a:gd name="T21" fmla="*/ 799 h 799"/>
              </a:gdLst>
              <a:ahLst/>
              <a:cxnLst>
                <a:cxn ang="T12">
                  <a:pos x="T0" y="T1"/>
                </a:cxn>
                <a:cxn ang="T13">
                  <a:pos x="T2" y="T3"/>
                </a:cxn>
                <a:cxn ang="T14">
                  <a:pos x="T4" y="T5"/>
                </a:cxn>
                <a:cxn ang="T15">
                  <a:pos x="T6" y="T7"/>
                </a:cxn>
                <a:cxn ang="T16">
                  <a:pos x="T8" y="T9"/>
                </a:cxn>
                <a:cxn ang="T17">
                  <a:pos x="T10" y="T11"/>
                </a:cxn>
              </a:cxnLst>
              <a:rect l="T18" t="T19" r="T20" b="T21"/>
              <a:pathLst>
                <a:path w="253" h="799">
                  <a:moveTo>
                    <a:pt x="231" y="18"/>
                  </a:moveTo>
                  <a:lnTo>
                    <a:pt x="0" y="249"/>
                  </a:lnTo>
                  <a:lnTo>
                    <a:pt x="0" y="799"/>
                  </a:lnTo>
                  <a:lnTo>
                    <a:pt x="253" y="546"/>
                  </a:lnTo>
                  <a:lnTo>
                    <a:pt x="253" y="0"/>
                  </a:lnTo>
                  <a:lnTo>
                    <a:pt x="231" y="18"/>
                  </a:lnTo>
                  <a:close/>
                </a:path>
              </a:pathLst>
            </a:custGeom>
            <a:solidFill>
              <a:srgbClr val="0033CC">
                <a:alpha val="50195"/>
              </a:srgbClr>
            </a:solidFill>
            <a:ln w="9525">
              <a:noFill/>
              <a:round/>
              <a:headEnd/>
              <a:tailEnd/>
            </a:ln>
          </p:spPr>
          <p:txBody>
            <a:bodyPr/>
            <a:lstStyle/>
            <a:p>
              <a:endParaRPr lang="zh-CN" altLang="en-US"/>
            </a:p>
          </p:txBody>
        </p:sp>
        <p:sp>
          <p:nvSpPr>
            <p:cNvPr id="36" name="Line 70"/>
            <p:cNvSpPr>
              <a:spLocks noChangeShapeType="1"/>
            </p:cNvSpPr>
            <p:nvPr/>
          </p:nvSpPr>
          <p:spPr bwMode="auto">
            <a:xfrm>
              <a:off x="4982" y="482"/>
              <a:ext cx="286" cy="0"/>
            </a:xfrm>
            <a:prstGeom prst="line">
              <a:avLst/>
            </a:prstGeom>
            <a:noFill/>
            <a:ln w="9525">
              <a:solidFill>
                <a:schemeClr val="tx1"/>
              </a:solidFill>
              <a:round/>
              <a:headEnd/>
              <a:tailEnd/>
            </a:ln>
          </p:spPr>
          <p:txBody>
            <a:bodyPr/>
            <a:lstStyle/>
            <a:p>
              <a:endParaRPr lang="zh-CN" altLang="en-US"/>
            </a:p>
          </p:txBody>
        </p:sp>
        <p:sp>
          <p:nvSpPr>
            <p:cNvPr id="37" name="Line 71"/>
            <p:cNvSpPr>
              <a:spLocks noChangeShapeType="1"/>
            </p:cNvSpPr>
            <p:nvPr/>
          </p:nvSpPr>
          <p:spPr bwMode="auto">
            <a:xfrm>
              <a:off x="4981" y="618"/>
              <a:ext cx="284" cy="1"/>
            </a:xfrm>
            <a:prstGeom prst="line">
              <a:avLst/>
            </a:prstGeom>
            <a:noFill/>
            <a:ln w="9525">
              <a:solidFill>
                <a:schemeClr val="tx1"/>
              </a:solidFill>
              <a:round/>
              <a:headEnd/>
              <a:tailEnd/>
            </a:ln>
          </p:spPr>
          <p:txBody>
            <a:bodyPr/>
            <a:lstStyle/>
            <a:p>
              <a:endParaRPr lang="zh-CN" altLang="en-US"/>
            </a:p>
          </p:txBody>
        </p:sp>
        <p:sp>
          <p:nvSpPr>
            <p:cNvPr id="38" name="Line 72"/>
            <p:cNvSpPr>
              <a:spLocks noChangeShapeType="1"/>
            </p:cNvSpPr>
            <p:nvPr/>
          </p:nvSpPr>
          <p:spPr bwMode="auto">
            <a:xfrm>
              <a:off x="4981" y="754"/>
              <a:ext cx="286" cy="1"/>
            </a:xfrm>
            <a:prstGeom prst="line">
              <a:avLst/>
            </a:prstGeom>
            <a:noFill/>
            <a:ln w="9525">
              <a:solidFill>
                <a:schemeClr val="tx1"/>
              </a:solidFill>
              <a:round/>
              <a:headEnd/>
              <a:tailEnd/>
            </a:ln>
          </p:spPr>
          <p:txBody>
            <a:bodyPr/>
            <a:lstStyle/>
            <a:p>
              <a:endParaRPr lang="zh-CN" altLang="en-US"/>
            </a:p>
          </p:txBody>
        </p:sp>
      </p:grpSp>
      <p:sp>
        <p:nvSpPr>
          <p:cNvPr id="39" name="Rectangle 73"/>
          <p:cNvSpPr>
            <a:spLocks noChangeArrowheads="1"/>
          </p:cNvSpPr>
          <p:nvPr/>
        </p:nvSpPr>
        <p:spPr bwMode="auto">
          <a:xfrm>
            <a:off x="4387570" y="1361405"/>
            <a:ext cx="1244600" cy="336550"/>
          </a:xfrm>
          <a:prstGeom prst="rect">
            <a:avLst/>
          </a:prstGeom>
          <a:noFill/>
          <a:ln w="9525">
            <a:noFill/>
            <a:miter lim="800000"/>
            <a:headEnd/>
            <a:tailEnd/>
          </a:ln>
        </p:spPr>
        <p:txBody>
          <a:bodyPr>
            <a:spAutoFit/>
          </a:bodyPr>
          <a:lstStyle/>
          <a:p>
            <a:pPr algn="ctr" eaLnBrk="0" hangingPunct="0"/>
            <a:r>
              <a:rPr kumimoji="1" lang="zh-CN" altLang="en-US" sz="1600" b="1" dirty="0">
                <a:latin typeface="Times New Roman" pitchFamily="18" charset="0"/>
                <a:ea typeface="楷体_GB2312" pitchFamily="49" charset="-122"/>
              </a:rPr>
              <a:t>（波面）</a:t>
            </a:r>
          </a:p>
        </p:txBody>
      </p:sp>
      <p:sp>
        <p:nvSpPr>
          <p:cNvPr id="41" name="Text Box 78"/>
          <p:cNvSpPr txBox="1">
            <a:spLocks noChangeArrowheads="1"/>
          </p:cNvSpPr>
          <p:nvPr/>
        </p:nvSpPr>
        <p:spPr bwMode="auto">
          <a:xfrm>
            <a:off x="2555875" y="5217103"/>
            <a:ext cx="1219200" cy="366713"/>
          </a:xfrm>
          <a:prstGeom prst="rect">
            <a:avLst/>
          </a:prstGeom>
          <a:noFill/>
          <a:ln w="9525">
            <a:noFill/>
            <a:miter lim="800000"/>
            <a:headEnd/>
            <a:tailEnd/>
          </a:ln>
        </p:spPr>
        <p:txBody>
          <a:bodyPr>
            <a:spAutoFit/>
          </a:bodyPr>
          <a:lstStyle/>
          <a:p>
            <a:pPr algn="ctr" eaLnBrk="0" hangingPunct="0">
              <a:spcBef>
                <a:spcPct val="50000"/>
              </a:spcBef>
            </a:pPr>
            <a:r>
              <a:rPr kumimoji="1" lang="zh-CN" altLang="en-US" b="1" dirty="0">
                <a:latin typeface="Bookman Old Style" pitchFamily="18" charset="0"/>
                <a:ea typeface="楷体_GB2312" pitchFamily="49" charset="-122"/>
              </a:rPr>
              <a:t>球面波</a:t>
            </a:r>
          </a:p>
        </p:txBody>
      </p:sp>
      <p:sp>
        <p:nvSpPr>
          <p:cNvPr id="42" name="Rectangle 80"/>
          <p:cNvSpPr>
            <a:spLocks noChangeArrowheads="1"/>
          </p:cNvSpPr>
          <p:nvPr/>
        </p:nvSpPr>
        <p:spPr bwMode="auto">
          <a:xfrm>
            <a:off x="7505700" y="3048578"/>
            <a:ext cx="1387475" cy="366713"/>
          </a:xfrm>
          <a:prstGeom prst="rect">
            <a:avLst/>
          </a:prstGeom>
          <a:noFill/>
          <a:ln w="9525">
            <a:noFill/>
            <a:miter lim="800000"/>
            <a:headEnd/>
            <a:tailEnd/>
          </a:ln>
        </p:spPr>
        <p:txBody>
          <a:bodyPr>
            <a:spAutoFit/>
          </a:bodyPr>
          <a:lstStyle/>
          <a:p>
            <a:pPr eaLnBrk="0" hangingPunct="0"/>
            <a:r>
              <a:rPr kumimoji="1" lang="zh-CN" altLang="en-US" b="1" dirty="0">
                <a:latin typeface="Bookman Old Style" pitchFamily="18" charset="0"/>
                <a:ea typeface="楷体_GB2312" pitchFamily="49" charset="-122"/>
              </a:rPr>
              <a:t>波面</a:t>
            </a:r>
          </a:p>
        </p:txBody>
      </p:sp>
      <p:sp>
        <p:nvSpPr>
          <p:cNvPr id="43" name="Text Box 81"/>
          <p:cNvSpPr txBox="1">
            <a:spLocks noChangeArrowheads="1"/>
          </p:cNvSpPr>
          <p:nvPr/>
        </p:nvSpPr>
        <p:spPr bwMode="auto">
          <a:xfrm>
            <a:off x="7505700" y="3966153"/>
            <a:ext cx="914400" cy="366713"/>
          </a:xfrm>
          <a:prstGeom prst="rect">
            <a:avLst/>
          </a:prstGeom>
          <a:noFill/>
          <a:ln w="9525">
            <a:noFill/>
            <a:miter lim="800000"/>
            <a:headEnd/>
            <a:tailEnd/>
          </a:ln>
        </p:spPr>
        <p:txBody>
          <a:bodyPr>
            <a:spAutoFit/>
          </a:bodyPr>
          <a:lstStyle/>
          <a:p>
            <a:pPr eaLnBrk="0" hangingPunct="0">
              <a:spcBef>
                <a:spcPct val="50000"/>
              </a:spcBef>
            </a:pPr>
            <a:r>
              <a:rPr kumimoji="1" lang="zh-CN" altLang="en-US" b="1" dirty="0">
                <a:latin typeface="Bookman Old Style" pitchFamily="18" charset="0"/>
                <a:ea typeface="楷体_GB2312" pitchFamily="49" charset="-122"/>
              </a:rPr>
              <a:t>波线</a:t>
            </a:r>
          </a:p>
        </p:txBody>
      </p:sp>
      <p:grpSp>
        <p:nvGrpSpPr>
          <p:cNvPr id="44" name="Group 82"/>
          <p:cNvGrpSpPr>
            <a:grpSpLocks/>
          </p:cNvGrpSpPr>
          <p:nvPr/>
        </p:nvGrpSpPr>
        <p:grpSpPr bwMode="auto">
          <a:xfrm>
            <a:off x="6591300" y="3408941"/>
            <a:ext cx="1676400" cy="228600"/>
            <a:chOff x="4272" y="384"/>
            <a:chExt cx="1056" cy="144"/>
          </a:xfrm>
        </p:grpSpPr>
        <p:sp>
          <p:nvSpPr>
            <p:cNvPr id="45" name="Line 83"/>
            <p:cNvSpPr>
              <a:spLocks noChangeShapeType="1"/>
            </p:cNvSpPr>
            <p:nvPr/>
          </p:nvSpPr>
          <p:spPr bwMode="auto">
            <a:xfrm>
              <a:off x="4848" y="384"/>
              <a:ext cx="480" cy="0"/>
            </a:xfrm>
            <a:prstGeom prst="line">
              <a:avLst/>
            </a:prstGeom>
            <a:noFill/>
            <a:ln w="15875">
              <a:solidFill>
                <a:schemeClr val="tx1"/>
              </a:solidFill>
              <a:round/>
              <a:headEnd/>
              <a:tailEnd/>
            </a:ln>
          </p:spPr>
          <p:txBody>
            <a:bodyPr/>
            <a:lstStyle/>
            <a:p>
              <a:endParaRPr lang="zh-CN" altLang="en-US"/>
            </a:p>
          </p:txBody>
        </p:sp>
        <p:sp>
          <p:nvSpPr>
            <p:cNvPr id="46" name="Line 84"/>
            <p:cNvSpPr>
              <a:spLocks noChangeShapeType="1"/>
            </p:cNvSpPr>
            <p:nvPr/>
          </p:nvSpPr>
          <p:spPr bwMode="auto">
            <a:xfrm flipV="1">
              <a:off x="4272" y="384"/>
              <a:ext cx="576" cy="144"/>
            </a:xfrm>
            <a:prstGeom prst="line">
              <a:avLst/>
            </a:prstGeom>
            <a:noFill/>
            <a:ln w="15875">
              <a:solidFill>
                <a:schemeClr val="tx1"/>
              </a:solidFill>
              <a:round/>
              <a:headEnd/>
              <a:tailEnd/>
            </a:ln>
          </p:spPr>
          <p:txBody>
            <a:bodyPr/>
            <a:lstStyle/>
            <a:p>
              <a:endParaRPr lang="zh-CN" altLang="en-US"/>
            </a:p>
          </p:txBody>
        </p:sp>
      </p:grpSp>
      <p:grpSp>
        <p:nvGrpSpPr>
          <p:cNvPr id="47" name="Group 85"/>
          <p:cNvGrpSpPr>
            <a:grpSpLocks/>
          </p:cNvGrpSpPr>
          <p:nvPr/>
        </p:nvGrpSpPr>
        <p:grpSpPr bwMode="auto">
          <a:xfrm>
            <a:off x="6743700" y="3824866"/>
            <a:ext cx="1524000" cy="955675"/>
            <a:chOff x="4176" y="2304"/>
            <a:chExt cx="912" cy="576"/>
          </a:xfrm>
        </p:grpSpPr>
        <p:sp>
          <p:nvSpPr>
            <p:cNvPr id="48" name="Line 86"/>
            <p:cNvSpPr>
              <a:spLocks noChangeShapeType="1"/>
            </p:cNvSpPr>
            <p:nvPr/>
          </p:nvSpPr>
          <p:spPr bwMode="auto">
            <a:xfrm>
              <a:off x="4176" y="2304"/>
              <a:ext cx="480" cy="305"/>
            </a:xfrm>
            <a:prstGeom prst="line">
              <a:avLst/>
            </a:prstGeom>
            <a:noFill/>
            <a:ln w="15875">
              <a:solidFill>
                <a:schemeClr val="tx1"/>
              </a:solidFill>
              <a:round/>
              <a:headEnd/>
              <a:tailEnd/>
            </a:ln>
          </p:spPr>
          <p:txBody>
            <a:bodyPr/>
            <a:lstStyle/>
            <a:p>
              <a:endParaRPr lang="zh-CN" altLang="en-US"/>
            </a:p>
          </p:txBody>
        </p:sp>
        <p:sp>
          <p:nvSpPr>
            <p:cNvPr id="49" name="Line 87"/>
            <p:cNvSpPr>
              <a:spLocks noChangeShapeType="1"/>
            </p:cNvSpPr>
            <p:nvPr/>
          </p:nvSpPr>
          <p:spPr bwMode="auto">
            <a:xfrm flipV="1">
              <a:off x="4176" y="2609"/>
              <a:ext cx="480" cy="271"/>
            </a:xfrm>
            <a:prstGeom prst="line">
              <a:avLst/>
            </a:prstGeom>
            <a:noFill/>
            <a:ln w="15875">
              <a:solidFill>
                <a:schemeClr val="tx1"/>
              </a:solidFill>
              <a:round/>
              <a:headEnd/>
              <a:tailEnd/>
            </a:ln>
          </p:spPr>
          <p:txBody>
            <a:bodyPr/>
            <a:lstStyle/>
            <a:p>
              <a:endParaRPr lang="zh-CN" altLang="en-US"/>
            </a:p>
          </p:txBody>
        </p:sp>
        <p:sp>
          <p:nvSpPr>
            <p:cNvPr id="50" name="Line 88"/>
            <p:cNvSpPr>
              <a:spLocks noChangeShapeType="1"/>
            </p:cNvSpPr>
            <p:nvPr/>
          </p:nvSpPr>
          <p:spPr bwMode="auto">
            <a:xfrm>
              <a:off x="4656" y="2609"/>
              <a:ext cx="432" cy="0"/>
            </a:xfrm>
            <a:prstGeom prst="line">
              <a:avLst/>
            </a:prstGeom>
            <a:noFill/>
            <a:ln w="15875">
              <a:solidFill>
                <a:schemeClr val="tx1"/>
              </a:solidFill>
              <a:round/>
              <a:headEnd/>
              <a:tailEnd/>
            </a:ln>
          </p:spPr>
          <p:txBody>
            <a:bodyPr/>
            <a:lstStyle/>
            <a:p>
              <a:endParaRPr lang="zh-CN" altLang="en-US"/>
            </a:p>
          </p:txBody>
        </p:sp>
      </p:grpSp>
      <p:sp>
        <p:nvSpPr>
          <p:cNvPr id="51" name="Line 89"/>
          <p:cNvSpPr>
            <a:spLocks noChangeShapeType="1"/>
          </p:cNvSpPr>
          <p:nvPr/>
        </p:nvSpPr>
        <p:spPr bwMode="auto">
          <a:xfrm flipV="1">
            <a:off x="5981700" y="2875541"/>
            <a:ext cx="0" cy="1905000"/>
          </a:xfrm>
          <a:prstGeom prst="line">
            <a:avLst/>
          </a:prstGeom>
          <a:noFill/>
          <a:ln w="28575">
            <a:solidFill>
              <a:schemeClr val="tx1"/>
            </a:solidFill>
            <a:round/>
            <a:headEnd type="none" w="sm" len="lg"/>
            <a:tailEnd type="triangle" w="sm" len="lg"/>
          </a:ln>
        </p:spPr>
        <p:txBody>
          <a:bodyPr/>
          <a:lstStyle/>
          <a:p>
            <a:endParaRPr lang="zh-CN" altLang="en-US"/>
          </a:p>
        </p:txBody>
      </p:sp>
      <p:sp>
        <p:nvSpPr>
          <p:cNvPr id="52" name="Line 90"/>
          <p:cNvSpPr>
            <a:spLocks noChangeShapeType="1"/>
          </p:cNvSpPr>
          <p:nvPr/>
        </p:nvSpPr>
        <p:spPr bwMode="auto">
          <a:xfrm>
            <a:off x="5981700" y="4045528"/>
            <a:ext cx="792163" cy="360363"/>
          </a:xfrm>
          <a:prstGeom prst="line">
            <a:avLst/>
          </a:prstGeom>
          <a:noFill/>
          <a:ln w="28575">
            <a:solidFill>
              <a:schemeClr val="tx1"/>
            </a:solidFill>
            <a:round/>
            <a:headEnd type="none" w="sm" len="lg"/>
            <a:tailEnd type="triangle" w="sm" len="lg"/>
          </a:ln>
        </p:spPr>
        <p:txBody>
          <a:bodyPr/>
          <a:lstStyle/>
          <a:p>
            <a:endParaRPr lang="zh-CN" altLang="en-US"/>
          </a:p>
        </p:txBody>
      </p:sp>
      <p:sp>
        <p:nvSpPr>
          <p:cNvPr id="53" name="Text Box 91"/>
          <p:cNvSpPr txBox="1">
            <a:spLocks noChangeArrowheads="1"/>
          </p:cNvSpPr>
          <p:nvPr/>
        </p:nvSpPr>
        <p:spPr bwMode="auto">
          <a:xfrm>
            <a:off x="4838700" y="4129666"/>
            <a:ext cx="685800" cy="457200"/>
          </a:xfrm>
          <a:prstGeom prst="rect">
            <a:avLst/>
          </a:prstGeom>
          <a:noFill/>
          <a:ln w="28575">
            <a:noFill/>
            <a:miter lim="800000"/>
            <a:headEnd/>
            <a:tailEnd/>
          </a:ln>
        </p:spPr>
        <p:txBody>
          <a:bodyPr>
            <a:spAutoFit/>
          </a:bodyPr>
          <a:lstStyle/>
          <a:p>
            <a:pPr algn="ctr">
              <a:spcBef>
                <a:spcPct val="50000"/>
              </a:spcBef>
            </a:pPr>
            <a:r>
              <a:rPr kumimoji="1" lang="en-US" altLang="zh-CN" sz="2400" b="1" i="1">
                <a:latin typeface="Times New Roman" pitchFamily="18" charset="0"/>
              </a:rPr>
              <a:t>x</a:t>
            </a:r>
          </a:p>
        </p:txBody>
      </p:sp>
      <p:sp>
        <p:nvSpPr>
          <p:cNvPr id="54" name="Text Box 92"/>
          <p:cNvSpPr txBox="1">
            <a:spLocks noChangeArrowheads="1"/>
          </p:cNvSpPr>
          <p:nvPr/>
        </p:nvSpPr>
        <p:spPr bwMode="auto">
          <a:xfrm>
            <a:off x="6478588" y="3935991"/>
            <a:ext cx="685800" cy="457200"/>
          </a:xfrm>
          <a:prstGeom prst="rect">
            <a:avLst/>
          </a:prstGeom>
          <a:noFill/>
          <a:ln w="28575">
            <a:noFill/>
            <a:miter lim="800000"/>
            <a:headEnd/>
            <a:tailEnd/>
          </a:ln>
        </p:spPr>
        <p:txBody>
          <a:bodyPr>
            <a:spAutoFit/>
          </a:bodyPr>
          <a:lstStyle/>
          <a:p>
            <a:pPr algn="ctr">
              <a:spcBef>
                <a:spcPct val="50000"/>
              </a:spcBef>
            </a:pPr>
            <a:r>
              <a:rPr kumimoji="1" lang="en-US" altLang="zh-CN" sz="2400" b="1" i="1">
                <a:latin typeface="Times New Roman" pitchFamily="18" charset="0"/>
              </a:rPr>
              <a:t>y</a:t>
            </a:r>
          </a:p>
        </p:txBody>
      </p:sp>
      <p:sp>
        <p:nvSpPr>
          <p:cNvPr id="55" name="Text Box 93"/>
          <p:cNvSpPr txBox="1">
            <a:spLocks noChangeArrowheads="1"/>
          </p:cNvSpPr>
          <p:nvPr/>
        </p:nvSpPr>
        <p:spPr bwMode="auto">
          <a:xfrm>
            <a:off x="5795963" y="2664403"/>
            <a:ext cx="685800" cy="457200"/>
          </a:xfrm>
          <a:prstGeom prst="rect">
            <a:avLst/>
          </a:prstGeom>
          <a:noFill/>
          <a:ln w="28575">
            <a:noFill/>
            <a:miter lim="800000"/>
            <a:headEnd/>
            <a:tailEnd/>
          </a:ln>
        </p:spPr>
        <p:txBody>
          <a:bodyPr>
            <a:spAutoFit/>
          </a:bodyPr>
          <a:lstStyle/>
          <a:p>
            <a:pPr algn="ctr">
              <a:spcBef>
                <a:spcPct val="50000"/>
              </a:spcBef>
            </a:pPr>
            <a:r>
              <a:rPr kumimoji="1" lang="en-US" altLang="zh-CN" sz="2400" b="1" i="1">
                <a:latin typeface="Times New Roman" pitchFamily="18" charset="0"/>
              </a:rPr>
              <a:t>z</a:t>
            </a:r>
          </a:p>
        </p:txBody>
      </p:sp>
      <p:grpSp>
        <p:nvGrpSpPr>
          <p:cNvPr id="56" name="Group 94"/>
          <p:cNvGrpSpPr>
            <a:grpSpLocks/>
          </p:cNvGrpSpPr>
          <p:nvPr/>
        </p:nvGrpSpPr>
        <p:grpSpPr bwMode="auto">
          <a:xfrm>
            <a:off x="4991100" y="2835853"/>
            <a:ext cx="2133600" cy="2517775"/>
            <a:chOff x="3072" y="1681"/>
            <a:chExt cx="1344" cy="1586"/>
          </a:xfrm>
        </p:grpSpPr>
        <p:sp>
          <p:nvSpPr>
            <p:cNvPr id="57" name="Line 95"/>
            <p:cNvSpPr>
              <a:spLocks noChangeShapeType="1"/>
            </p:cNvSpPr>
            <p:nvPr/>
          </p:nvSpPr>
          <p:spPr bwMode="auto">
            <a:xfrm rot="1047542" flipH="1">
              <a:off x="3369" y="1681"/>
              <a:ext cx="735" cy="766"/>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58" name="Line 96"/>
            <p:cNvSpPr>
              <a:spLocks noChangeShapeType="1"/>
            </p:cNvSpPr>
            <p:nvPr/>
          </p:nvSpPr>
          <p:spPr bwMode="auto">
            <a:xfrm rot="15049811" flipH="1">
              <a:off x="3363" y="1724"/>
              <a:ext cx="703" cy="733"/>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59" name="Line 97"/>
            <p:cNvSpPr>
              <a:spLocks noChangeShapeType="1"/>
            </p:cNvSpPr>
            <p:nvPr/>
          </p:nvSpPr>
          <p:spPr bwMode="auto">
            <a:xfrm rot="1047542" flipH="1">
              <a:off x="3378" y="2529"/>
              <a:ext cx="700" cy="730"/>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60" name="Line 98"/>
            <p:cNvSpPr>
              <a:spLocks noChangeShapeType="1"/>
            </p:cNvSpPr>
            <p:nvPr/>
          </p:nvSpPr>
          <p:spPr bwMode="auto">
            <a:xfrm rot="15049811" flipH="1">
              <a:off x="3353" y="2549"/>
              <a:ext cx="703" cy="733"/>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61" name="Line 99"/>
            <p:cNvSpPr>
              <a:spLocks noChangeShapeType="1"/>
            </p:cNvSpPr>
            <p:nvPr/>
          </p:nvSpPr>
          <p:spPr bwMode="auto">
            <a:xfrm>
              <a:off x="3096" y="2916"/>
              <a:ext cx="1320" cy="0"/>
            </a:xfrm>
            <a:prstGeom prst="line">
              <a:avLst/>
            </a:prstGeom>
            <a:noFill/>
            <a:ln w="19050">
              <a:solidFill>
                <a:srgbClr val="FF0000"/>
              </a:solidFill>
              <a:round/>
              <a:headEnd type="triangle" w="sm" len="lg"/>
              <a:tailEnd type="triangle" w="sm" len="lg"/>
            </a:ln>
          </p:spPr>
          <p:txBody>
            <a:bodyPr/>
            <a:lstStyle/>
            <a:p>
              <a:endParaRPr lang="zh-CN" altLang="en-US"/>
            </a:p>
          </p:txBody>
        </p:sp>
        <p:sp>
          <p:nvSpPr>
            <p:cNvPr id="62" name="Line 100"/>
            <p:cNvSpPr>
              <a:spLocks noChangeShapeType="1"/>
            </p:cNvSpPr>
            <p:nvPr/>
          </p:nvSpPr>
          <p:spPr bwMode="auto">
            <a:xfrm>
              <a:off x="3072" y="2088"/>
              <a:ext cx="1296" cy="0"/>
            </a:xfrm>
            <a:prstGeom prst="line">
              <a:avLst/>
            </a:prstGeom>
            <a:noFill/>
            <a:ln w="19050">
              <a:solidFill>
                <a:srgbClr val="FF0000"/>
              </a:solidFill>
              <a:round/>
              <a:headEnd type="triangle" w="sm" len="lg"/>
              <a:tailEnd type="triangle" w="sm" len="lg"/>
            </a:ln>
          </p:spPr>
          <p:txBody>
            <a:bodyPr/>
            <a:lstStyle/>
            <a:p>
              <a:endParaRPr lang="zh-CN" altLang="en-US"/>
            </a:p>
          </p:txBody>
        </p:sp>
      </p:grpSp>
      <p:grpSp>
        <p:nvGrpSpPr>
          <p:cNvPr id="63" name="Group 101"/>
          <p:cNvGrpSpPr>
            <a:grpSpLocks/>
          </p:cNvGrpSpPr>
          <p:nvPr/>
        </p:nvGrpSpPr>
        <p:grpSpPr bwMode="auto">
          <a:xfrm>
            <a:off x="5410200" y="3126366"/>
            <a:ext cx="1144588" cy="1960562"/>
            <a:chOff x="3353" y="1959"/>
            <a:chExt cx="721" cy="1235"/>
          </a:xfrm>
        </p:grpSpPr>
        <p:sp>
          <p:nvSpPr>
            <p:cNvPr id="64" name="Oval 102"/>
            <p:cNvSpPr>
              <a:spLocks noChangeArrowheads="1"/>
            </p:cNvSpPr>
            <p:nvPr/>
          </p:nvSpPr>
          <p:spPr bwMode="auto">
            <a:xfrm>
              <a:off x="3353" y="2781"/>
              <a:ext cx="721" cy="413"/>
            </a:xfrm>
            <a:prstGeom prst="ellipse">
              <a:avLst/>
            </a:prstGeom>
            <a:noFill/>
            <a:ln w="28575" algn="ctr">
              <a:solidFill>
                <a:schemeClr val="tx1"/>
              </a:solidFill>
              <a:round/>
              <a:headEnd type="none" w="sm" len="lg"/>
              <a:tailEnd type="none" w="sm" len="lg"/>
            </a:ln>
          </p:spPr>
          <p:txBody>
            <a:bodyPr wrap="none" anchor="ctr"/>
            <a:lstStyle/>
            <a:p>
              <a:endParaRPr lang="zh-CN" altLang="en-US"/>
            </a:p>
          </p:txBody>
        </p:sp>
        <p:sp>
          <p:nvSpPr>
            <p:cNvPr id="65" name="Line 103"/>
            <p:cNvSpPr>
              <a:spLocks noChangeShapeType="1"/>
            </p:cNvSpPr>
            <p:nvPr/>
          </p:nvSpPr>
          <p:spPr bwMode="auto">
            <a:xfrm>
              <a:off x="3555" y="2154"/>
              <a:ext cx="0" cy="862"/>
            </a:xfrm>
            <a:prstGeom prst="line">
              <a:avLst/>
            </a:prstGeom>
            <a:noFill/>
            <a:ln w="28575">
              <a:solidFill>
                <a:schemeClr val="tx1"/>
              </a:solidFill>
              <a:prstDash val="dash"/>
              <a:round/>
              <a:headEnd type="none" w="sm" len="lg"/>
              <a:tailEnd type="none" w="sm" len="lg"/>
            </a:ln>
          </p:spPr>
          <p:txBody>
            <a:bodyPr/>
            <a:lstStyle/>
            <a:p>
              <a:endParaRPr lang="zh-CN" altLang="en-US"/>
            </a:p>
          </p:txBody>
        </p:sp>
        <p:sp>
          <p:nvSpPr>
            <p:cNvPr id="66" name="Oval 104"/>
            <p:cNvSpPr>
              <a:spLocks noChangeArrowheads="1"/>
            </p:cNvSpPr>
            <p:nvPr/>
          </p:nvSpPr>
          <p:spPr bwMode="auto">
            <a:xfrm>
              <a:off x="3557" y="2905"/>
              <a:ext cx="320" cy="181"/>
            </a:xfrm>
            <a:prstGeom prst="ellipse">
              <a:avLst/>
            </a:prstGeom>
            <a:noFill/>
            <a:ln w="28575" algn="ctr">
              <a:solidFill>
                <a:schemeClr val="tx1"/>
              </a:solidFill>
              <a:prstDash val="dash"/>
              <a:round/>
              <a:headEnd type="none" w="sm" len="lg"/>
              <a:tailEnd type="none" w="sm" len="lg"/>
            </a:ln>
          </p:spPr>
          <p:txBody>
            <a:bodyPr wrap="none" anchor="ctr"/>
            <a:lstStyle/>
            <a:p>
              <a:endParaRPr lang="zh-CN" altLang="en-US"/>
            </a:p>
          </p:txBody>
        </p:sp>
        <p:sp>
          <p:nvSpPr>
            <p:cNvPr id="67" name="Line 105"/>
            <p:cNvSpPr>
              <a:spLocks noChangeShapeType="1"/>
            </p:cNvSpPr>
            <p:nvPr/>
          </p:nvSpPr>
          <p:spPr bwMode="auto">
            <a:xfrm>
              <a:off x="4073" y="2202"/>
              <a:ext cx="0" cy="824"/>
            </a:xfrm>
            <a:prstGeom prst="line">
              <a:avLst/>
            </a:prstGeom>
            <a:noFill/>
            <a:ln w="28575">
              <a:solidFill>
                <a:schemeClr val="tx1"/>
              </a:solidFill>
              <a:round/>
              <a:headEnd type="none" w="sm" len="lg"/>
              <a:tailEnd type="none" w="sm" len="lg"/>
            </a:ln>
          </p:spPr>
          <p:txBody>
            <a:bodyPr/>
            <a:lstStyle/>
            <a:p>
              <a:endParaRPr lang="zh-CN" altLang="en-US"/>
            </a:p>
          </p:txBody>
        </p:sp>
        <p:sp>
          <p:nvSpPr>
            <p:cNvPr id="68" name="Line 106"/>
            <p:cNvSpPr>
              <a:spLocks noChangeShapeType="1"/>
            </p:cNvSpPr>
            <p:nvPr/>
          </p:nvSpPr>
          <p:spPr bwMode="auto">
            <a:xfrm>
              <a:off x="3879" y="2176"/>
              <a:ext cx="0" cy="848"/>
            </a:xfrm>
            <a:prstGeom prst="line">
              <a:avLst/>
            </a:prstGeom>
            <a:noFill/>
            <a:ln w="28575">
              <a:solidFill>
                <a:schemeClr val="tx1"/>
              </a:solidFill>
              <a:prstDash val="dash"/>
              <a:round/>
              <a:headEnd type="none" w="sm" len="lg"/>
              <a:tailEnd type="none" w="sm" len="lg"/>
            </a:ln>
          </p:spPr>
          <p:txBody>
            <a:bodyPr/>
            <a:lstStyle/>
            <a:p>
              <a:endParaRPr lang="zh-CN" altLang="en-US"/>
            </a:p>
          </p:txBody>
        </p:sp>
        <p:sp>
          <p:nvSpPr>
            <p:cNvPr id="69" name="Line 107"/>
            <p:cNvSpPr>
              <a:spLocks noChangeShapeType="1"/>
            </p:cNvSpPr>
            <p:nvPr/>
          </p:nvSpPr>
          <p:spPr bwMode="auto">
            <a:xfrm>
              <a:off x="3358" y="2174"/>
              <a:ext cx="0" cy="848"/>
            </a:xfrm>
            <a:prstGeom prst="line">
              <a:avLst/>
            </a:prstGeom>
            <a:noFill/>
            <a:ln w="28575">
              <a:solidFill>
                <a:schemeClr val="tx1"/>
              </a:solidFill>
              <a:round/>
              <a:headEnd type="none" w="sm" len="lg"/>
              <a:tailEnd type="none" w="sm" len="lg"/>
            </a:ln>
          </p:spPr>
          <p:txBody>
            <a:bodyPr/>
            <a:lstStyle/>
            <a:p>
              <a:endParaRPr lang="zh-CN" altLang="en-US"/>
            </a:p>
          </p:txBody>
        </p:sp>
        <p:sp>
          <p:nvSpPr>
            <p:cNvPr id="70" name="Oval 108"/>
            <p:cNvSpPr>
              <a:spLocks noChangeArrowheads="1"/>
            </p:cNvSpPr>
            <p:nvPr/>
          </p:nvSpPr>
          <p:spPr bwMode="auto">
            <a:xfrm>
              <a:off x="3353" y="1959"/>
              <a:ext cx="721" cy="407"/>
            </a:xfrm>
            <a:prstGeom prst="ellipse">
              <a:avLst/>
            </a:prstGeom>
            <a:noFill/>
            <a:ln w="28575" algn="ctr">
              <a:solidFill>
                <a:schemeClr val="tx1"/>
              </a:solidFill>
              <a:round/>
              <a:headEnd type="none" w="sm" len="lg"/>
              <a:tailEnd type="none" w="sm" len="lg"/>
            </a:ln>
          </p:spPr>
          <p:txBody>
            <a:bodyPr wrap="none" anchor="ctr"/>
            <a:lstStyle/>
            <a:p>
              <a:endParaRPr lang="zh-CN" altLang="en-US"/>
            </a:p>
          </p:txBody>
        </p:sp>
        <p:sp>
          <p:nvSpPr>
            <p:cNvPr id="71" name="Oval 109"/>
            <p:cNvSpPr>
              <a:spLocks noChangeArrowheads="1"/>
            </p:cNvSpPr>
            <p:nvPr/>
          </p:nvSpPr>
          <p:spPr bwMode="auto">
            <a:xfrm>
              <a:off x="3557" y="2083"/>
              <a:ext cx="320" cy="181"/>
            </a:xfrm>
            <a:prstGeom prst="ellipse">
              <a:avLst/>
            </a:prstGeom>
            <a:noFill/>
            <a:ln w="28575" algn="ctr">
              <a:solidFill>
                <a:schemeClr val="tx1"/>
              </a:solidFill>
              <a:round/>
              <a:headEnd type="none" w="sm" len="lg"/>
              <a:tailEnd type="none" w="sm" len="lg"/>
            </a:ln>
          </p:spPr>
          <p:txBody>
            <a:bodyPr wrap="none" anchor="ctr"/>
            <a:lstStyle/>
            <a:p>
              <a:endParaRPr lang="zh-CN" altLang="en-US"/>
            </a:p>
          </p:txBody>
        </p:sp>
      </p:grpSp>
      <p:sp>
        <p:nvSpPr>
          <p:cNvPr id="72" name="Line 110"/>
          <p:cNvSpPr>
            <a:spLocks noChangeShapeType="1"/>
          </p:cNvSpPr>
          <p:nvPr/>
        </p:nvSpPr>
        <p:spPr bwMode="auto">
          <a:xfrm flipH="1">
            <a:off x="5248275" y="4047116"/>
            <a:ext cx="720725" cy="431800"/>
          </a:xfrm>
          <a:prstGeom prst="line">
            <a:avLst/>
          </a:prstGeom>
          <a:noFill/>
          <a:ln w="28575">
            <a:solidFill>
              <a:schemeClr val="tx1"/>
            </a:solidFill>
            <a:round/>
            <a:headEnd type="none" w="sm" len="lg"/>
            <a:tailEnd type="triangle" w="sm" len="lg"/>
          </a:ln>
        </p:spPr>
        <p:txBody>
          <a:bodyPr/>
          <a:lstStyle/>
          <a:p>
            <a:endParaRPr lang="zh-CN" altLang="en-US"/>
          </a:p>
        </p:txBody>
      </p:sp>
      <p:sp>
        <p:nvSpPr>
          <p:cNvPr id="73" name="Text Box 111"/>
          <p:cNvSpPr txBox="1">
            <a:spLocks noChangeArrowheads="1"/>
          </p:cNvSpPr>
          <p:nvPr/>
        </p:nvSpPr>
        <p:spPr bwMode="auto">
          <a:xfrm>
            <a:off x="5292725" y="5232978"/>
            <a:ext cx="1447800" cy="366713"/>
          </a:xfrm>
          <a:prstGeom prst="rect">
            <a:avLst/>
          </a:prstGeom>
          <a:noFill/>
          <a:ln w="9525">
            <a:noFill/>
            <a:miter lim="800000"/>
            <a:headEnd/>
            <a:tailEnd/>
          </a:ln>
        </p:spPr>
        <p:txBody>
          <a:bodyPr>
            <a:spAutoFit/>
          </a:bodyPr>
          <a:lstStyle/>
          <a:p>
            <a:pPr algn="ctr" eaLnBrk="0" hangingPunct="0">
              <a:spcBef>
                <a:spcPct val="50000"/>
              </a:spcBef>
            </a:pPr>
            <a:r>
              <a:rPr kumimoji="1" lang="zh-CN" altLang="en-US" b="1">
                <a:latin typeface="Bookman Old Style" pitchFamily="18" charset="0"/>
                <a:ea typeface="楷体_GB2312" pitchFamily="49" charset="-122"/>
              </a:rPr>
              <a:t>柱面波</a:t>
            </a:r>
          </a:p>
        </p:txBody>
      </p:sp>
      <p:sp>
        <p:nvSpPr>
          <p:cNvPr id="74" name="Text Box 115"/>
          <p:cNvSpPr txBox="1">
            <a:spLocks noChangeArrowheads="1"/>
          </p:cNvSpPr>
          <p:nvPr/>
        </p:nvSpPr>
        <p:spPr bwMode="auto">
          <a:xfrm>
            <a:off x="287338" y="5642553"/>
            <a:ext cx="2220912" cy="457200"/>
          </a:xfrm>
          <a:prstGeom prst="rect">
            <a:avLst/>
          </a:prstGeom>
          <a:noFill/>
          <a:ln w="9525">
            <a:noFill/>
            <a:miter lim="800000"/>
            <a:headEnd/>
            <a:tailEnd/>
          </a:ln>
        </p:spPr>
        <p:txBody>
          <a:bodyPr>
            <a:spAutoFit/>
          </a:bodyPr>
          <a:lstStyle/>
          <a:p>
            <a:pPr eaLnBrk="0" hangingPunct="0">
              <a:buClr>
                <a:srgbClr val="FF9900"/>
              </a:buClr>
            </a:pPr>
            <a:r>
              <a:rPr lang="zh-CN" altLang="en-US" sz="2400" dirty="0">
                <a:latin typeface="微软雅黑" panose="020B0503020204020204" pitchFamily="34" charset="-122"/>
                <a:ea typeface="微软雅黑" panose="020B0503020204020204" pitchFamily="34" charset="-122"/>
              </a:rPr>
              <a:t>说明</a:t>
            </a:r>
            <a:r>
              <a:rPr lang="en-US" altLang="zh-CN" sz="2400" dirty="0">
                <a:latin typeface="微软雅黑" panose="020B0503020204020204" pitchFamily="34" charset="-122"/>
                <a:ea typeface="微软雅黑" panose="020B0503020204020204" pitchFamily="34" charset="-122"/>
              </a:rPr>
              <a:t>:</a:t>
            </a:r>
          </a:p>
        </p:txBody>
      </p:sp>
      <p:sp>
        <p:nvSpPr>
          <p:cNvPr id="75" name="Text Box 116"/>
          <p:cNvSpPr txBox="1">
            <a:spLocks noChangeArrowheads="1"/>
          </p:cNvSpPr>
          <p:nvPr/>
        </p:nvSpPr>
        <p:spPr bwMode="auto">
          <a:xfrm>
            <a:off x="1403350" y="5642553"/>
            <a:ext cx="3240088" cy="457200"/>
          </a:xfrm>
          <a:prstGeom prst="rect">
            <a:avLst/>
          </a:prstGeom>
          <a:noFill/>
          <a:ln w="9525">
            <a:noFill/>
            <a:miter lim="800000"/>
            <a:headEnd/>
            <a:tailEnd/>
          </a:ln>
        </p:spPr>
        <p:txBody>
          <a:bodyPr>
            <a:spAutoFit/>
          </a:bodyPr>
          <a:lstStyle/>
          <a:p>
            <a:pPr eaLnBrk="0" hangingPunct="0">
              <a:spcBef>
                <a:spcPct val="500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）球面波</a:t>
            </a:r>
          </a:p>
        </p:txBody>
      </p:sp>
      <p:sp>
        <p:nvSpPr>
          <p:cNvPr id="76" name="AutoShape 118"/>
          <p:cNvSpPr>
            <a:spLocks noChangeArrowheads="1"/>
          </p:cNvSpPr>
          <p:nvPr/>
        </p:nvSpPr>
        <p:spPr bwMode="auto">
          <a:xfrm>
            <a:off x="3348038" y="5877503"/>
            <a:ext cx="1295400" cy="225425"/>
          </a:xfrm>
          <a:prstGeom prst="rightArrow">
            <a:avLst>
              <a:gd name="adj1" fmla="val 50000"/>
              <a:gd name="adj2" fmla="val 143662"/>
            </a:avLst>
          </a:prstGeom>
          <a:solidFill>
            <a:schemeClr val="tx2">
              <a:alpha val="70000"/>
            </a:schemeClr>
          </a:solidFill>
          <a:ln w="9525">
            <a:noFill/>
            <a:miter lim="800000"/>
            <a:headEnd/>
            <a:tailEnd/>
          </a:ln>
        </p:spPr>
        <p:txBody>
          <a:bodyPr wrap="none" anchor="ctr"/>
          <a:lstStyle/>
          <a:p>
            <a:endParaRPr lang="zh-CN" altLang="en-US" dirty="0">
              <a:solidFill>
                <a:srgbClr val="FF0000"/>
              </a:solidFill>
            </a:endParaRPr>
          </a:p>
        </p:txBody>
      </p:sp>
      <p:sp>
        <p:nvSpPr>
          <p:cNvPr id="77" name="Text Box 119"/>
          <p:cNvSpPr txBox="1">
            <a:spLocks noChangeArrowheads="1"/>
          </p:cNvSpPr>
          <p:nvPr/>
        </p:nvSpPr>
        <p:spPr bwMode="auto">
          <a:xfrm>
            <a:off x="4730750" y="5682241"/>
            <a:ext cx="1728788" cy="457200"/>
          </a:xfrm>
          <a:prstGeom prst="rect">
            <a:avLst/>
          </a:prstGeom>
          <a:noFill/>
          <a:ln w="9525">
            <a:noFill/>
            <a:miter lim="800000"/>
            <a:headEnd/>
            <a:tailEnd/>
          </a:ln>
        </p:spPr>
        <p:txBody>
          <a:bodyPr>
            <a:spAutoFit/>
          </a:bodyPr>
          <a:lstStyle/>
          <a:p>
            <a:pPr eaLnBrk="0" hangingPunct="0">
              <a:spcBef>
                <a:spcPct val="50000"/>
              </a:spcBef>
            </a:pPr>
            <a:r>
              <a:rPr lang="zh-CN" altLang="en-US" sz="2400" dirty="0">
                <a:latin typeface="微软雅黑" panose="020B0503020204020204" pitchFamily="34" charset="-122"/>
                <a:ea typeface="微软雅黑" panose="020B0503020204020204" pitchFamily="34" charset="-122"/>
              </a:rPr>
              <a:t>平面波．</a:t>
            </a:r>
          </a:p>
        </p:txBody>
      </p:sp>
      <p:sp>
        <p:nvSpPr>
          <p:cNvPr id="78" name="Text Box 120"/>
          <p:cNvSpPr txBox="1">
            <a:spLocks noChangeArrowheads="1"/>
          </p:cNvSpPr>
          <p:nvPr/>
        </p:nvSpPr>
        <p:spPr bwMode="auto">
          <a:xfrm>
            <a:off x="1403350" y="6048953"/>
            <a:ext cx="6840538" cy="457200"/>
          </a:xfrm>
          <a:prstGeom prst="rect">
            <a:avLst/>
          </a:prstGeom>
          <a:noFill/>
          <a:ln w="9525">
            <a:noFill/>
            <a:miter lim="800000"/>
            <a:headEnd/>
            <a:tailEnd/>
          </a:ln>
        </p:spPr>
        <p:txBody>
          <a:bodyPr>
            <a:spAutoFit/>
          </a:bodyPr>
          <a:lstStyle/>
          <a:p>
            <a:pPr eaLnBrk="0" hangingPunct="0">
              <a:spcBef>
                <a:spcPct val="50000"/>
              </a:spcBef>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）在各向同性均匀介质中，波线⊥波面．</a:t>
            </a:r>
          </a:p>
        </p:txBody>
      </p:sp>
      <p:graphicFrame>
        <p:nvGraphicFramePr>
          <p:cNvPr id="14339" name="Object 3"/>
          <p:cNvGraphicFramePr>
            <a:graphicFrameLocks noChangeAspect="1"/>
          </p:cNvGraphicFramePr>
          <p:nvPr>
            <p:extLst>
              <p:ext uri="{D42A27DB-BD31-4B8C-83A1-F6EECF244321}">
                <p14:modId xmlns:p14="http://schemas.microsoft.com/office/powerpoint/2010/main" val="3633965667"/>
              </p:ext>
            </p:extLst>
          </p:nvPr>
        </p:nvGraphicFramePr>
        <p:xfrm>
          <a:off x="3131840" y="2007526"/>
          <a:ext cx="247650" cy="342900"/>
        </p:xfrm>
        <a:graphic>
          <a:graphicData uri="http://schemas.openxmlformats.org/presentationml/2006/ole">
            <mc:AlternateContent xmlns:mc="http://schemas.openxmlformats.org/markup-compatibility/2006">
              <mc:Choice xmlns:v="urn:schemas-microsoft-com:vml" Requires="v">
                <p:oleObj name="Equation" r:id="rId2" imgW="164880" imgH="228600" progId="">
                  <p:embed/>
                </p:oleObj>
              </mc:Choice>
              <mc:Fallback>
                <p:oleObj name="Equation" r:id="rId2" imgW="164880" imgH="228600" progId="">
                  <p:embed/>
                  <p:pic>
                    <p:nvPicPr>
                      <p:cNvPr id="143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007526"/>
                        <a:ext cx="2476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 name="Text Box 119"/>
          <p:cNvSpPr txBox="1">
            <a:spLocks noChangeArrowheads="1"/>
          </p:cNvSpPr>
          <p:nvPr/>
        </p:nvSpPr>
        <p:spPr bwMode="auto">
          <a:xfrm>
            <a:off x="3029890" y="5484097"/>
            <a:ext cx="1728788" cy="461665"/>
          </a:xfrm>
          <a:prstGeom prst="rect">
            <a:avLst/>
          </a:prstGeom>
          <a:noFill/>
          <a:ln w="9525">
            <a:noFill/>
            <a:miter lim="800000"/>
            <a:headEnd/>
            <a:tailEnd/>
          </a:ln>
        </p:spPr>
        <p:txBody>
          <a:bodyPr>
            <a:spAutoFit/>
          </a:bodyPr>
          <a:lstStyle/>
          <a:p>
            <a:pPr algn="ctr" eaLnBrk="0" hangingPunct="0">
              <a:spcBef>
                <a:spcPct val="50000"/>
              </a:spcBef>
            </a:pPr>
            <a:r>
              <a:rPr lang="zh-CN" altLang="en-US" sz="2400" dirty="0">
                <a:latin typeface="微软雅黑" panose="020B0503020204020204" pitchFamily="34" charset="-122"/>
                <a:ea typeface="微软雅黑" panose="020B0503020204020204" pitchFamily="34" charset="-122"/>
              </a:rPr>
              <a:t>无穷远</a:t>
            </a:r>
          </a:p>
        </p:txBody>
      </p:sp>
      <p:sp>
        <p:nvSpPr>
          <p:cNvPr id="2" name="文本框 1">
            <a:extLst>
              <a:ext uri="{FF2B5EF4-FFF2-40B4-BE49-F238E27FC236}">
                <a16:creationId xmlns:a16="http://schemas.microsoft.com/office/drawing/2014/main" id="{1F962227-9B1C-45B5-8302-282104EF9B5D}"/>
              </a:ext>
            </a:extLst>
          </p:cNvPr>
          <p:cNvSpPr txBox="1"/>
          <p:nvPr/>
        </p:nvSpPr>
        <p:spPr>
          <a:xfrm>
            <a:off x="331626" y="76721"/>
            <a:ext cx="7776864"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平面波：波阵面是平面的波</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球面波：波阵面是球面的波</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柱面波：波阵面是柱面的波</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086A763-89E1-49C9-A86B-95AC36492628}"/>
              </a:ext>
            </a:extLst>
          </p:cNvPr>
          <p:cNvSpPr txBox="1"/>
          <p:nvPr/>
        </p:nvSpPr>
        <p:spPr>
          <a:xfrm>
            <a:off x="3894284" y="2858418"/>
            <a:ext cx="932021" cy="376737"/>
          </a:xfrm>
          <a:prstGeom prst="rect">
            <a:avLst/>
          </a:prstGeom>
          <a:noFill/>
        </p:spPr>
        <p:txBody>
          <a:bodyPr wrap="square" rtlCol="0">
            <a:spAutoFit/>
          </a:bodyPr>
          <a:lstStyle/>
          <a:p>
            <a:pPr algn="ctr" eaLnBrk="0" hangingPunct="0">
              <a:spcBef>
                <a:spcPct val="50000"/>
              </a:spcBef>
            </a:pPr>
            <a:r>
              <a:rPr kumimoji="1" lang="zh-CN" altLang="en-US" b="1" dirty="0">
                <a:latin typeface="Bookman Old Style" pitchFamily="18" charset="0"/>
                <a:ea typeface="楷体_GB2312" pitchFamily="49" charset="-122"/>
              </a:rPr>
              <a:t>平面波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7504" y="188640"/>
            <a:ext cx="8928992" cy="523220"/>
          </a:xfrm>
          <a:prstGeom prst="rect">
            <a:avLst/>
          </a:prstGeom>
          <a:noFill/>
        </p:spPr>
        <p:txBody>
          <a:bodyPr wrap="square" rtlCol="0">
            <a:spAutoFit/>
          </a:bodyPr>
          <a:lstStyle/>
          <a:p>
            <a:pPr algn="ctr"/>
            <a:r>
              <a:rPr lang="en-US" altLang="zh-CN" sz="2800" b="1" dirty="0">
                <a:solidFill>
                  <a:srgbClr val="0000FF"/>
                </a:solidFill>
                <a:latin typeface="微软雅黑" panose="020B0503020204020204" pitchFamily="34" charset="-122"/>
                <a:ea typeface="微软雅黑" panose="020B0503020204020204" pitchFamily="34" charset="-122"/>
              </a:rPr>
              <a:t>§2</a:t>
            </a:r>
            <a:r>
              <a:rPr lang="zh-CN" altLang="en-US" sz="2800" b="1" dirty="0">
                <a:solidFill>
                  <a:srgbClr val="0000FF"/>
                </a:solidFill>
                <a:latin typeface="微软雅黑" panose="020B0503020204020204" pitchFamily="34" charset="-122"/>
                <a:ea typeface="微软雅黑" panose="020B0503020204020204" pitchFamily="34" charset="-122"/>
              </a:rPr>
              <a:t> 平面简谐波波函数</a:t>
            </a:r>
          </a:p>
        </p:txBody>
      </p:sp>
      <p:sp>
        <p:nvSpPr>
          <p:cNvPr id="4" name="文本框 3"/>
          <p:cNvSpPr txBox="1"/>
          <p:nvPr/>
        </p:nvSpPr>
        <p:spPr>
          <a:xfrm>
            <a:off x="251520" y="931170"/>
            <a:ext cx="8198568"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波函数：描述波射线上各个质元振动随时间变化的情况</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简谐波：波射线上各点都做简谐振动所形成的波动</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平面简谐波：波阵面是平面的简谐波</a:t>
            </a:r>
            <a:endParaRPr lang="en-US" altLang="zh-CN" sz="2400" dirty="0">
              <a:latin typeface="微软雅黑" panose="020B0503020204020204" pitchFamily="34" charset="-122"/>
              <a:ea typeface="微软雅黑" panose="020B0503020204020204" pitchFamily="34" charset="-122"/>
            </a:endParaRPr>
          </a:p>
        </p:txBody>
      </p:sp>
      <p:sp>
        <p:nvSpPr>
          <p:cNvPr id="6" name="Line 4"/>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pic>
        <p:nvPicPr>
          <p:cNvPr id="8" name="图片 7">
            <a:extLst>
              <a:ext uri="{FF2B5EF4-FFF2-40B4-BE49-F238E27FC236}">
                <a16:creationId xmlns:a16="http://schemas.microsoft.com/office/drawing/2014/main" id="{21BFE422-9669-2A6C-60E3-90C7281B9E02}"/>
              </a:ext>
            </a:extLst>
          </p:cNvPr>
          <p:cNvPicPr>
            <a:picLocks noChangeAspect="1"/>
          </p:cNvPicPr>
          <p:nvPr/>
        </p:nvPicPr>
        <p:blipFill>
          <a:blip r:embed="rId2"/>
          <a:stretch>
            <a:fillRect/>
          </a:stretch>
        </p:blipFill>
        <p:spPr>
          <a:xfrm>
            <a:off x="2195736" y="2276872"/>
            <a:ext cx="3672408" cy="1853365"/>
          </a:xfrm>
          <a:prstGeom prst="rect">
            <a:avLst/>
          </a:prstGeom>
        </p:spPr>
      </p:pic>
      <p:sp>
        <p:nvSpPr>
          <p:cNvPr id="11" name="文本框 10">
            <a:extLst>
              <a:ext uri="{FF2B5EF4-FFF2-40B4-BE49-F238E27FC236}">
                <a16:creationId xmlns:a16="http://schemas.microsoft.com/office/drawing/2014/main" id="{7F78593C-B58B-A6FB-BAD0-EF8E3E61339B}"/>
              </a:ext>
            </a:extLst>
          </p:cNvPr>
          <p:cNvSpPr txBox="1"/>
          <p:nvPr/>
        </p:nvSpPr>
        <p:spPr>
          <a:xfrm>
            <a:off x="323528" y="4437112"/>
            <a:ext cx="8424936"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对于平面波，只要写出任意一条波线上各个点的振动状态，就得到整个平面波各个质元的振动状态。</a:t>
            </a:r>
          </a:p>
        </p:txBody>
      </p:sp>
      <p:sp>
        <p:nvSpPr>
          <p:cNvPr id="13" name="文本框 12">
            <a:extLst>
              <a:ext uri="{FF2B5EF4-FFF2-40B4-BE49-F238E27FC236}">
                <a16:creationId xmlns:a16="http://schemas.microsoft.com/office/drawing/2014/main" id="{50287EB6-A19F-7AE9-09B5-3A0A0AB788D0}"/>
              </a:ext>
            </a:extLst>
          </p:cNvPr>
          <p:cNvSpPr txBox="1"/>
          <p:nvPr/>
        </p:nvSpPr>
        <p:spPr>
          <a:xfrm>
            <a:off x="356946" y="5295879"/>
            <a:ext cx="8535534" cy="830997"/>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以横波为例，假设质元振动方向为</a:t>
            </a:r>
            <a:r>
              <a:rPr lang="en-US" altLang="zh-CN" sz="2400" dirty="0">
                <a:latin typeface="微软雅黑" panose="020B0503020204020204" pitchFamily="34" charset="-122"/>
                <a:ea typeface="微软雅黑" panose="020B0503020204020204" pitchFamily="34" charset="-122"/>
              </a:rPr>
              <a:t>y</a:t>
            </a:r>
            <a:r>
              <a:rPr lang="zh-CN" altLang="en-US" sz="2400" dirty="0">
                <a:latin typeface="微软雅黑" panose="020B0503020204020204" pitchFamily="34" charset="-122"/>
                <a:ea typeface="微软雅黑" panose="020B0503020204020204" pitchFamily="34" charset="-122"/>
              </a:rPr>
              <a:t>，波沿</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方向传播，则平面简谐波的波函数为：</a:t>
            </a:r>
          </a:p>
        </p:txBody>
      </p:sp>
      <p:graphicFrame>
        <p:nvGraphicFramePr>
          <p:cNvPr id="14" name="对象 13">
            <a:extLst>
              <a:ext uri="{FF2B5EF4-FFF2-40B4-BE49-F238E27FC236}">
                <a16:creationId xmlns:a16="http://schemas.microsoft.com/office/drawing/2014/main" id="{4EC21B57-29D7-F1D5-6C34-943D5BD330D2}"/>
              </a:ext>
            </a:extLst>
          </p:cNvPr>
          <p:cNvGraphicFramePr>
            <a:graphicFrameLocks noChangeAspect="1"/>
          </p:cNvGraphicFramePr>
          <p:nvPr>
            <p:extLst>
              <p:ext uri="{D42A27DB-BD31-4B8C-83A1-F6EECF244321}">
                <p14:modId xmlns:p14="http://schemas.microsoft.com/office/powerpoint/2010/main" val="1108998744"/>
              </p:ext>
            </p:extLst>
          </p:nvPr>
        </p:nvGraphicFramePr>
        <p:xfrm>
          <a:off x="2636304" y="6126876"/>
          <a:ext cx="3429000" cy="520700"/>
        </p:xfrm>
        <a:graphic>
          <a:graphicData uri="http://schemas.openxmlformats.org/presentationml/2006/ole">
            <mc:AlternateContent xmlns:mc="http://schemas.openxmlformats.org/markup-compatibility/2006">
              <mc:Choice xmlns:v="urn:schemas-microsoft-com:vml" Requires="v">
                <p:oleObj name="Equation" r:id="rId3" imgW="3429000" imgH="520560" progId="Equation.DSMT4">
                  <p:embed/>
                </p:oleObj>
              </mc:Choice>
              <mc:Fallback>
                <p:oleObj name="Equation" r:id="rId3" imgW="3429000" imgH="520560" progId="Equation.DSMT4">
                  <p:embed/>
                  <p:pic>
                    <p:nvPicPr>
                      <p:cNvPr id="0" name=""/>
                      <p:cNvPicPr/>
                      <p:nvPr/>
                    </p:nvPicPr>
                    <p:blipFill>
                      <a:blip r:embed="rId4"/>
                      <a:stretch>
                        <a:fillRect/>
                      </a:stretch>
                    </p:blipFill>
                    <p:spPr>
                      <a:xfrm>
                        <a:off x="2636304" y="6126876"/>
                        <a:ext cx="3429000" cy="5207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59A7A43-2E03-68B1-0FBE-17F96100C00D}"/>
              </a:ext>
            </a:extLst>
          </p:cNvPr>
          <p:cNvGraphicFramePr>
            <a:graphicFrameLocks noChangeAspect="1"/>
          </p:cNvGraphicFramePr>
          <p:nvPr>
            <p:extLst>
              <p:ext uri="{D42A27DB-BD31-4B8C-83A1-F6EECF244321}">
                <p14:modId xmlns:p14="http://schemas.microsoft.com/office/powerpoint/2010/main" val="2726102076"/>
              </p:ext>
            </p:extLst>
          </p:nvPr>
        </p:nvGraphicFramePr>
        <p:xfrm>
          <a:off x="4102100" y="2425700"/>
          <a:ext cx="914400" cy="358775"/>
        </p:xfrm>
        <a:graphic>
          <a:graphicData uri="http://schemas.openxmlformats.org/presentationml/2006/ole">
            <mc:AlternateContent xmlns:mc="http://schemas.openxmlformats.org/markup-compatibility/2006">
              <mc:Choice xmlns:v="urn:schemas-microsoft-com:vml" Requires="v">
                <p:oleObj name="Equation" r:id="rId5" imgW="914400" imgH="358560" progId="Equation.DSMT4">
                  <p:embed/>
                </p:oleObj>
              </mc:Choice>
              <mc:Fallback>
                <p:oleObj name="Equation" r:id="rId5" imgW="914400" imgH="358560" progId="Equation.DSMT4">
                  <p:embed/>
                  <p:pic>
                    <p:nvPicPr>
                      <p:cNvPr id="0" name=""/>
                      <p:cNvPicPr/>
                      <p:nvPr/>
                    </p:nvPicPr>
                    <p:blipFill>
                      <a:blip r:embed="rId6"/>
                      <a:stretch>
                        <a:fillRect/>
                      </a:stretch>
                    </p:blipFill>
                    <p:spPr>
                      <a:xfrm>
                        <a:off x="4102100" y="2425700"/>
                        <a:ext cx="914400" cy="35877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0" y="1335088"/>
            <a:ext cx="9144000" cy="322421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3" name="Rectangle 3"/>
          <p:cNvSpPr>
            <a:spLocks noChangeArrowheads="1"/>
          </p:cNvSpPr>
          <p:nvPr/>
        </p:nvSpPr>
        <p:spPr bwMode="auto">
          <a:xfrm>
            <a:off x="0" y="3857625"/>
            <a:ext cx="9144000" cy="1103313"/>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4" name="Rectangle 4"/>
          <p:cNvSpPr>
            <a:spLocks noGrp="1" noChangeArrowheads="1"/>
          </p:cNvSpPr>
          <p:nvPr>
            <p:ph type="title" idx="4294967295"/>
          </p:nvPr>
        </p:nvSpPr>
        <p:spPr>
          <a:xfrm>
            <a:off x="684213" y="91728"/>
            <a:ext cx="8229600" cy="158750"/>
          </a:xfrm>
        </p:spPr>
        <p:txBody>
          <a:bodyPr>
            <a:normAutofit fontScale="90000"/>
          </a:bodyPr>
          <a:lstStyle/>
          <a:p>
            <a:r>
              <a:rPr lang="zh-CN" altLang="en-US" sz="700">
                <a:solidFill>
                  <a:schemeClr val="bg1"/>
                </a:solidFill>
              </a:rPr>
              <a:t>正向波</a:t>
            </a:r>
          </a:p>
        </p:txBody>
      </p:sp>
      <p:sp>
        <p:nvSpPr>
          <p:cNvPr id="266248" name="Line 8"/>
          <p:cNvSpPr>
            <a:spLocks noChangeShapeType="1"/>
          </p:cNvSpPr>
          <p:nvPr/>
        </p:nvSpPr>
        <p:spPr bwMode="auto">
          <a:xfrm>
            <a:off x="1263650" y="2781300"/>
            <a:ext cx="7183438" cy="1270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6249" name="Group 9"/>
          <p:cNvGrpSpPr/>
          <p:nvPr/>
        </p:nvGrpSpPr>
        <p:grpSpPr bwMode="auto">
          <a:xfrm>
            <a:off x="998538" y="1778000"/>
            <a:ext cx="8145462" cy="1792288"/>
            <a:chOff x="629" y="1152"/>
            <a:chExt cx="5131" cy="1129"/>
          </a:xfrm>
        </p:grpSpPr>
        <p:sp>
          <p:nvSpPr>
            <p:cNvPr id="266250" name="Rectangle 10"/>
            <p:cNvSpPr>
              <a:spLocks noChangeArrowheads="1"/>
            </p:cNvSpPr>
            <p:nvPr/>
          </p:nvSpPr>
          <p:spPr bwMode="auto">
            <a:xfrm>
              <a:off x="629" y="1152"/>
              <a:ext cx="5131" cy="1129"/>
            </a:xfrm>
            <a:prstGeom prst="rect">
              <a:avLst/>
            </a:prstGeom>
            <a:solidFill>
              <a:srgbClr val="F8F8F8"/>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1" name="Freeform 11"/>
            <p:cNvSpPr/>
            <p:nvPr/>
          </p:nvSpPr>
          <p:spPr bwMode="auto">
            <a:xfrm>
              <a:off x="638" y="1542"/>
              <a:ext cx="5122" cy="534"/>
            </a:xfrm>
            <a:custGeom>
              <a:avLst/>
              <a:gdLst>
                <a:gd name="T0" fmla="*/ 0 w 4752"/>
                <a:gd name="T1" fmla="*/ 576 h 1200"/>
                <a:gd name="T2" fmla="*/ 480 w 4752"/>
                <a:gd name="T3" fmla="*/ 0 h 1200"/>
                <a:gd name="T4" fmla="*/ 960 w 4752"/>
                <a:gd name="T5" fmla="*/ 576 h 1200"/>
                <a:gd name="T6" fmla="*/ 1440 w 4752"/>
                <a:gd name="T7" fmla="*/ 1200 h 1200"/>
                <a:gd name="T8" fmla="*/ 1920 w 4752"/>
                <a:gd name="T9" fmla="*/ 576 h 1200"/>
                <a:gd name="T10" fmla="*/ 2400 w 4752"/>
                <a:gd name="T11" fmla="*/ 0 h 1200"/>
                <a:gd name="T12" fmla="*/ 2880 w 4752"/>
                <a:gd name="T13" fmla="*/ 576 h 1200"/>
                <a:gd name="T14" fmla="*/ 3360 w 4752"/>
                <a:gd name="T15" fmla="*/ 1200 h 1200"/>
                <a:gd name="T16" fmla="*/ 3840 w 4752"/>
                <a:gd name="T17" fmla="*/ 576 h 1200"/>
                <a:gd name="T18" fmla="*/ 4320 w 4752"/>
                <a:gd name="T19" fmla="*/ 0 h 1200"/>
                <a:gd name="T20" fmla="*/ 4752 w 4752"/>
                <a:gd name="T21" fmla="*/ 576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52" h="1200">
                  <a:moveTo>
                    <a:pt x="0" y="576"/>
                  </a:moveTo>
                  <a:cubicBezTo>
                    <a:pt x="160" y="288"/>
                    <a:pt x="320" y="0"/>
                    <a:pt x="480" y="0"/>
                  </a:cubicBezTo>
                  <a:cubicBezTo>
                    <a:pt x="640" y="0"/>
                    <a:pt x="800" y="376"/>
                    <a:pt x="960" y="576"/>
                  </a:cubicBezTo>
                  <a:cubicBezTo>
                    <a:pt x="1120" y="776"/>
                    <a:pt x="1280" y="1200"/>
                    <a:pt x="1440" y="1200"/>
                  </a:cubicBezTo>
                  <a:cubicBezTo>
                    <a:pt x="1600" y="1200"/>
                    <a:pt x="1760" y="776"/>
                    <a:pt x="1920" y="576"/>
                  </a:cubicBezTo>
                  <a:cubicBezTo>
                    <a:pt x="2080" y="376"/>
                    <a:pt x="2240" y="0"/>
                    <a:pt x="2400" y="0"/>
                  </a:cubicBezTo>
                  <a:cubicBezTo>
                    <a:pt x="2560" y="0"/>
                    <a:pt x="2720" y="376"/>
                    <a:pt x="2880" y="576"/>
                  </a:cubicBezTo>
                  <a:cubicBezTo>
                    <a:pt x="3040" y="776"/>
                    <a:pt x="3200" y="1200"/>
                    <a:pt x="3360" y="1200"/>
                  </a:cubicBezTo>
                  <a:cubicBezTo>
                    <a:pt x="3520" y="1200"/>
                    <a:pt x="3680" y="776"/>
                    <a:pt x="3840" y="576"/>
                  </a:cubicBezTo>
                  <a:cubicBezTo>
                    <a:pt x="4000" y="376"/>
                    <a:pt x="4168" y="0"/>
                    <a:pt x="4320" y="0"/>
                  </a:cubicBezTo>
                  <a:cubicBezTo>
                    <a:pt x="4472" y="0"/>
                    <a:pt x="4612" y="288"/>
                    <a:pt x="4752" y="576"/>
                  </a:cubicBezTo>
                </a:path>
              </a:pathLst>
            </a:custGeom>
            <a:solidFill>
              <a:srgbClr val="F8F8F8"/>
            </a:solidFill>
            <a:ln w="7620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252" name="Rectangle 12"/>
          <p:cNvSpPr>
            <a:spLocks noChangeArrowheads="1"/>
          </p:cNvSpPr>
          <p:nvPr/>
        </p:nvSpPr>
        <p:spPr bwMode="auto">
          <a:xfrm>
            <a:off x="0" y="982663"/>
            <a:ext cx="9144000" cy="1306512"/>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3" name="Rectangle 13"/>
          <p:cNvSpPr>
            <a:spLocks noChangeArrowheads="1"/>
          </p:cNvSpPr>
          <p:nvPr/>
        </p:nvSpPr>
        <p:spPr bwMode="auto">
          <a:xfrm>
            <a:off x="0" y="1754188"/>
            <a:ext cx="1089025" cy="2274887"/>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4" name="Rectangle 14"/>
          <p:cNvSpPr>
            <a:spLocks noChangeArrowheads="1"/>
          </p:cNvSpPr>
          <p:nvPr/>
        </p:nvSpPr>
        <p:spPr bwMode="auto">
          <a:xfrm>
            <a:off x="0" y="3282950"/>
            <a:ext cx="9144000" cy="657225"/>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0" name="Rectangle 30"/>
          <p:cNvSpPr>
            <a:spLocks noChangeArrowheads="1"/>
          </p:cNvSpPr>
          <p:nvPr/>
        </p:nvSpPr>
        <p:spPr bwMode="auto">
          <a:xfrm>
            <a:off x="8323263" y="1743075"/>
            <a:ext cx="820737" cy="1690688"/>
          </a:xfrm>
          <a:prstGeom prst="rect">
            <a:avLst/>
          </a:prstGeom>
          <a:solidFill>
            <a:srgbClr val="F8F8F8"/>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6271" name="Group 31"/>
          <p:cNvGrpSpPr/>
          <p:nvPr/>
        </p:nvGrpSpPr>
        <p:grpSpPr bwMode="auto">
          <a:xfrm>
            <a:off x="906463" y="431800"/>
            <a:ext cx="7218362" cy="349250"/>
            <a:chOff x="571" y="272"/>
            <a:chExt cx="4547" cy="220"/>
          </a:xfrm>
        </p:grpSpPr>
        <p:sp>
          <p:nvSpPr>
            <p:cNvPr id="266272" name="WordArt 32"/>
            <p:cNvSpPr>
              <a:spLocks noChangeArrowheads="1" noChangeShapeType="1" noTextEdit="1"/>
            </p:cNvSpPr>
            <p:nvPr/>
          </p:nvSpPr>
          <p:spPr bwMode="auto">
            <a:xfrm>
              <a:off x="571" y="276"/>
              <a:ext cx="4547" cy="21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endParaRPr lang="zh-CN" altLang="en-US" sz="3600" kern="10" dirty="0">
                <a:ln w="9525">
                  <a:solidFill>
                    <a:srgbClr val="006600"/>
                  </a:solidFill>
                  <a:round/>
                </a:ln>
                <a:solidFill>
                  <a:srgbClr val="006600"/>
                </a:solidFill>
                <a:effectLst/>
                <a:latin typeface="华文中宋" panose="02010600040101010101" pitchFamily="2" charset="-122"/>
                <a:ea typeface="华文中宋" panose="02010600040101010101" pitchFamily="2" charset="-122"/>
              </a:endParaRPr>
            </a:p>
          </p:txBody>
        </p:sp>
        <p:sp>
          <p:nvSpPr>
            <p:cNvPr id="266273" name="WordArt 33"/>
            <p:cNvSpPr>
              <a:spLocks noChangeArrowheads="1" noChangeShapeType="1" noTextEdit="1"/>
            </p:cNvSpPr>
            <p:nvPr/>
          </p:nvSpPr>
          <p:spPr bwMode="auto">
            <a:xfrm>
              <a:off x="728" y="272"/>
              <a:ext cx="186" cy="13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1200" i="1" kern="10" dirty="0">
                  <a:ln w="9525">
                    <a:solidFill>
                      <a:srgbClr val="000000"/>
                    </a:solidFill>
                    <a:round/>
                  </a:ln>
                  <a:solidFill>
                    <a:schemeClr val="tx1"/>
                  </a:solidFill>
                  <a:effectLst/>
                  <a:latin typeface="Times New Roman" panose="02020603050405020304" pitchFamily="18" charset="0"/>
                  <a:cs typeface="Times New Roman" panose="02020603050405020304" pitchFamily="18" charset="0"/>
                </a:rPr>
                <a:t>x</a:t>
              </a:r>
              <a:endParaRPr lang="zh-CN" altLang="en-US" sz="1200" i="1" kern="10" dirty="0">
                <a:ln w="9525">
                  <a:solidFill>
                    <a:srgbClr val="000000"/>
                  </a:solidFill>
                  <a:round/>
                </a:ln>
                <a:solidFill>
                  <a:schemeClr val="tx1"/>
                </a:solidFill>
                <a:effectLst/>
                <a:latin typeface="Times New Roman" panose="02020603050405020304" pitchFamily="18" charset="0"/>
                <a:cs typeface="Times New Roman" panose="02020603050405020304" pitchFamily="18" charset="0"/>
              </a:endParaRPr>
            </a:p>
          </p:txBody>
        </p:sp>
      </p:grpSp>
      <p:sp>
        <p:nvSpPr>
          <p:cNvPr id="266274" name="WordArt 34"/>
          <p:cNvSpPr>
            <a:spLocks noChangeArrowheads="1" noChangeShapeType="1" noTextEdit="1"/>
          </p:cNvSpPr>
          <p:nvPr/>
        </p:nvSpPr>
        <p:spPr bwMode="auto">
          <a:xfrm>
            <a:off x="8150225" y="1082675"/>
            <a:ext cx="598488" cy="1889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dirty="0">
                <a:ln w="9525">
                  <a:solidFill>
                    <a:schemeClr val="bg2"/>
                  </a:solidFill>
                  <a:round/>
                </a:ln>
                <a:solidFill>
                  <a:schemeClr val="bg2"/>
                </a:solidFill>
                <a:effectLst/>
                <a:latin typeface="宋体" panose="02010600030101010101" pitchFamily="2" charset="-122"/>
              </a:rPr>
              <a:t>动画</a:t>
            </a:r>
          </a:p>
        </p:txBody>
      </p:sp>
      <p:grpSp>
        <p:nvGrpSpPr>
          <p:cNvPr id="266275" name="Group 35"/>
          <p:cNvGrpSpPr/>
          <p:nvPr/>
        </p:nvGrpSpPr>
        <p:grpSpPr bwMode="auto">
          <a:xfrm>
            <a:off x="555625" y="2292350"/>
            <a:ext cx="7745413" cy="1158875"/>
            <a:chOff x="395" y="3578"/>
            <a:chExt cx="4879" cy="742"/>
          </a:xfrm>
        </p:grpSpPr>
        <p:grpSp>
          <p:nvGrpSpPr>
            <p:cNvPr id="266276" name="Group 36"/>
            <p:cNvGrpSpPr/>
            <p:nvPr/>
          </p:nvGrpSpPr>
          <p:grpSpPr bwMode="auto">
            <a:xfrm>
              <a:off x="4710" y="3578"/>
              <a:ext cx="256" cy="742"/>
              <a:chOff x="395" y="3578"/>
              <a:chExt cx="256" cy="742"/>
            </a:xfrm>
          </p:grpSpPr>
          <p:sp>
            <p:nvSpPr>
              <p:cNvPr id="266277" name="Rectangle 37"/>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8" name="Rectangle 38"/>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9" name="Rectangle 39"/>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280" name="Group 40"/>
            <p:cNvGrpSpPr/>
            <p:nvPr/>
          </p:nvGrpSpPr>
          <p:grpSpPr bwMode="auto">
            <a:xfrm>
              <a:off x="4093" y="3578"/>
              <a:ext cx="564" cy="742"/>
              <a:chOff x="395" y="3578"/>
              <a:chExt cx="564" cy="742"/>
            </a:xfrm>
          </p:grpSpPr>
          <p:grpSp>
            <p:nvGrpSpPr>
              <p:cNvPr id="266281" name="Group 41"/>
              <p:cNvGrpSpPr/>
              <p:nvPr/>
            </p:nvGrpSpPr>
            <p:grpSpPr bwMode="auto">
              <a:xfrm>
                <a:off x="395" y="3578"/>
                <a:ext cx="256" cy="742"/>
                <a:chOff x="395" y="3578"/>
                <a:chExt cx="256" cy="742"/>
              </a:xfrm>
            </p:grpSpPr>
            <p:sp>
              <p:nvSpPr>
                <p:cNvPr id="266282" name="Rectangle 42"/>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3" name="Rectangle 43"/>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4" name="Rectangle 44"/>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285" name="Group 45"/>
              <p:cNvGrpSpPr/>
              <p:nvPr/>
            </p:nvGrpSpPr>
            <p:grpSpPr bwMode="auto">
              <a:xfrm>
                <a:off x="703" y="3578"/>
                <a:ext cx="256" cy="742"/>
                <a:chOff x="395" y="3578"/>
                <a:chExt cx="256" cy="742"/>
              </a:xfrm>
            </p:grpSpPr>
            <p:sp>
              <p:nvSpPr>
                <p:cNvPr id="266286" name="Rectangle 46"/>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7" name="Rectangle 47"/>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8" name="Rectangle 48"/>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66289" name="Group 49"/>
            <p:cNvGrpSpPr/>
            <p:nvPr/>
          </p:nvGrpSpPr>
          <p:grpSpPr bwMode="auto">
            <a:xfrm>
              <a:off x="2861" y="3578"/>
              <a:ext cx="1181" cy="742"/>
              <a:chOff x="395" y="3578"/>
              <a:chExt cx="1181" cy="742"/>
            </a:xfrm>
          </p:grpSpPr>
          <p:grpSp>
            <p:nvGrpSpPr>
              <p:cNvPr id="266290" name="Group 50"/>
              <p:cNvGrpSpPr/>
              <p:nvPr/>
            </p:nvGrpSpPr>
            <p:grpSpPr bwMode="auto">
              <a:xfrm>
                <a:off x="395" y="3578"/>
                <a:ext cx="564" cy="742"/>
                <a:chOff x="395" y="3578"/>
                <a:chExt cx="564" cy="742"/>
              </a:xfrm>
            </p:grpSpPr>
            <p:grpSp>
              <p:nvGrpSpPr>
                <p:cNvPr id="266291" name="Group 51"/>
                <p:cNvGrpSpPr/>
                <p:nvPr/>
              </p:nvGrpSpPr>
              <p:grpSpPr bwMode="auto">
                <a:xfrm>
                  <a:off x="395" y="3578"/>
                  <a:ext cx="256" cy="742"/>
                  <a:chOff x="395" y="3578"/>
                  <a:chExt cx="256" cy="742"/>
                </a:xfrm>
              </p:grpSpPr>
              <p:sp>
                <p:nvSpPr>
                  <p:cNvPr id="266292" name="Rectangle 52"/>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3" name="Rectangle 53"/>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4" name="Rectangle 54"/>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295" name="Group 55"/>
                <p:cNvGrpSpPr/>
                <p:nvPr/>
              </p:nvGrpSpPr>
              <p:grpSpPr bwMode="auto">
                <a:xfrm>
                  <a:off x="703" y="3578"/>
                  <a:ext cx="256" cy="742"/>
                  <a:chOff x="395" y="3578"/>
                  <a:chExt cx="256" cy="742"/>
                </a:xfrm>
              </p:grpSpPr>
              <p:sp>
                <p:nvSpPr>
                  <p:cNvPr id="266296" name="Rectangle 56"/>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7" name="Rectangle 57"/>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8" name="Rectangle 58"/>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66299" name="Group 59"/>
              <p:cNvGrpSpPr/>
              <p:nvPr/>
            </p:nvGrpSpPr>
            <p:grpSpPr bwMode="auto">
              <a:xfrm>
                <a:off x="1012" y="3578"/>
                <a:ext cx="564" cy="742"/>
                <a:chOff x="395" y="3578"/>
                <a:chExt cx="564" cy="742"/>
              </a:xfrm>
            </p:grpSpPr>
            <p:grpSp>
              <p:nvGrpSpPr>
                <p:cNvPr id="266300" name="Group 60"/>
                <p:cNvGrpSpPr/>
                <p:nvPr/>
              </p:nvGrpSpPr>
              <p:grpSpPr bwMode="auto">
                <a:xfrm>
                  <a:off x="395" y="3578"/>
                  <a:ext cx="256" cy="742"/>
                  <a:chOff x="395" y="3578"/>
                  <a:chExt cx="256" cy="742"/>
                </a:xfrm>
              </p:grpSpPr>
              <p:sp>
                <p:nvSpPr>
                  <p:cNvPr id="266301" name="Rectangle 61"/>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2" name="Rectangle 62"/>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3" name="Rectangle 63"/>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304" name="Group 64"/>
                <p:cNvGrpSpPr/>
                <p:nvPr/>
              </p:nvGrpSpPr>
              <p:grpSpPr bwMode="auto">
                <a:xfrm>
                  <a:off x="703" y="3578"/>
                  <a:ext cx="256" cy="742"/>
                  <a:chOff x="395" y="3578"/>
                  <a:chExt cx="256" cy="742"/>
                </a:xfrm>
              </p:grpSpPr>
              <p:sp>
                <p:nvSpPr>
                  <p:cNvPr id="266305" name="Rectangle 6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6" name="Rectangle 6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07" name="Rectangle 6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66308" name="Group 68"/>
            <p:cNvGrpSpPr/>
            <p:nvPr/>
          </p:nvGrpSpPr>
          <p:grpSpPr bwMode="auto">
            <a:xfrm>
              <a:off x="395" y="3578"/>
              <a:ext cx="2413" cy="742"/>
              <a:chOff x="395" y="3578"/>
              <a:chExt cx="2413" cy="742"/>
            </a:xfrm>
          </p:grpSpPr>
          <p:grpSp>
            <p:nvGrpSpPr>
              <p:cNvPr id="266309" name="Group 69"/>
              <p:cNvGrpSpPr/>
              <p:nvPr/>
            </p:nvGrpSpPr>
            <p:grpSpPr bwMode="auto">
              <a:xfrm>
                <a:off x="395" y="3578"/>
                <a:ext cx="1181" cy="742"/>
                <a:chOff x="395" y="3578"/>
                <a:chExt cx="1181" cy="742"/>
              </a:xfrm>
            </p:grpSpPr>
            <p:grpSp>
              <p:nvGrpSpPr>
                <p:cNvPr id="266310" name="Group 70"/>
                <p:cNvGrpSpPr/>
                <p:nvPr/>
              </p:nvGrpSpPr>
              <p:grpSpPr bwMode="auto">
                <a:xfrm>
                  <a:off x="395" y="3578"/>
                  <a:ext cx="564" cy="742"/>
                  <a:chOff x="395" y="3578"/>
                  <a:chExt cx="564" cy="742"/>
                </a:xfrm>
              </p:grpSpPr>
              <p:grpSp>
                <p:nvGrpSpPr>
                  <p:cNvPr id="266311" name="Group 71"/>
                  <p:cNvGrpSpPr/>
                  <p:nvPr/>
                </p:nvGrpSpPr>
                <p:grpSpPr bwMode="auto">
                  <a:xfrm>
                    <a:off x="395" y="3578"/>
                    <a:ext cx="256" cy="742"/>
                    <a:chOff x="395" y="3578"/>
                    <a:chExt cx="256" cy="742"/>
                  </a:xfrm>
                </p:grpSpPr>
                <p:sp>
                  <p:nvSpPr>
                    <p:cNvPr id="266312" name="Rectangle 72"/>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13" name="Rectangle 73"/>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14" name="Rectangle 74"/>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315" name="Group 75"/>
                  <p:cNvGrpSpPr/>
                  <p:nvPr/>
                </p:nvGrpSpPr>
                <p:grpSpPr bwMode="auto">
                  <a:xfrm>
                    <a:off x="703" y="3578"/>
                    <a:ext cx="256" cy="742"/>
                    <a:chOff x="395" y="3578"/>
                    <a:chExt cx="256" cy="742"/>
                  </a:xfrm>
                </p:grpSpPr>
                <p:sp>
                  <p:nvSpPr>
                    <p:cNvPr id="266316" name="Rectangle 76"/>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17" name="Rectangle 77"/>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18" name="Rectangle 78"/>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66319" name="Group 79"/>
                <p:cNvGrpSpPr/>
                <p:nvPr/>
              </p:nvGrpSpPr>
              <p:grpSpPr bwMode="auto">
                <a:xfrm>
                  <a:off x="1012" y="3578"/>
                  <a:ext cx="564" cy="742"/>
                  <a:chOff x="395" y="3578"/>
                  <a:chExt cx="564" cy="742"/>
                </a:xfrm>
              </p:grpSpPr>
              <p:grpSp>
                <p:nvGrpSpPr>
                  <p:cNvPr id="266320" name="Group 80"/>
                  <p:cNvGrpSpPr/>
                  <p:nvPr/>
                </p:nvGrpSpPr>
                <p:grpSpPr bwMode="auto">
                  <a:xfrm>
                    <a:off x="395" y="3578"/>
                    <a:ext cx="256" cy="742"/>
                    <a:chOff x="395" y="3578"/>
                    <a:chExt cx="256" cy="742"/>
                  </a:xfrm>
                </p:grpSpPr>
                <p:sp>
                  <p:nvSpPr>
                    <p:cNvPr id="266321" name="Rectangle 81"/>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2" name="Rectangle 82"/>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3" name="Rectangle 83"/>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324" name="Group 84"/>
                  <p:cNvGrpSpPr/>
                  <p:nvPr/>
                </p:nvGrpSpPr>
                <p:grpSpPr bwMode="auto">
                  <a:xfrm>
                    <a:off x="703" y="3578"/>
                    <a:ext cx="256" cy="742"/>
                    <a:chOff x="395" y="3578"/>
                    <a:chExt cx="256" cy="742"/>
                  </a:xfrm>
                </p:grpSpPr>
                <p:sp>
                  <p:nvSpPr>
                    <p:cNvPr id="266325" name="Rectangle 8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6" name="Rectangle 8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27" name="Rectangle 8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266328" name="Group 88"/>
              <p:cNvGrpSpPr/>
              <p:nvPr/>
            </p:nvGrpSpPr>
            <p:grpSpPr bwMode="auto">
              <a:xfrm>
                <a:off x="1627" y="3578"/>
                <a:ext cx="1181" cy="742"/>
                <a:chOff x="395" y="3578"/>
                <a:chExt cx="1181" cy="742"/>
              </a:xfrm>
            </p:grpSpPr>
            <p:grpSp>
              <p:nvGrpSpPr>
                <p:cNvPr id="266329" name="Group 89"/>
                <p:cNvGrpSpPr/>
                <p:nvPr/>
              </p:nvGrpSpPr>
              <p:grpSpPr bwMode="auto">
                <a:xfrm>
                  <a:off x="395" y="3578"/>
                  <a:ext cx="564" cy="742"/>
                  <a:chOff x="395" y="3578"/>
                  <a:chExt cx="564" cy="742"/>
                </a:xfrm>
              </p:grpSpPr>
              <p:grpSp>
                <p:nvGrpSpPr>
                  <p:cNvPr id="266330" name="Group 90"/>
                  <p:cNvGrpSpPr/>
                  <p:nvPr/>
                </p:nvGrpSpPr>
                <p:grpSpPr bwMode="auto">
                  <a:xfrm>
                    <a:off x="395" y="3578"/>
                    <a:ext cx="256" cy="742"/>
                    <a:chOff x="395" y="3578"/>
                    <a:chExt cx="256" cy="742"/>
                  </a:xfrm>
                </p:grpSpPr>
                <p:sp>
                  <p:nvSpPr>
                    <p:cNvPr id="266331" name="Rectangle 91"/>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32" name="Rectangle 92"/>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33" name="Rectangle 93"/>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334" name="Group 94"/>
                  <p:cNvGrpSpPr/>
                  <p:nvPr/>
                </p:nvGrpSpPr>
                <p:grpSpPr bwMode="auto">
                  <a:xfrm>
                    <a:off x="703" y="3578"/>
                    <a:ext cx="256" cy="742"/>
                    <a:chOff x="395" y="3578"/>
                    <a:chExt cx="256" cy="742"/>
                  </a:xfrm>
                </p:grpSpPr>
                <p:sp>
                  <p:nvSpPr>
                    <p:cNvPr id="266335" name="Rectangle 9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36" name="Rectangle 9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37" name="Rectangle 9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266338" name="Group 98"/>
                <p:cNvGrpSpPr/>
                <p:nvPr/>
              </p:nvGrpSpPr>
              <p:grpSpPr bwMode="auto">
                <a:xfrm>
                  <a:off x="1012" y="3578"/>
                  <a:ext cx="564" cy="742"/>
                  <a:chOff x="395" y="3578"/>
                  <a:chExt cx="564" cy="742"/>
                </a:xfrm>
              </p:grpSpPr>
              <p:grpSp>
                <p:nvGrpSpPr>
                  <p:cNvPr id="266339" name="Group 99"/>
                  <p:cNvGrpSpPr/>
                  <p:nvPr/>
                </p:nvGrpSpPr>
                <p:grpSpPr bwMode="auto">
                  <a:xfrm>
                    <a:off x="395" y="3578"/>
                    <a:ext cx="256" cy="742"/>
                    <a:chOff x="395" y="3578"/>
                    <a:chExt cx="256" cy="742"/>
                  </a:xfrm>
                </p:grpSpPr>
                <p:sp>
                  <p:nvSpPr>
                    <p:cNvPr id="266340" name="Rectangle 100"/>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1" name="Rectangle 101"/>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2" name="Rectangle 102"/>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6343" name="Group 103"/>
                  <p:cNvGrpSpPr/>
                  <p:nvPr/>
                </p:nvGrpSpPr>
                <p:grpSpPr bwMode="auto">
                  <a:xfrm>
                    <a:off x="703" y="3578"/>
                    <a:ext cx="256" cy="742"/>
                    <a:chOff x="395" y="3578"/>
                    <a:chExt cx="256" cy="742"/>
                  </a:xfrm>
                </p:grpSpPr>
                <p:sp>
                  <p:nvSpPr>
                    <p:cNvPr id="266344" name="Rectangle 10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5" name="Rectangle 10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6" name="Rectangle 10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66347" name="Rectangle 107"/>
            <p:cNvSpPr>
              <a:spLocks noChangeArrowheads="1"/>
            </p:cNvSpPr>
            <p:nvPr/>
          </p:nvSpPr>
          <p:spPr bwMode="auto">
            <a:xfrm>
              <a:off x="5018"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8" name="Rectangle 108"/>
            <p:cNvSpPr>
              <a:spLocks noChangeArrowheads="1"/>
            </p:cNvSpPr>
            <p:nvPr/>
          </p:nvSpPr>
          <p:spPr bwMode="auto">
            <a:xfrm>
              <a:off x="5121"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9" name="Rectangle 109"/>
            <p:cNvSpPr>
              <a:spLocks noChangeArrowheads="1"/>
            </p:cNvSpPr>
            <p:nvPr/>
          </p:nvSpPr>
          <p:spPr bwMode="auto">
            <a:xfrm>
              <a:off x="522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6350" name="Line 110"/>
          <p:cNvSpPr>
            <a:spLocks noChangeShapeType="1"/>
          </p:cNvSpPr>
          <p:nvPr/>
        </p:nvSpPr>
        <p:spPr bwMode="auto">
          <a:xfrm flipV="1">
            <a:off x="958850" y="2795588"/>
            <a:ext cx="7805738" cy="12700"/>
          </a:xfrm>
          <a:prstGeom prst="line">
            <a:avLst/>
          </a:prstGeom>
          <a:noFill/>
          <a:ln w="3175">
            <a:solidFill>
              <a:schemeClr val="tx1"/>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6351" name="Group 111"/>
          <p:cNvGrpSpPr/>
          <p:nvPr/>
        </p:nvGrpSpPr>
        <p:grpSpPr bwMode="auto">
          <a:xfrm>
            <a:off x="2976563" y="1087438"/>
            <a:ext cx="3354387" cy="3848100"/>
            <a:chOff x="1864" y="707"/>
            <a:chExt cx="2113" cy="2424"/>
          </a:xfrm>
        </p:grpSpPr>
        <p:sp>
          <p:nvSpPr>
            <p:cNvPr id="266352" name="Line 112"/>
            <p:cNvSpPr>
              <a:spLocks noChangeShapeType="1"/>
            </p:cNvSpPr>
            <p:nvPr/>
          </p:nvSpPr>
          <p:spPr bwMode="auto">
            <a:xfrm flipV="1">
              <a:off x="2130" y="707"/>
              <a:ext cx="0" cy="2424"/>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3" name="Line 113"/>
            <p:cNvSpPr>
              <a:spLocks noChangeShapeType="1"/>
            </p:cNvSpPr>
            <p:nvPr/>
          </p:nvSpPr>
          <p:spPr bwMode="auto">
            <a:xfrm flipH="1">
              <a:off x="3760" y="1109"/>
              <a:ext cx="11" cy="195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4" name="WordArt 114"/>
            <p:cNvSpPr>
              <a:spLocks noChangeArrowheads="1" noChangeShapeType="1" noTextEdit="1"/>
            </p:cNvSpPr>
            <p:nvPr/>
          </p:nvSpPr>
          <p:spPr bwMode="auto">
            <a:xfrm>
              <a:off x="2851" y="866"/>
              <a:ext cx="132" cy="12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u</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266355" name="Line 115"/>
            <p:cNvSpPr>
              <a:spLocks noChangeShapeType="1"/>
            </p:cNvSpPr>
            <p:nvPr/>
          </p:nvSpPr>
          <p:spPr bwMode="auto">
            <a:xfrm>
              <a:off x="3064" y="935"/>
              <a:ext cx="315"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56" name="WordArt 116"/>
            <p:cNvSpPr>
              <a:spLocks noChangeArrowheads="1" noChangeShapeType="1" noTextEdit="1"/>
            </p:cNvSpPr>
            <p:nvPr/>
          </p:nvSpPr>
          <p:spPr bwMode="auto">
            <a:xfrm>
              <a:off x="1864" y="739"/>
              <a:ext cx="171" cy="19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y</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266357" name="WordArt 117"/>
            <p:cNvSpPr>
              <a:spLocks noChangeArrowheads="1" noChangeShapeType="1" noTextEdit="1"/>
            </p:cNvSpPr>
            <p:nvPr/>
          </p:nvSpPr>
          <p:spPr bwMode="auto">
            <a:xfrm>
              <a:off x="1949" y="1575"/>
              <a:ext cx="127" cy="16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o</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266358" name="WordArt 118"/>
            <p:cNvSpPr>
              <a:spLocks noChangeArrowheads="1" noChangeShapeType="1" noTextEdit="1"/>
            </p:cNvSpPr>
            <p:nvPr/>
          </p:nvSpPr>
          <p:spPr bwMode="auto">
            <a:xfrm>
              <a:off x="3806" y="1552"/>
              <a:ext cx="171" cy="17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P</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266359" name="Line 119"/>
            <p:cNvSpPr>
              <a:spLocks noChangeShapeType="1"/>
            </p:cNvSpPr>
            <p:nvPr/>
          </p:nvSpPr>
          <p:spPr bwMode="auto">
            <a:xfrm>
              <a:off x="3239" y="2283"/>
              <a:ext cx="532"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60" name="Line 120"/>
            <p:cNvSpPr>
              <a:spLocks noChangeShapeType="1"/>
            </p:cNvSpPr>
            <p:nvPr/>
          </p:nvSpPr>
          <p:spPr bwMode="auto">
            <a:xfrm flipH="1">
              <a:off x="2129" y="2271"/>
              <a:ext cx="532" cy="0"/>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361" name="WordArt 121"/>
            <p:cNvSpPr>
              <a:spLocks noChangeArrowheads="1" noChangeShapeType="1" noTextEdit="1"/>
            </p:cNvSpPr>
            <p:nvPr/>
          </p:nvSpPr>
          <p:spPr bwMode="auto">
            <a:xfrm>
              <a:off x="2887" y="2220"/>
              <a:ext cx="138" cy="11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rPr>
                <a:t>x</a:t>
              </a:r>
              <a:endParaRPr lang="zh-CN" altLang="en-US"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endParaRPr>
            </a:p>
          </p:txBody>
        </p:sp>
        <p:grpSp>
          <p:nvGrpSpPr>
            <p:cNvPr id="266362" name="Group 122"/>
            <p:cNvGrpSpPr/>
            <p:nvPr/>
          </p:nvGrpSpPr>
          <p:grpSpPr bwMode="auto">
            <a:xfrm>
              <a:off x="2989" y="2587"/>
              <a:ext cx="272" cy="359"/>
              <a:chOff x="3032" y="2630"/>
              <a:chExt cx="272" cy="359"/>
            </a:xfrm>
          </p:grpSpPr>
          <p:sp>
            <p:nvSpPr>
              <p:cNvPr id="266363" name="WordArt 123"/>
              <p:cNvSpPr>
                <a:spLocks noChangeArrowheads="1" noChangeShapeType="1" noTextEdit="1"/>
              </p:cNvSpPr>
              <p:nvPr/>
            </p:nvSpPr>
            <p:spPr bwMode="auto">
              <a:xfrm>
                <a:off x="3088" y="2863"/>
                <a:ext cx="132" cy="12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u</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266364" name="WordArt 124"/>
              <p:cNvSpPr>
                <a:spLocks noChangeArrowheads="1" noChangeShapeType="1" noTextEdit="1"/>
              </p:cNvSpPr>
              <p:nvPr/>
            </p:nvSpPr>
            <p:spPr bwMode="auto">
              <a:xfrm>
                <a:off x="3091" y="2630"/>
                <a:ext cx="138" cy="11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rPr>
                  <a:t>x</a:t>
                </a:r>
                <a:endParaRPr lang="zh-CN" altLang="en-US"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endParaRPr>
              </a:p>
            </p:txBody>
          </p:sp>
          <p:sp>
            <p:nvSpPr>
              <p:cNvPr id="266365" name="Line 125"/>
              <p:cNvSpPr>
                <a:spLocks noChangeShapeType="1"/>
              </p:cNvSpPr>
              <p:nvPr/>
            </p:nvSpPr>
            <p:spPr bwMode="auto">
              <a:xfrm>
                <a:off x="3032" y="2804"/>
                <a:ext cx="27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6366" name="WordArt 126"/>
            <p:cNvSpPr>
              <a:spLocks noChangeArrowheads="1" noChangeShapeType="1" noTextEdit="1"/>
            </p:cNvSpPr>
            <p:nvPr/>
          </p:nvSpPr>
          <p:spPr bwMode="auto">
            <a:xfrm>
              <a:off x="2391" y="2655"/>
              <a:ext cx="588" cy="20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dirty="0">
                  <a:ln w="9525">
                    <a:solidFill>
                      <a:schemeClr val="accent2"/>
                    </a:solidFill>
                    <a:round/>
                  </a:ln>
                  <a:solidFill>
                    <a:schemeClr val="accent2"/>
                  </a:solidFill>
                  <a:effectLst/>
                  <a:latin typeface="宋体" panose="02010600030101010101" pitchFamily="2" charset="-122"/>
                </a:rPr>
                <a:t>传播需时</a:t>
              </a:r>
            </a:p>
          </p:txBody>
        </p:sp>
        <p:sp>
          <p:nvSpPr>
            <p:cNvPr id="266367" name="WordArt 127"/>
            <p:cNvSpPr>
              <a:spLocks noChangeArrowheads="1" noChangeShapeType="1" noTextEdit="1"/>
            </p:cNvSpPr>
            <p:nvPr/>
          </p:nvSpPr>
          <p:spPr bwMode="auto">
            <a:xfrm>
              <a:off x="3290" y="2664"/>
              <a:ext cx="142" cy="19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9525">
                    <a:solidFill>
                      <a:schemeClr val="accent2"/>
                    </a:solidFill>
                    <a:round/>
                  </a:ln>
                  <a:solidFill>
                    <a:schemeClr val="accent2"/>
                  </a:solidFill>
                  <a:effectLst/>
                  <a:latin typeface="宋体" panose="02010600030101010101" pitchFamily="2" charset="-122"/>
                </a:rPr>
                <a:t>秒</a:t>
              </a:r>
            </a:p>
          </p:txBody>
        </p:sp>
        <p:sp>
          <p:nvSpPr>
            <p:cNvPr id="266368" name="AutoShape 128"/>
            <p:cNvSpPr>
              <a:spLocks noChangeArrowheads="1"/>
            </p:cNvSpPr>
            <p:nvPr/>
          </p:nvSpPr>
          <p:spPr bwMode="auto">
            <a:xfrm>
              <a:off x="3491" y="2611"/>
              <a:ext cx="274" cy="306"/>
            </a:xfrm>
            <a:prstGeom prst="rightArrow">
              <a:avLst>
                <a:gd name="adj1" fmla="val 37907"/>
                <a:gd name="adj2" fmla="val 67884"/>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69" name="Rectangle 129"/>
            <p:cNvSpPr>
              <a:spLocks noChangeArrowheads="1"/>
            </p:cNvSpPr>
            <p:nvPr/>
          </p:nvSpPr>
          <p:spPr bwMode="auto">
            <a:xfrm>
              <a:off x="2141" y="2717"/>
              <a:ext cx="196" cy="10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6370" name="Oval 130"/>
          <p:cNvSpPr>
            <a:spLocks noChangeArrowheads="1"/>
          </p:cNvSpPr>
          <p:nvPr/>
        </p:nvSpPr>
        <p:spPr bwMode="auto">
          <a:xfrm>
            <a:off x="5969000" y="2779713"/>
            <a:ext cx="74613" cy="80962"/>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71" name="Oval 131"/>
          <p:cNvSpPr>
            <a:spLocks noChangeArrowheads="1"/>
          </p:cNvSpPr>
          <p:nvPr/>
        </p:nvSpPr>
        <p:spPr bwMode="auto">
          <a:xfrm>
            <a:off x="3371850" y="2767013"/>
            <a:ext cx="74613" cy="80962"/>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6372" name="Group 132"/>
          <p:cNvGrpSpPr/>
          <p:nvPr/>
        </p:nvGrpSpPr>
        <p:grpSpPr bwMode="auto">
          <a:xfrm>
            <a:off x="1154113" y="3227388"/>
            <a:ext cx="1809750" cy="298450"/>
            <a:chOff x="727" y="2041"/>
            <a:chExt cx="1140" cy="165"/>
          </a:xfrm>
        </p:grpSpPr>
        <p:sp>
          <p:nvSpPr>
            <p:cNvPr id="266373" name="WordArt 133"/>
            <p:cNvSpPr>
              <a:spLocks noChangeArrowheads="1" noChangeShapeType="1" noTextEdit="1"/>
            </p:cNvSpPr>
            <p:nvPr/>
          </p:nvSpPr>
          <p:spPr bwMode="auto">
            <a:xfrm>
              <a:off x="727" y="2041"/>
              <a:ext cx="1140" cy="16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dirty="0">
                  <a:ln w="9525">
                    <a:solidFill>
                      <a:srgbClr val="000000"/>
                    </a:solidFill>
                    <a:round/>
                  </a:ln>
                  <a:solidFill>
                    <a:schemeClr val="tx1"/>
                  </a:solidFill>
                  <a:effectLst/>
                  <a:latin typeface="宋体" panose="02010600030101010101" pitchFamily="2" charset="-122"/>
                </a:rPr>
                <a:t>设定  坐标原点</a:t>
              </a:r>
            </a:p>
          </p:txBody>
        </p:sp>
        <p:sp>
          <p:nvSpPr>
            <p:cNvPr id="266374" name="WordArt 134"/>
            <p:cNvSpPr>
              <a:spLocks noChangeArrowheads="1" noChangeShapeType="1" noTextEdit="1"/>
            </p:cNvSpPr>
            <p:nvPr/>
          </p:nvSpPr>
          <p:spPr bwMode="auto">
            <a:xfrm>
              <a:off x="1077" y="2075"/>
              <a:ext cx="138" cy="11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dirty="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x</a:t>
              </a:r>
              <a:endParaRPr lang="zh-CN" altLang="en-US" sz="3600" i="1" kern="10" dirty="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grpSp>
      <p:sp>
        <p:nvSpPr>
          <p:cNvPr id="266375" name="WordArt 135"/>
          <p:cNvSpPr>
            <a:spLocks noChangeArrowheads="1" noChangeShapeType="1" noTextEdit="1"/>
          </p:cNvSpPr>
          <p:nvPr/>
        </p:nvSpPr>
        <p:spPr bwMode="auto">
          <a:xfrm>
            <a:off x="8478838" y="2968625"/>
            <a:ext cx="219075" cy="18415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x</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2" name="文本框 1"/>
          <p:cNvSpPr txBox="1"/>
          <p:nvPr/>
        </p:nvSpPr>
        <p:spPr>
          <a:xfrm>
            <a:off x="0" y="197597"/>
            <a:ext cx="7338914" cy="584775"/>
          </a:xfrm>
          <a:prstGeom prst="rect">
            <a:avLst/>
          </a:prstGeom>
          <a:noFill/>
        </p:spPr>
        <p:txBody>
          <a:bodyPr wrap="square" rtlCol="0">
            <a:spAutoFit/>
          </a:bodyPr>
          <a:lstStyle/>
          <a:p>
            <a:r>
              <a:rPr kumimoji="1" lang="zh-CN" altLang="en-US" sz="3200" b="1" dirty="0">
                <a:solidFill>
                  <a:schemeClr val="tx2"/>
                </a:solidFill>
                <a:latin typeface="华文新魏" panose="02010800040101010101" pitchFamily="2" charset="-122"/>
                <a:ea typeface="华文新魏" panose="02010800040101010101" pitchFamily="2" charset="-122"/>
              </a:rPr>
              <a:t> </a:t>
            </a:r>
            <a:r>
              <a:rPr lang="zh-CN" altLang="en-US" sz="2400" b="1" dirty="0">
                <a:latin typeface="微软雅黑" panose="020B0503020204020204" pitchFamily="34" charset="-122"/>
                <a:ea typeface="微软雅黑" panose="020B0503020204020204" pitchFamily="34" charset="-122"/>
              </a:rPr>
              <a:t>一、沿    轴正向传播的平面简谐波</a:t>
            </a:r>
          </a:p>
        </p:txBody>
      </p:sp>
      <p:sp>
        <p:nvSpPr>
          <p:cNvPr id="4" name="文本框 3"/>
          <p:cNvSpPr txBox="1"/>
          <p:nvPr/>
        </p:nvSpPr>
        <p:spPr>
          <a:xfrm>
            <a:off x="328990" y="1159691"/>
            <a:ext cx="2601911"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以横波为例</a:t>
            </a:r>
          </a:p>
        </p:txBody>
      </p:sp>
      <p:graphicFrame>
        <p:nvGraphicFramePr>
          <p:cNvPr id="3" name="对象 2">
            <a:extLst>
              <a:ext uri="{FF2B5EF4-FFF2-40B4-BE49-F238E27FC236}">
                <a16:creationId xmlns:a16="http://schemas.microsoft.com/office/drawing/2014/main" id="{0999D328-358C-53A2-7418-C54CDDEA8F43}"/>
              </a:ext>
            </a:extLst>
          </p:cNvPr>
          <p:cNvGraphicFramePr>
            <a:graphicFrameLocks noChangeAspect="1"/>
          </p:cNvGraphicFramePr>
          <p:nvPr>
            <p:extLst>
              <p:ext uri="{D42A27DB-BD31-4B8C-83A1-F6EECF244321}">
                <p14:modId xmlns:p14="http://schemas.microsoft.com/office/powerpoint/2010/main" val="1077147140"/>
              </p:ext>
            </p:extLst>
          </p:nvPr>
        </p:nvGraphicFramePr>
        <p:xfrm>
          <a:off x="2420938" y="5260227"/>
          <a:ext cx="3517900" cy="520700"/>
        </p:xfrm>
        <a:graphic>
          <a:graphicData uri="http://schemas.openxmlformats.org/presentationml/2006/ole">
            <mc:AlternateContent xmlns:mc="http://schemas.openxmlformats.org/markup-compatibility/2006">
              <mc:Choice xmlns:v="urn:schemas-microsoft-com:vml" Requires="v">
                <p:oleObj name="Equation" r:id="rId3" imgW="3517560" imgH="520560" progId="Equation.DSMT4">
                  <p:embed/>
                </p:oleObj>
              </mc:Choice>
              <mc:Fallback>
                <p:oleObj name="Equation" r:id="rId3" imgW="3517560" imgH="520560" progId="Equation.DSMT4">
                  <p:embed/>
                  <p:pic>
                    <p:nvPicPr>
                      <p:cNvPr id="14" name="对象 13">
                        <a:extLst>
                          <a:ext uri="{FF2B5EF4-FFF2-40B4-BE49-F238E27FC236}">
                            <a16:creationId xmlns:a16="http://schemas.microsoft.com/office/drawing/2014/main" id="{4EC21B57-29D7-F1D5-6C34-943D5BD330D2}"/>
                          </a:ext>
                        </a:extLst>
                      </p:cNvPr>
                      <p:cNvPicPr/>
                      <p:nvPr/>
                    </p:nvPicPr>
                    <p:blipFill>
                      <a:blip r:embed="rId4"/>
                      <a:stretch>
                        <a:fillRect/>
                      </a:stretch>
                    </p:blipFill>
                    <p:spPr>
                      <a:xfrm>
                        <a:off x="2420938" y="5260227"/>
                        <a:ext cx="3517900" cy="520700"/>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B9B59DDC-3212-2916-BAAE-8BD10DD91255}"/>
              </a:ext>
            </a:extLst>
          </p:cNvPr>
          <p:cNvSpPr txBox="1"/>
          <p:nvPr/>
        </p:nvSpPr>
        <p:spPr>
          <a:xfrm>
            <a:off x="467544" y="5292079"/>
            <a:ext cx="163430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已知：</a:t>
            </a:r>
          </a:p>
        </p:txBody>
      </p:sp>
      <p:graphicFrame>
        <p:nvGraphicFramePr>
          <p:cNvPr id="7" name="对象 6">
            <a:extLst>
              <a:ext uri="{FF2B5EF4-FFF2-40B4-BE49-F238E27FC236}">
                <a16:creationId xmlns:a16="http://schemas.microsoft.com/office/drawing/2014/main" id="{17F058DC-2147-9CD0-F61F-24A308E67D11}"/>
              </a:ext>
            </a:extLst>
          </p:cNvPr>
          <p:cNvGraphicFramePr>
            <a:graphicFrameLocks noChangeAspect="1"/>
          </p:cNvGraphicFramePr>
          <p:nvPr>
            <p:extLst>
              <p:ext uri="{D42A27DB-BD31-4B8C-83A1-F6EECF244321}">
                <p14:modId xmlns:p14="http://schemas.microsoft.com/office/powerpoint/2010/main" val="1946752900"/>
              </p:ext>
            </p:extLst>
          </p:nvPr>
        </p:nvGraphicFramePr>
        <p:xfrm>
          <a:off x="2465388" y="6050698"/>
          <a:ext cx="3429000" cy="520700"/>
        </p:xfrm>
        <a:graphic>
          <a:graphicData uri="http://schemas.openxmlformats.org/presentationml/2006/ole">
            <mc:AlternateContent xmlns:mc="http://schemas.openxmlformats.org/markup-compatibility/2006">
              <mc:Choice xmlns:v="urn:schemas-microsoft-com:vml" Requires="v">
                <p:oleObj name="Equation" r:id="rId5" imgW="3429000" imgH="520560" progId="Equation.DSMT4">
                  <p:embed/>
                </p:oleObj>
              </mc:Choice>
              <mc:Fallback>
                <p:oleObj name="Equation" r:id="rId5" imgW="3429000" imgH="520560" progId="Equation.DSMT4">
                  <p:embed/>
                  <p:pic>
                    <p:nvPicPr>
                      <p:cNvPr id="14" name="对象 13">
                        <a:extLst>
                          <a:ext uri="{FF2B5EF4-FFF2-40B4-BE49-F238E27FC236}">
                            <a16:creationId xmlns:a16="http://schemas.microsoft.com/office/drawing/2014/main" id="{4EC21B57-29D7-F1D5-6C34-943D5BD330D2}"/>
                          </a:ext>
                        </a:extLst>
                      </p:cNvPr>
                      <p:cNvPicPr/>
                      <p:nvPr/>
                    </p:nvPicPr>
                    <p:blipFill>
                      <a:blip r:embed="rId6"/>
                      <a:stretch>
                        <a:fillRect/>
                      </a:stretch>
                    </p:blipFill>
                    <p:spPr>
                      <a:xfrm>
                        <a:off x="2465388" y="6050698"/>
                        <a:ext cx="3429000" cy="520700"/>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820BDA17-3DCC-5D37-4C3F-0A0D65B76BA8}"/>
              </a:ext>
            </a:extLst>
          </p:cNvPr>
          <p:cNvSpPr txBox="1"/>
          <p:nvPr/>
        </p:nvSpPr>
        <p:spPr>
          <a:xfrm>
            <a:off x="467544" y="6080216"/>
            <a:ext cx="123108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写出：</a:t>
            </a:r>
          </a:p>
        </p:txBody>
      </p:sp>
    </p:spTree>
    <p:extLst>
      <p:ext uri="{BB962C8B-B14F-4D97-AF65-F5344CB8AC3E}">
        <p14:creationId xmlns:p14="http://schemas.microsoft.com/office/powerpoint/2010/main" val="359301857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C8C82C-DAEB-CA82-4900-F979A95847B1}"/>
              </a:ext>
            </a:extLst>
          </p:cNvPr>
          <p:cNvSpPr>
            <a:spLocks noGrp="1"/>
          </p:cNvSpPr>
          <p:nvPr>
            <p:ph type="sldNum" sz="quarter" idx="12"/>
          </p:nvPr>
        </p:nvSpPr>
        <p:spPr/>
        <p:txBody>
          <a:bodyPr/>
          <a:lstStyle/>
          <a:p>
            <a:fld id="{0C913308-F349-4B6D-A68A-DD1791B4A57B}" type="slidenum">
              <a:rPr lang="zh-CN" altLang="en-US" smtClean="0"/>
              <a:t>16</a:t>
            </a:fld>
            <a:endParaRPr lang="zh-CN" altLang="en-US"/>
          </a:p>
        </p:txBody>
      </p:sp>
      <p:graphicFrame>
        <p:nvGraphicFramePr>
          <p:cNvPr id="9" name="对象 8">
            <a:extLst>
              <a:ext uri="{FF2B5EF4-FFF2-40B4-BE49-F238E27FC236}">
                <a16:creationId xmlns:a16="http://schemas.microsoft.com/office/drawing/2014/main" id="{2A434D60-EFBC-000F-C895-2A4905EAF2D8}"/>
              </a:ext>
            </a:extLst>
          </p:cNvPr>
          <p:cNvGraphicFramePr>
            <a:graphicFrameLocks noChangeAspect="1"/>
          </p:cNvGraphicFramePr>
          <p:nvPr>
            <p:extLst>
              <p:ext uri="{D42A27DB-BD31-4B8C-83A1-F6EECF244321}">
                <p14:modId xmlns:p14="http://schemas.microsoft.com/office/powerpoint/2010/main" val="3425057163"/>
              </p:ext>
            </p:extLst>
          </p:nvPr>
        </p:nvGraphicFramePr>
        <p:xfrm>
          <a:off x="1835696" y="293106"/>
          <a:ext cx="4292600" cy="495300"/>
        </p:xfrm>
        <a:graphic>
          <a:graphicData uri="http://schemas.openxmlformats.org/presentationml/2006/ole">
            <mc:AlternateContent xmlns:mc="http://schemas.openxmlformats.org/markup-compatibility/2006">
              <mc:Choice xmlns:v="urn:schemas-microsoft-com:vml" Requires="v">
                <p:oleObj name="Equation" r:id="rId2" imgW="4292280" imgH="495000" progId="Equation.DSMT4">
                  <p:embed/>
                </p:oleObj>
              </mc:Choice>
              <mc:Fallback>
                <p:oleObj name="Equation" r:id="rId2" imgW="4292280" imgH="495000" progId="Equation.DSMT4">
                  <p:embed/>
                  <p:pic>
                    <p:nvPicPr>
                      <p:cNvPr id="3" name="对象 2">
                        <a:extLst>
                          <a:ext uri="{FF2B5EF4-FFF2-40B4-BE49-F238E27FC236}">
                            <a16:creationId xmlns:a16="http://schemas.microsoft.com/office/drawing/2014/main" id="{AEE70C5E-B97A-96F4-A2D8-03B17FEC7F0E}"/>
                          </a:ext>
                        </a:extLst>
                      </p:cNvPr>
                      <p:cNvPicPr/>
                      <p:nvPr/>
                    </p:nvPicPr>
                    <p:blipFill>
                      <a:blip r:embed="rId3"/>
                      <a:stretch>
                        <a:fillRect/>
                      </a:stretch>
                    </p:blipFill>
                    <p:spPr>
                      <a:xfrm>
                        <a:off x="1835696" y="293106"/>
                        <a:ext cx="4292600" cy="495300"/>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85BFD80B-B901-9CAF-633F-25BD13EE5944}"/>
              </a:ext>
            </a:extLst>
          </p:cNvPr>
          <p:cNvSpPr txBox="1"/>
          <p:nvPr/>
        </p:nvSpPr>
        <p:spPr>
          <a:xfrm>
            <a:off x="791580" y="263103"/>
            <a:ext cx="93610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因为</a:t>
            </a:r>
          </a:p>
        </p:txBody>
      </p:sp>
      <p:sp>
        <p:nvSpPr>
          <p:cNvPr id="11" name="文本框 10">
            <a:extLst>
              <a:ext uri="{FF2B5EF4-FFF2-40B4-BE49-F238E27FC236}">
                <a16:creationId xmlns:a16="http://schemas.microsoft.com/office/drawing/2014/main" id="{3621D024-2253-856D-3FE1-60EB5A43E7B4}"/>
              </a:ext>
            </a:extLst>
          </p:cNvPr>
          <p:cNvSpPr txBox="1"/>
          <p:nvPr/>
        </p:nvSpPr>
        <p:spPr>
          <a:xfrm>
            <a:off x="683568" y="1011834"/>
            <a:ext cx="79208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故：</a:t>
            </a:r>
          </a:p>
        </p:txBody>
      </p:sp>
      <p:graphicFrame>
        <p:nvGraphicFramePr>
          <p:cNvPr id="12" name="对象 11">
            <a:extLst>
              <a:ext uri="{FF2B5EF4-FFF2-40B4-BE49-F238E27FC236}">
                <a16:creationId xmlns:a16="http://schemas.microsoft.com/office/drawing/2014/main" id="{6B7AFD1B-1F89-6AFA-AB18-01435B55C4EC}"/>
              </a:ext>
            </a:extLst>
          </p:cNvPr>
          <p:cNvGraphicFramePr>
            <a:graphicFrameLocks noChangeAspect="1"/>
          </p:cNvGraphicFramePr>
          <p:nvPr>
            <p:extLst>
              <p:ext uri="{D42A27DB-BD31-4B8C-83A1-F6EECF244321}">
                <p14:modId xmlns:p14="http://schemas.microsoft.com/office/powerpoint/2010/main" val="3231605578"/>
              </p:ext>
            </p:extLst>
          </p:nvPr>
        </p:nvGraphicFramePr>
        <p:xfrm>
          <a:off x="1331640" y="978736"/>
          <a:ext cx="7035800" cy="546100"/>
        </p:xfrm>
        <a:graphic>
          <a:graphicData uri="http://schemas.openxmlformats.org/presentationml/2006/ole">
            <mc:AlternateContent xmlns:mc="http://schemas.openxmlformats.org/markup-compatibility/2006">
              <mc:Choice xmlns:v="urn:schemas-microsoft-com:vml" Requires="v">
                <p:oleObj name="Equation" r:id="rId4" imgW="7035480" imgH="545760" progId="Equation.DSMT4">
                  <p:embed/>
                </p:oleObj>
              </mc:Choice>
              <mc:Fallback>
                <p:oleObj name="Equation" r:id="rId4" imgW="7035480" imgH="545760" progId="Equation.DSMT4">
                  <p:embed/>
                  <p:pic>
                    <p:nvPicPr>
                      <p:cNvPr id="3" name="对象 2">
                        <a:extLst>
                          <a:ext uri="{FF2B5EF4-FFF2-40B4-BE49-F238E27FC236}">
                            <a16:creationId xmlns:a16="http://schemas.microsoft.com/office/drawing/2014/main" id="{AEE70C5E-B97A-96F4-A2D8-03B17FEC7F0E}"/>
                          </a:ext>
                        </a:extLst>
                      </p:cNvPr>
                      <p:cNvPicPr/>
                      <p:nvPr/>
                    </p:nvPicPr>
                    <p:blipFill>
                      <a:blip r:embed="rId5"/>
                      <a:stretch>
                        <a:fillRect/>
                      </a:stretch>
                    </p:blipFill>
                    <p:spPr>
                      <a:xfrm>
                        <a:off x="1331640" y="978736"/>
                        <a:ext cx="7035800" cy="5461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799DB179-328E-19D2-2728-80C6561D9B97}"/>
              </a:ext>
            </a:extLst>
          </p:cNvPr>
          <p:cNvGraphicFramePr>
            <a:graphicFrameLocks noChangeAspect="1"/>
          </p:cNvGraphicFramePr>
          <p:nvPr>
            <p:extLst>
              <p:ext uri="{D42A27DB-BD31-4B8C-83A1-F6EECF244321}">
                <p14:modId xmlns:p14="http://schemas.microsoft.com/office/powerpoint/2010/main" val="541592363"/>
              </p:ext>
            </p:extLst>
          </p:nvPr>
        </p:nvGraphicFramePr>
        <p:xfrm>
          <a:off x="7044608" y="186333"/>
          <a:ext cx="1244600" cy="647700"/>
        </p:xfrm>
        <a:graphic>
          <a:graphicData uri="http://schemas.openxmlformats.org/presentationml/2006/ole">
            <mc:AlternateContent xmlns:mc="http://schemas.openxmlformats.org/markup-compatibility/2006">
              <mc:Choice xmlns:v="urn:schemas-microsoft-com:vml" Requires="v">
                <p:oleObj name="Equation" r:id="rId6" imgW="1244520" imgH="647640" progId="Equation.DSMT4">
                  <p:embed/>
                </p:oleObj>
              </mc:Choice>
              <mc:Fallback>
                <p:oleObj name="Equation" r:id="rId6" imgW="1244520" imgH="647640" progId="Equation.DSMT4">
                  <p:embed/>
                  <p:pic>
                    <p:nvPicPr>
                      <p:cNvPr id="9" name="对象 8">
                        <a:extLst>
                          <a:ext uri="{FF2B5EF4-FFF2-40B4-BE49-F238E27FC236}">
                            <a16:creationId xmlns:a16="http://schemas.microsoft.com/office/drawing/2014/main" id="{2A434D60-EFBC-000F-C895-2A4905EAF2D8}"/>
                          </a:ext>
                        </a:extLst>
                      </p:cNvPr>
                      <p:cNvPicPr/>
                      <p:nvPr/>
                    </p:nvPicPr>
                    <p:blipFill>
                      <a:blip r:embed="rId7"/>
                      <a:stretch>
                        <a:fillRect/>
                      </a:stretch>
                    </p:blipFill>
                    <p:spPr>
                      <a:xfrm>
                        <a:off x="7044608" y="186333"/>
                        <a:ext cx="1244600" cy="6477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7AA5315D-2B92-60B6-6C69-062CB436FCFC}"/>
              </a:ext>
            </a:extLst>
          </p:cNvPr>
          <p:cNvSpPr txBox="1"/>
          <p:nvPr/>
        </p:nvSpPr>
        <p:spPr>
          <a:xfrm>
            <a:off x="683568" y="1769676"/>
            <a:ext cx="626469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一维沿</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轴正方向传播的平面波函数波函数：</a:t>
            </a:r>
          </a:p>
        </p:txBody>
      </p:sp>
      <p:graphicFrame>
        <p:nvGraphicFramePr>
          <p:cNvPr id="15" name="对象 14">
            <a:extLst>
              <a:ext uri="{FF2B5EF4-FFF2-40B4-BE49-F238E27FC236}">
                <a16:creationId xmlns:a16="http://schemas.microsoft.com/office/drawing/2014/main" id="{AB17D970-0D8F-1644-1E40-99FFE06FED90}"/>
              </a:ext>
            </a:extLst>
          </p:cNvPr>
          <p:cNvGraphicFramePr>
            <a:graphicFrameLocks noChangeAspect="1"/>
          </p:cNvGraphicFramePr>
          <p:nvPr>
            <p:extLst>
              <p:ext uri="{D42A27DB-BD31-4B8C-83A1-F6EECF244321}">
                <p14:modId xmlns:p14="http://schemas.microsoft.com/office/powerpoint/2010/main" val="4041497302"/>
              </p:ext>
            </p:extLst>
          </p:nvPr>
        </p:nvGraphicFramePr>
        <p:xfrm>
          <a:off x="1979712" y="2276872"/>
          <a:ext cx="4381500" cy="1003300"/>
        </p:xfrm>
        <a:graphic>
          <a:graphicData uri="http://schemas.openxmlformats.org/presentationml/2006/ole">
            <mc:AlternateContent xmlns:mc="http://schemas.openxmlformats.org/markup-compatibility/2006">
              <mc:Choice xmlns:v="urn:schemas-microsoft-com:vml" Requires="v">
                <p:oleObj name="Equation" r:id="rId8" imgW="4381200" imgH="1002960" progId="Equation.DSMT4">
                  <p:embed/>
                </p:oleObj>
              </mc:Choice>
              <mc:Fallback>
                <p:oleObj name="Equation" r:id="rId8" imgW="4381200" imgH="1002960" progId="Equation.DSMT4">
                  <p:embed/>
                  <p:pic>
                    <p:nvPicPr>
                      <p:cNvPr id="12" name="对象 11">
                        <a:extLst>
                          <a:ext uri="{FF2B5EF4-FFF2-40B4-BE49-F238E27FC236}">
                            <a16:creationId xmlns:a16="http://schemas.microsoft.com/office/drawing/2014/main" id="{6B7AFD1B-1F89-6AFA-AB18-01435B55C4EC}"/>
                          </a:ext>
                        </a:extLst>
                      </p:cNvPr>
                      <p:cNvPicPr/>
                      <p:nvPr/>
                    </p:nvPicPr>
                    <p:blipFill>
                      <a:blip r:embed="rId9"/>
                      <a:stretch>
                        <a:fillRect/>
                      </a:stretch>
                    </p:blipFill>
                    <p:spPr>
                      <a:xfrm>
                        <a:off x="1979712" y="2276872"/>
                        <a:ext cx="4381500" cy="1003300"/>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5EF231E8-8580-E7A2-8F88-7AF46EA5CBE3}"/>
              </a:ext>
            </a:extLst>
          </p:cNvPr>
          <p:cNvSpPr txBox="1"/>
          <p:nvPr/>
        </p:nvSpPr>
        <p:spPr>
          <a:xfrm>
            <a:off x="660539" y="3248095"/>
            <a:ext cx="6433048" cy="461665"/>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一维沿</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轴负方向传播的平面波函数波函数：</a:t>
            </a:r>
          </a:p>
        </p:txBody>
      </p:sp>
      <p:graphicFrame>
        <p:nvGraphicFramePr>
          <p:cNvPr id="18" name="对象 17">
            <a:extLst>
              <a:ext uri="{FF2B5EF4-FFF2-40B4-BE49-F238E27FC236}">
                <a16:creationId xmlns:a16="http://schemas.microsoft.com/office/drawing/2014/main" id="{7602AECC-2046-7E4E-6AC4-9102788D5E2A}"/>
              </a:ext>
            </a:extLst>
          </p:cNvPr>
          <p:cNvGraphicFramePr>
            <a:graphicFrameLocks noChangeAspect="1"/>
          </p:cNvGraphicFramePr>
          <p:nvPr>
            <p:extLst>
              <p:ext uri="{D42A27DB-BD31-4B8C-83A1-F6EECF244321}">
                <p14:modId xmlns:p14="http://schemas.microsoft.com/office/powerpoint/2010/main" val="598381934"/>
              </p:ext>
            </p:extLst>
          </p:nvPr>
        </p:nvGraphicFramePr>
        <p:xfrm>
          <a:off x="1928912" y="3801527"/>
          <a:ext cx="4483100" cy="1003300"/>
        </p:xfrm>
        <a:graphic>
          <a:graphicData uri="http://schemas.openxmlformats.org/presentationml/2006/ole">
            <mc:AlternateContent xmlns:mc="http://schemas.openxmlformats.org/markup-compatibility/2006">
              <mc:Choice xmlns:v="urn:schemas-microsoft-com:vml" Requires="v">
                <p:oleObj name="Equation" r:id="rId10" imgW="4483080" imgH="1002960" progId="Equation.DSMT4">
                  <p:embed/>
                </p:oleObj>
              </mc:Choice>
              <mc:Fallback>
                <p:oleObj name="Equation" r:id="rId10" imgW="4483080" imgH="1002960" progId="Equation.DSMT4">
                  <p:embed/>
                  <p:pic>
                    <p:nvPicPr>
                      <p:cNvPr id="15" name="对象 14">
                        <a:extLst>
                          <a:ext uri="{FF2B5EF4-FFF2-40B4-BE49-F238E27FC236}">
                            <a16:creationId xmlns:a16="http://schemas.microsoft.com/office/drawing/2014/main" id="{AB17D970-0D8F-1644-1E40-99FFE06FED90}"/>
                          </a:ext>
                        </a:extLst>
                      </p:cNvPr>
                      <p:cNvPicPr/>
                      <p:nvPr/>
                    </p:nvPicPr>
                    <p:blipFill>
                      <a:blip r:embed="rId11"/>
                      <a:stretch>
                        <a:fillRect/>
                      </a:stretch>
                    </p:blipFill>
                    <p:spPr>
                      <a:xfrm>
                        <a:off x="1928912" y="3801527"/>
                        <a:ext cx="4483100" cy="1003300"/>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9192AC67-6BC0-9272-D2FE-E14580E12781}"/>
              </a:ext>
            </a:extLst>
          </p:cNvPr>
          <p:cNvSpPr txBox="1"/>
          <p:nvPr/>
        </p:nvSpPr>
        <p:spPr>
          <a:xfrm>
            <a:off x="660539" y="4730703"/>
            <a:ext cx="216024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总表述：</a:t>
            </a:r>
          </a:p>
        </p:txBody>
      </p:sp>
      <p:graphicFrame>
        <p:nvGraphicFramePr>
          <p:cNvPr id="20" name="对象 19">
            <a:extLst>
              <a:ext uri="{FF2B5EF4-FFF2-40B4-BE49-F238E27FC236}">
                <a16:creationId xmlns:a16="http://schemas.microsoft.com/office/drawing/2014/main" id="{7A962BF8-12D1-6333-5624-8A81C96D070E}"/>
              </a:ext>
            </a:extLst>
          </p:cNvPr>
          <p:cNvGraphicFramePr>
            <a:graphicFrameLocks noChangeAspect="1"/>
          </p:cNvGraphicFramePr>
          <p:nvPr>
            <p:extLst>
              <p:ext uri="{D42A27DB-BD31-4B8C-83A1-F6EECF244321}">
                <p14:modId xmlns:p14="http://schemas.microsoft.com/office/powerpoint/2010/main" val="1852973750"/>
              </p:ext>
            </p:extLst>
          </p:nvPr>
        </p:nvGraphicFramePr>
        <p:xfrm>
          <a:off x="1854992" y="5148332"/>
          <a:ext cx="4483100" cy="1003300"/>
        </p:xfrm>
        <a:graphic>
          <a:graphicData uri="http://schemas.openxmlformats.org/presentationml/2006/ole">
            <mc:AlternateContent xmlns:mc="http://schemas.openxmlformats.org/markup-compatibility/2006">
              <mc:Choice xmlns:v="urn:schemas-microsoft-com:vml" Requires="v">
                <p:oleObj name="Equation" r:id="rId12" imgW="4483080" imgH="1002960" progId="Equation.DSMT4">
                  <p:embed/>
                </p:oleObj>
              </mc:Choice>
              <mc:Fallback>
                <p:oleObj name="Equation" r:id="rId12" imgW="4483080" imgH="1002960" progId="Equation.DSMT4">
                  <p:embed/>
                  <p:pic>
                    <p:nvPicPr>
                      <p:cNvPr id="18" name="对象 17">
                        <a:extLst>
                          <a:ext uri="{FF2B5EF4-FFF2-40B4-BE49-F238E27FC236}">
                            <a16:creationId xmlns:a16="http://schemas.microsoft.com/office/drawing/2014/main" id="{7602AECC-2046-7E4E-6AC4-9102788D5E2A}"/>
                          </a:ext>
                        </a:extLst>
                      </p:cNvPr>
                      <p:cNvPicPr/>
                      <p:nvPr/>
                    </p:nvPicPr>
                    <p:blipFill>
                      <a:blip r:embed="rId13"/>
                      <a:stretch>
                        <a:fillRect/>
                      </a:stretch>
                    </p:blipFill>
                    <p:spPr>
                      <a:xfrm>
                        <a:off x="1854992" y="5148332"/>
                        <a:ext cx="4483100" cy="1003300"/>
                      </a:xfrm>
                      <a:prstGeom prst="rect">
                        <a:avLst/>
                      </a:prstGeom>
                    </p:spPr>
                  </p:pic>
                </p:oleObj>
              </mc:Fallback>
            </mc:AlternateContent>
          </a:graphicData>
        </a:graphic>
      </p:graphicFrame>
    </p:spTree>
    <p:extLst>
      <p:ext uri="{BB962C8B-B14F-4D97-AF65-F5344CB8AC3E}">
        <p14:creationId xmlns:p14="http://schemas.microsoft.com/office/powerpoint/2010/main" val="219922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F67D81-C39A-12B0-CA6C-0A074BACF15F}"/>
              </a:ext>
            </a:extLst>
          </p:cNvPr>
          <p:cNvSpPr>
            <a:spLocks noGrp="1"/>
          </p:cNvSpPr>
          <p:nvPr>
            <p:ph type="sldNum" sz="quarter" idx="12"/>
          </p:nvPr>
        </p:nvSpPr>
        <p:spPr/>
        <p:txBody>
          <a:bodyPr/>
          <a:lstStyle/>
          <a:p>
            <a:fld id="{0C913308-F349-4B6D-A68A-DD1791B4A57B}" type="slidenum">
              <a:rPr lang="zh-CN" altLang="en-US" smtClean="0"/>
              <a:t>17</a:t>
            </a:fld>
            <a:endParaRPr lang="zh-CN" altLang="en-US"/>
          </a:p>
        </p:txBody>
      </p:sp>
      <p:sp>
        <p:nvSpPr>
          <p:cNvPr id="3" name="文本框 2">
            <a:extLst>
              <a:ext uri="{FF2B5EF4-FFF2-40B4-BE49-F238E27FC236}">
                <a16:creationId xmlns:a16="http://schemas.microsoft.com/office/drawing/2014/main" id="{5B6FE978-E13C-E9BC-C8D9-930B393DF752}"/>
              </a:ext>
            </a:extLst>
          </p:cNvPr>
          <p:cNvSpPr txBox="1"/>
          <p:nvPr/>
        </p:nvSpPr>
        <p:spPr>
          <a:xfrm>
            <a:off x="395536" y="1760207"/>
            <a:ext cx="460851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一维平面简谐波的其他表述写法：</a:t>
            </a:r>
          </a:p>
        </p:txBody>
      </p:sp>
      <p:graphicFrame>
        <p:nvGraphicFramePr>
          <p:cNvPr id="4" name="对象 3">
            <a:extLst>
              <a:ext uri="{FF2B5EF4-FFF2-40B4-BE49-F238E27FC236}">
                <a16:creationId xmlns:a16="http://schemas.microsoft.com/office/drawing/2014/main" id="{2FC0F8AF-700B-38EF-FBF4-3F504254C897}"/>
              </a:ext>
            </a:extLst>
          </p:cNvPr>
          <p:cNvGraphicFramePr>
            <a:graphicFrameLocks noChangeAspect="1"/>
          </p:cNvGraphicFramePr>
          <p:nvPr>
            <p:extLst>
              <p:ext uri="{D42A27DB-BD31-4B8C-83A1-F6EECF244321}">
                <p14:modId xmlns:p14="http://schemas.microsoft.com/office/powerpoint/2010/main" val="4044854245"/>
              </p:ext>
            </p:extLst>
          </p:nvPr>
        </p:nvGraphicFramePr>
        <p:xfrm>
          <a:off x="1592114" y="2378001"/>
          <a:ext cx="4876800" cy="1003300"/>
        </p:xfrm>
        <a:graphic>
          <a:graphicData uri="http://schemas.openxmlformats.org/presentationml/2006/ole">
            <mc:AlternateContent xmlns:mc="http://schemas.openxmlformats.org/markup-compatibility/2006">
              <mc:Choice xmlns:v="urn:schemas-microsoft-com:vml" Requires="v">
                <p:oleObj name="Equation" r:id="rId2" imgW="4876560" imgH="1002960" progId="Equation.DSMT4">
                  <p:embed/>
                </p:oleObj>
              </mc:Choice>
              <mc:Fallback>
                <p:oleObj name="Equation" r:id="rId2" imgW="4876560" imgH="1002960" progId="Equation.DSMT4">
                  <p:embed/>
                  <p:pic>
                    <p:nvPicPr>
                      <p:cNvPr id="20" name="对象 19">
                        <a:extLst>
                          <a:ext uri="{FF2B5EF4-FFF2-40B4-BE49-F238E27FC236}">
                            <a16:creationId xmlns:a16="http://schemas.microsoft.com/office/drawing/2014/main" id="{7A962BF8-12D1-6333-5624-8A81C96D070E}"/>
                          </a:ext>
                        </a:extLst>
                      </p:cNvPr>
                      <p:cNvPicPr/>
                      <p:nvPr/>
                    </p:nvPicPr>
                    <p:blipFill>
                      <a:blip r:embed="rId3"/>
                      <a:stretch>
                        <a:fillRect/>
                      </a:stretch>
                    </p:blipFill>
                    <p:spPr>
                      <a:xfrm>
                        <a:off x="1592114" y="2378001"/>
                        <a:ext cx="4876800" cy="10033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9BEBC76-193F-93FD-7FD0-5E130E8ABD04}"/>
              </a:ext>
            </a:extLst>
          </p:cNvPr>
          <p:cNvGraphicFramePr>
            <a:graphicFrameLocks noChangeAspect="1"/>
          </p:cNvGraphicFramePr>
          <p:nvPr>
            <p:extLst>
              <p:ext uri="{D42A27DB-BD31-4B8C-83A1-F6EECF244321}">
                <p14:modId xmlns:p14="http://schemas.microsoft.com/office/powerpoint/2010/main" val="2857585420"/>
              </p:ext>
            </p:extLst>
          </p:nvPr>
        </p:nvGraphicFramePr>
        <p:xfrm>
          <a:off x="1668314" y="3508673"/>
          <a:ext cx="4635500" cy="1003300"/>
        </p:xfrm>
        <a:graphic>
          <a:graphicData uri="http://schemas.openxmlformats.org/presentationml/2006/ole">
            <mc:AlternateContent xmlns:mc="http://schemas.openxmlformats.org/markup-compatibility/2006">
              <mc:Choice xmlns:v="urn:schemas-microsoft-com:vml" Requires="v">
                <p:oleObj name="Equation" r:id="rId4" imgW="4635360" imgH="1002960" progId="Equation.DSMT4">
                  <p:embed/>
                </p:oleObj>
              </mc:Choice>
              <mc:Fallback>
                <p:oleObj name="Equation" r:id="rId4" imgW="4635360" imgH="1002960" progId="Equation.DSMT4">
                  <p:embed/>
                  <p:pic>
                    <p:nvPicPr>
                      <p:cNvPr id="4" name="对象 3">
                        <a:extLst>
                          <a:ext uri="{FF2B5EF4-FFF2-40B4-BE49-F238E27FC236}">
                            <a16:creationId xmlns:a16="http://schemas.microsoft.com/office/drawing/2014/main" id="{2FC0F8AF-700B-38EF-FBF4-3F504254C897}"/>
                          </a:ext>
                        </a:extLst>
                      </p:cNvPr>
                      <p:cNvPicPr/>
                      <p:nvPr/>
                    </p:nvPicPr>
                    <p:blipFill>
                      <a:blip r:embed="rId5"/>
                      <a:stretch>
                        <a:fillRect/>
                      </a:stretch>
                    </p:blipFill>
                    <p:spPr>
                      <a:xfrm>
                        <a:off x="1668314" y="3508673"/>
                        <a:ext cx="4635500" cy="10033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1D9AF5C-E043-8A6A-601E-C5C1C957A085}"/>
              </a:ext>
            </a:extLst>
          </p:cNvPr>
          <p:cNvGraphicFramePr>
            <a:graphicFrameLocks noChangeAspect="1"/>
          </p:cNvGraphicFramePr>
          <p:nvPr>
            <p:extLst>
              <p:ext uri="{D42A27DB-BD31-4B8C-83A1-F6EECF244321}">
                <p14:modId xmlns:p14="http://schemas.microsoft.com/office/powerpoint/2010/main" val="3668025498"/>
              </p:ext>
            </p:extLst>
          </p:nvPr>
        </p:nvGraphicFramePr>
        <p:xfrm>
          <a:off x="2627784" y="4725516"/>
          <a:ext cx="3187700" cy="520700"/>
        </p:xfrm>
        <a:graphic>
          <a:graphicData uri="http://schemas.openxmlformats.org/presentationml/2006/ole">
            <mc:AlternateContent xmlns:mc="http://schemas.openxmlformats.org/markup-compatibility/2006">
              <mc:Choice xmlns:v="urn:schemas-microsoft-com:vml" Requires="v">
                <p:oleObj name="Equation" r:id="rId6" imgW="3187440" imgH="520560" progId="Equation.DSMT4">
                  <p:embed/>
                </p:oleObj>
              </mc:Choice>
              <mc:Fallback>
                <p:oleObj name="Equation" r:id="rId6" imgW="3187440" imgH="520560" progId="Equation.DSMT4">
                  <p:embed/>
                  <p:pic>
                    <p:nvPicPr>
                      <p:cNvPr id="5" name="对象 4">
                        <a:extLst>
                          <a:ext uri="{FF2B5EF4-FFF2-40B4-BE49-F238E27FC236}">
                            <a16:creationId xmlns:a16="http://schemas.microsoft.com/office/drawing/2014/main" id="{39BEBC76-193F-93FD-7FD0-5E130E8ABD04}"/>
                          </a:ext>
                        </a:extLst>
                      </p:cNvPr>
                      <p:cNvPicPr/>
                      <p:nvPr/>
                    </p:nvPicPr>
                    <p:blipFill>
                      <a:blip r:embed="rId7"/>
                      <a:stretch>
                        <a:fillRect/>
                      </a:stretch>
                    </p:blipFill>
                    <p:spPr>
                      <a:xfrm>
                        <a:off x="2627784" y="4725516"/>
                        <a:ext cx="3187700" cy="5207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56AF3E14-F969-68D7-B8F2-2B5476D7A748}"/>
              </a:ext>
            </a:extLst>
          </p:cNvPr>
          <p:cNvGraphicFramePr>
            <a:graphicFrameLocks noChangeAspect="1"/>
          </p:cNvGraphicFramePr>
          <p:nvPr>
            <p:extLst>
              <p:ext uri="{D42A27DB-BD31-4B8C-83A1-F6EECF244321}">
                <p14:modId xmlns:p14="http://schemas.microsoft.com/office/powerpoint/2010/main" val="1333620341"/>
              </p:ext>
            </p:extLst>
          </p:nvPr>
        </p:nvGraphicFramePr>
        <p:xfrm>
          <a:off x="1668314" y="5459759"/>
          <a:ext cx="1346200" cy="647700"/>
        </p:xfrm>
        <a:graphic>
          <a:graphicData uri="http://schemas.openxmlformats.org/presentationml/2006/ole">
            <mc:AlternateContent xmlns:mc="http://schemas.openxmlformats.org/markup-compatibility/2006">
              <mc:Choice xmlns:v="urn:schemas-microsoft-com:vml" Requires="v">
                <p:oleObj name="Equation" r:id="rId8" imgW="1346040" imgH="647640" progId="Equation.DSMT4">
                  <p:embed/>
                </p:oleObj>
              </mc:Choice>
              <mc:Fallback>
                <p:oleObj name="Equation" r:id="rId8" imgW="1346040" imgH="647640" progId="Equation.DSMT4">
                  <p:embed/>
                  <p:pic>
                    <p:nvPicPr>
                      <p:cNvPr id="6" name="对象 5">
                        <a:extLst>
                          <a:ext uri="{FF2B5EF4-FFF2-40B4-BE49-F238E27FC236}">
                            <a16:creationId xmlns:a16="http://schemas.microsoft.com/office/drawing/2014/main" id="{51D9AF5C-E043-8A6A-601E-C5C1C957A085}"/>
                          </a:ext>
                        </a:extLst>
                      </p:cNvPr>
                      <p:cNvPicPr/>
                      <p:nvPr/>
                    </p:nvPicPr>
                    <p:blipFill>
                      <a:blip r:embed="rId9"/>
                      <a:stretch>
                        <a:fillRect/>
                      </a:stretch>
                    </p:blipFill>
                    <p:spPr>
                      <a:xfrm>
                        <a:off x="1668314" y="5459759"/>
                        <a:ext cx="1346200" cy="647700"/>
                      </a:xfrm>
                      <a:prstGeom prst="rect">
                        <a:avLst/>
                      </a:prstGeom>
                    </p:spPr>
                  </p:pic>
                </p:oleObj>
              </mc:Fallback>
            </mc:AlternateContent>
          </a:graphicData>
        </a:graphic>
      </p:graphicFrame>
      <p:sp>
        <p:nvSpPr>
          <p:cNvPr id="8" name="文本框 7">
            <a:extLst>
              <a:ext uri="{FF2B5EF4-FFF2-40B4-BE49-F238E27FC236}">
                <a16:creationId xmlns:a16="http://schemas.microsoft.com/office/drawing/2014/main" id="{059D300D-34A1-AA98-C7F3-04B9DEB32F41}"/>
              </a:ext>
            </a:extLst>
          </p:cNvPr>
          <p:cNvSpPr txBox="1"/>
          <p:nvPr/>
        </p:nvSpPr>
        <p:spPr>
          <a:xfrm>
            <a:off x="544996" y="5517232"/>
            <a:ext cx="84073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波数</a:t>
            </a:r>
          </a:p>
        </p:txBody>
      </p:sp>
      <p:graphicFrame>
        <p:nvGraphicFramePr>
          <p:cNvPr id="9" name="对象 8">
            <a:extLst>
              <a:ext uri="{FF2B5EF4-FFF2-40B4-BE49-F238E27FC236}">
                <a16:creationId xmlns:a16="http://schemas.microsoft.com/office/drawing/2014/main" id="{4E00E44C-7CF4-6386-A4EA-1310E256FDC0}"/>
              </a:ext>
            </a:extLst>
          </p:cNvPr>
          <p:cNvGraphicFramePr>
            <a:graphicFrameLocks noChangeAspect="1"/>
          </p:cNvGraphicFramePr>
          <p:nvPr>
            <p:extLst>
              <p:ext uri="{D42A27DB-BD31-4B8C-83A1-F6EECF244321}">
                <p14:modId xmlns:p14="http://schemas.microsoft.com/office/powerpoint/2010/main" val="1235177118"/>
              </p:ext>
            </p:extLst>
          </p:nvPr>
        </p:nvGraphicFramePr>
        <p:xfrm>
          <a:off x="2195736" y="44624"/>
          <a:ext cx="4483100" cy="1003300"/>
        </p:xfrm>
        <a:graphic>
          <a:graphicData uri="http://schemas.openxmlformats.org/presentationml/2006/ole">
            <mc:AlternateContent xmlns:mc="http://schemas.openxmlformats.org/markup-compatibility/2006">
              <mc:Choice xmlns:v="urn:schemas-microsoft-com:vml" Requires="v">
                <p:oleObj name="Equation" r:id="rId10" imgW="4483080" imgH="1002960" progId="Equation.DSMT4">
                  <p:embed/>
                </p:oleObj>
              </mc:Choice>
              <mc:Fallback>
                <p:oleObj name="Equation" r:id="rId10" imgW="4483080" imgH="1002960" progId="Equation.DSMT4">
                  <p:embed/>
                  <p:pic>
                    <p:nvPicPr>
                      <p:cNvPr id="20" name="对象 19">
                        <a:extLst>
                          <a:ext uri="{FF2B5EF4-FFF2-40B4-BE49-F238E27FC236}">
                            <a16:creationId xmlns:a16="http://schemas.microsoft.com/office/drawing/2014/main" id="{7A962BF8-12D1-6333-5624-8A81C96D070E}"/>
                          </a:ext>
                        </a:extLst>
                      </p:cNvPr>
                      <p:cNvPicPr/>
                      <p:nvPr/>
                    </p:nvPicPr>
                    <p:blipFill>
                      <a:blip r:embed="rId11"/>
                      <a:stretch>
                        <a:fillRect/>
                      </a:stretch>
                    </p:blipFill>
                    <p:spPr>
                      <a:xfrm>
                        <a:off x="2195736" y="44624"/>
                        <a:ext cx="4483100" cy="10033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2F2C4C7E-C598-8E3F-415A-ED12EA7BDB7D}"/>
              </a:ext>
            </a:extLst>
          </p:cNvPr>
          <p:cNvGraphicFramePr>
            <a:graphicFrameLocks noChangeAspect="1"/>
          </p:cNvGraphicFramePr>
          <p:nvPr>
            <p:extLst>
              <p:ext uri="{D42A27DB-BD31-4B8C-83A1-F6EECF244321}">
                <p14:modId xmlns:p14="http://schemas.microsoft.com/office/powerpoint/2010/main" val="222259385"/>
              </p:ext>
            </p:extLst>
          </p:nvPr>
        </p:nvGraphicFramePr>
        <p:xfrm>
          <a:off x="2379514" y="1034443"/>
          <a:ext cx="3302000" cy="647700"/>
        </p:xfrm>
        <a:graphic>
          <a:graphicData uri="http://schemas.openxmlformats.org/presentationml/2006/ole">
            <mc:AlternateContent xmlns:mc="http://schemas.openxmlformats.org/markup-compatibility/2006">
              <mc:Choice xmlns:v="urn:schemas-microsoft-com:vml" Requires="v">
                <p:oleObj name="Equation" r:id="rId12" imgW="3301920" imgH="647640" progId="Equation.DSMT4">
                  <p:embed/>
                </p:oleObj>
              </mc:Choice>
              <mc:Fallback>
                <p:oleObj name="Equation" r:id="rId12" imgW="3301920" imgH="647640" progId="Equation.DSMT4">
                  <p:embed/>
                  <p:pic>
                    <p:nvPicPr>
                      <p:cNvPr id="7" name="对象 6">
                        <a:extLst>
                          <a:ext uri="{FF2B5EF4-FFF2-40B4-BE49-F238E27FC236}">
                            <a16:creationId xmlns:a16="http://schemas.microsoft.com/office/drawing/2014/main" id="{56AF3E14-F969-68D7-B8F2-2B5476D7A748}"/>
                          </a:ext>
                        </a:extLst>
                      </p:cNvPr>
                      <p:cNvPicPr/>
                      <p:nvPr/>
                    </p:nvPicPr>
                    <p:blipFill>
                      <a:blip r:embed="rId13"/>
                      <a:stretch>
                        <a:fillRect/>
                      </a:stretch>
                    </p:blipFill>
                    <p:spPr>
                      <a:xfrm>
                        <a:off x="2379514" y="1034443"/>
                        <a:ext cx="3302000" cy="647700"/>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9FF77EFA-2C18-45D1-6D1E-6D00AB65F4DF}"/>
              </a:ext>
            </a:extLst>
          </p:cNvPr>
          <p:cNvSpPr txBox="1"/>
          <p:nvPr/>
        </p:nvSpPr>
        <p:spPr>
          <a:xfrm>
            <a:off x="544996" y="1018535"/>
            <a:ext cx="122413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利用：</a:t>
            </a:r>
          </a:p>
        </p:txBody>
      </p:sp>
    </p:spTree>
    <p:extLst>
      <p:ext uri="{BB962C8B-B14F-4D97-AF65-F5344CB8AC3E}">
        <p14:creationId xmlns:p14="http://schemas.microsoft.com/office/powerpoint/2010/main" val="283603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275" y="179844"/>
            <a:ext cx="4835367" cy="461665"/>
          </a:xfrm>
          <a:prstGeom prst="rect">
            <a:avLst/>
          </a:prstGeom>
          <a:noFill/>
        </p:spPr>
        <p:txBody>
          <a:bodyPr wrap="square" rtlCol="0">
            <a:spAutoFit/>
          </a:bodyPr>
          <a:lstStyle/>
          <a:p>
            <a:r>
              <a:rPr kumimoji="1" lang="zh-CN" altLang="en-US" sz="2400" b="1" dirty="0">
                <a:latin typeface="微软雅黑" panose="020B0503020204020204" pitchFamily="34" charset="-122"/>
                <a:ea typeface="微软雅黑" panose="020B0503020204020204" pitchFamily="34" charset="-122"/>
              </a:rPr>
              <a:t>三、波函数的物理意义</a:t>
            </a:r>
          </a:p>
        </p:txBody>
      </p:sp>
      <p:sp>
        <p:nvSpPr>
          <p:cNvPr id="7" name="文本框 6"/>
          <p:cNvSpPr txBox="1"/>
          <p:nvPr/>
        </p:nvSpPr>
        <p:spPr>
          <a:xfrm>
            <a:off x="365280" y="1878247"/>
            <a:ext cx="4745355" cy="461665"/>
          </a:xfrm>
          <a:prstGeom prst="rect">
            <a:avLst/>
          </a:prstGeom>
          <a:noFill/>
        </p:spPr>
        <p:txBody>
          <a:bodyPr wrap="square" rtlCol="0">
            <a:spAutoFit/>
          </a:bodyPr>
          <a:lstStyle/>
          <a:p>
            <a:r>
              <a:rPr kumimoji="1" lang="en-US" altLang="zh-CN" sz="2400" dirty="0">
                <a:effectLst/>
                <a:latin typeface="微软雅黑" panose="020B0503020204020204" pitchFamily="34" charset="-122"/>
                <a:ea typeface="微软雅黑" panose="020B0503020204020204" pitchFamily="34" charset="-122"/>
              </a:rPr>
              <a:t>1</a:t>
            </a:r>
            <a:r>
              <a:rPr kumimoji="1" lang="zh-CN" altLang="en-US" sz="2400" dirty="0">
                <a:effectLst/>
                <a:latin typeface="微软雅黑" panose="020B0503020204020204" pitchFamily="34" charset="-122"/>
                <a:ea typeface="微软雅黑" panose="020B0503020204020204" pitchFamily="34" charset="-122"/>
              </a:rPr>
              <a:t>、X固定，t为变量</a:t>
            </a:r>
          </a:p>
        </p:txBody>
      </p:sp>
      <p:graphicFrame>
        <p:nvGraphicFramePr>
          <p:cNvPr id="6" name="对象 5">
            <a:hlinkClick r:id="" action="ppaction://ole?verb=0"/>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r:id="rId2" imgW="914400" imgH="215900" progId="Equation.KSEE3">
                  <p:embed/>
                </p:oleObj>
              </mc:Choice>
              <mc:Fallback>
                <p:oleObj r:id="rId2" imgW="914400" imgH="215900" progId="Equation.KSEE3">
                  <p:embed/>
                  <p:pic>
                    <p:nvPicPr>
                      <p:cNvPr id="0" name="图片 1025"/>
                      <p:cNvPicPr/>
                      <p:nvPr/>
                    </p:nvPicPr>
                    <p:blipFill>
                      <a:blip r:embed="rId3"/>
                      <a:stretch>
                        <a:fillRect/>
                      </a:stretch>
                    </p:blipFill>
                    <p:spPr>
                      <a:xfrm>
                        <a:off x="4114800" y="3321050"/>
                        <a:ext cx="914400" cy="21590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690776263"/>
              </p:ext>
            </p:extLst>
          </p:nvPr>
        </p:nvGraphicFramePr>
        <p:xfrm>
          <a:off x="671129" y="2459386"/>
          <a:ext cx="7450138" cy="628650"/>
        </p:xfrm>
        <a:graphic>
          <a:graphicData uri="http://schemas.openxmlformats.org/presentationml/2006/ole">
            <mc:AlternateContent xmlns:mc="http://schemas.openxmlformats.org/markup-compatibility/2006">
              <mc:Choice xmlns:v="urn:schemas-microsoft-com:vml" Requires="v">
                <p:oleObj name="Equation" r:id="rId4" imgW="3466800" imgH="291960" progId="Equation.DSMT4">
                  <p:embed/>
                </p:oleObj>
              </mc:Choice>
              <mc:Fallback>
                <p:oleObj name="Equation" r:id="rId4" imgW="3466800" imgH="291960" progId="Equation.DSMT4">
                  <p:embed/>
                  <p:pic>
                    <p:nvPicPr>
                      <p:cNvPr id="0" name="图片 1026"/>
                      <p:cNvPicPr/>
                      <p:nvPr/>
                    </p:nvPicPr>
                    <p:blipFill>
                      <a:blip r:embed="rId5"/>
                      <a:stretch>
                        <a:fillRect/>
                      </a:stretch>
                    </p:blipFill>
                    <p:spPr>
                      <a:xfrm>
                        <a:off x="671129" y="2459386"/>
                        <a:ext cx="7450138" cy="62865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2981349004"/>
              </p:ext>
            </p:extLst>
          </p:nvPr>
        </p:nvGraphicFramePr>
        <p:xfrm>
          <a:off x="671129" y="3568851"/>
          <a:ext cx="7539413" cy="663284"/>
        </p:xfrm>
        <a:graphic>
          <a:graphicData uri="http://schemas.openxmlformats.org/presentationml/2006/ole">
            <mc:AlternateContent xmlns:mc="http://schemas.openxmlformats.org/markup-compatibility/2006">
              <mc:Choice xmlns:v="urn:schemas-microsoft-com:vml" Requires="v">
                <p:oleObj name="Equation" r:id="rId6" imgW="3530520" imgH="291960" progId="Equation.DSMT4">
                  <p:embed/>
                </p:oleObj>
              </mc:Choice>
              <mc:Fallback>
                <p:oleObj name="Equation" r:id="rId6" imgW="3530520" imgH="291960" progId="Equation.DSMT4">
                  <p:embed/>
                  <p:pic>
                    <p:nvPicPr>
                      <p:cNvPr id="0" name="图片 1026"/>
                      <p:cNvPicPr/>
                      <p:nvPr/>
                    </p:nvPicPr>
                    <p:blipFill>
                      <a:blip r:embed="rId7"/>
                      <a:stretch>
                        <a:fillRect/>
                      </a:stretch>
                    </p:blipFill>
                    <p:spPr>
                      <a:xfrm>
                        <a:off x="671129" y="3568851"/>
                        <a:ext cx="7539413" cy="663284"/>
                      </a:xfrm>
                      <a:prstGeom prst="rect">
                        <a:avLst/>
                      </a:prstGeom>
                    </p:spPr>
                  </p:pic>
                </p:oleObj>
              </mc:Fallback>
            </mc:AlternateContent>
          </a:graphicData>
        </a:graphic>
      </p:graphicFrame>
      <p:grpSp>
        <p:nvGrpSpPr>
          <p:cNvPr id="93" name="Group 77"/>
          <p:cNvGrpSpPr/>
          <p:nvPr/>
        </p:nvGrpSpPr>
        <p:grpSpPr bwMode="auto">
          <a:xfrm>
            <a:off x="6270470" y="803763"/>
            <a:ext cx="2508250" cy="1324137"/>
            <a:chOff x="3715" y="1359"/>
            <a:chExt cx="1580" cy="920"/>
          </a:xfrm>
        </p:grpSpPr>
        <p:sp>
          <p:nvSpPr>
            <p:cNvPr id="94" name="Line 78"/>
            <p:cNvSpPr>
              <a:spLocks noChangeShapeType="1"/>
            </p:cNvSpPr>
            <p:nvPr/>
          </p:nvSpPr>
          <p:spPr bwMode="auto">
            <a:xfrm flipH="1" flipV="1">
              <a:off x="3930" y="1370"/>
              <a:ext cx="0" cy="909"/>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79"/>
            <p:cNvSpPr>
              <a:spLocks noChangeShapeType="1"/>
            </p:cNvSpPr>
            <p:nvPr/>
          </p:nvSpPr>
          <p:spPr bwMode="auto">
            <a:xfrm flipV="1">
              <a:off x="3772" y="1916"/>
              <a:ext cx="1521" cy="1"/>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WordArt 80"/>
            <p:cNvSpPr>
              <a:spLocks noChangeArrowheads="1" noChangeShapeType="1" noTextEdit="1"/>
            </p:cNvSpPr>
            <p:nvPr/>
          </p:nvSpPr>
          <p:spPr bwMode="auto">
            <a:xfrm>
              <a:off x="5210" y="1981"/>
              <a:ext cx="85" cy="18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713"/>
                </a:avLst>
              </a:prstTxWarp>
            </a:bodyPr>
            <a:lstStyle/>
            <a:p>
              <a:r>
                <a:rPr lang="en-US" altLang="zh-CN"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rPr>
                <a:t>t</a:t>
              </a:r>
              <a:endParaRPr lang="zh-CN" altLang="en-US"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endParaRPr>
            </a:p>
          </p:txBody>
        </p:sp>
        <p:sp>
          <p:nvSpPr>
            <p:cNvPr id="97" name="WordArt 81"/>
            <p:cNvSpPr>
              <a:spLocks noChangeArrowheads="1" noChangeShapeType="1" noTextEdit="1"/>
            </p:cNvSpPr>
            <p:nvPr/>
          </p:nvSpPr>
          <p:spPr bwMode="auto">
            <a:xfrm>
              <a:off x="3774" y="1993"/>
              <a:ext cx="121" cy="12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8449"/>
                </a:avLst>
              </a:prstTxWarp>
            </a:bodyPr>
            <a:lstStyle/>
            <a:p>
              <a:r>
                <a:rPr lang="en-US" altLang="zh-CN" sz="3600" i="1" kern="10">
                  <a:ln w="9525">
                    <a:solidFill>
                      <a:schemeClr val="tx1"/>
                    </a:solidFill>
                    <a:round/>
                  </a:ln>
                  <a:solidFill>
                    <a:schemeClr val="tx1"/>
                  </a:solidFill>
                  <a:effectLst/>
                  <a:latin typeface="宋体" panose="02010600030101010101" pitchFamily="2" charset="-122"/>
                </a:rPr>
                <a:t>o</a:t>
              </a:r>
              <a:endParaRPr lang="zh-CN" altLang="en-US" sz="3600" i="1" kern="10">
                <a:ln w="9525">
                  <a:solidFill>
                    <a:schemeClr val="tx1"/>
                  </a:solidFill>
                  <a:round/>
                </a:ln>
                <a:solidFill>
                  <a:schemeClr val="tx1"/>
                </a:solidFill>
                <a:effectLst/>
                <a:latin typeface="宋体" panose="02010600030101010101" pitchFamily="2" charset="-122"/>
              </a:endParaRPr>
            </a:p>
          </p:txBody>
        </p:sp>
        <p:sp>
          <p:nvSpPr>
            <p:cNvPr id="98" name="WordArt 82"/>
            <p:cNvSpPr>
              <a:spLocks noChangeArrowheads="1" noChangeShapeType="1" noTextEdit="1"/>
            </p:cNvSpPr>
            <p:nvPr/>
          </p:nvSpPr>
          <p:spPr bwMode="auto">
            <a:xfrm>
              <a:off x="3715" y="1360"/>
              <a:ext cx="145" cy="16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y</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grpSp>
          <p:nvGrpSpPr>
            <p:cNvPr id="99" name="Group 83"/>
            <p:cNvGrpSpPr/>
            <p:nvPr/>
          </p:nvGrpSpPr>
          <p:grpSpPr bwMode="auto">
            <a:xfrm flipV="1">
              <a:off x="3935" y="1684"/>
              <a:ext cx="1082" cy="462"/>
              <a:chOff x="376" y="1157"/>
              <a:chExt cx="4479" cy="723"/>
            </a:xfrm>
          </p:grpSpPr>
          <p:sp>
            <p:nvSpPr>
              <p:cNvPr id="102" name="Freeform 84"/>
              <p:cNvSpPr/>
              <p:nvPr/>
            </p:nvSpPr>
            <p:spPr bwMode="auto">
              <a:xfrm>
                <a:off x="1493" y="1158"/>
                <a:ext cx="1124" cy="365"/>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Freeform 85"/>
              <p:cNvSpPr/>
              <p:nvPr/>
            </p:nvSpPr>
            <p:spPr bwMode="auto">
              <a:xfrm flipV="1">
                <a:off x="2614" y="1515"/>
                <a:ext cx="1125" cy="364"/>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Freeform 86"/>
              <p:cNvSpPr/>
              <p:nvPr/>
            </p:nvSpPr>
            <p:spPr bwMode="auto">
              <a:xfrm>
                <a:off x="3731" y="1157"/>
                <a:ext cx="1124" cy="365"/>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Freeform 87"/>
              <p:cNvSpPr/>
              <p:nvPr/>
            </p:nvSpPr>
            <p:spPr bwMode="auto">
              <a:xfrm flipV="1">
                <a:off x="376" y="1515"/>
                <a:ext cx="1124" cy="365"/>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0" name="Text Box 88"/>
            <p:cNvSpPr txBox="1">
              <a:spLocks noChangeArrowheads="1"/>
            </p:cNvSpPr>
            <p:nvPr/>
          </p:nvSpPr>
          <p:spPr bwMode="auto">
            <a:xfrm>
              <a:off x="4055" y="1359"/>
              <a:ext cx="105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1800" b="1" i="1" dirty="0">
                  <a:solidFill>
                    <a:schemeClr val="tx1"/>
                  </a:solidFill>
                  <a:effectLst/>
                  <a:latin typeface="Times New Roman" panose="02020603050405020304" pitchFamily="18" charset="0"/>
                  <a:ea typeface="华文中宋" panose="02010600040101010101" pitchFamily="2" charset="-122"/>
                </a:rPr>
                <a:t>P</a:t>
              </a:r>
              <a:r>
                <a:rPr kumimoji="1" lang="zh-CN" altLang="en-US" sz="1800" b="1" dirty="0">
                  <a:solidFill>
                    <a:schemeClr val="tx1"/>
                  </a:solidFill>
                  <a:effectLst/>
                  <a:latin typeface="Times New Roman" panose="02020603050405020304" pitchFamily="18" charset="0"/>
                  <a:ea typeface="华文中宋" panose="02010600040101010101" pitchFamily="2" charset="-122"/>
                </a:rPr>
                <a:t>点的</a:t>
              </a:r>
            </a:p>
          </p:txBody>
        </p:sp>
        <p:sp>
          <p:nvSpPr>
            <p:cNvPr id="101" name="WordArt 89"/>
            <p:cNvSpPr>
              <a:spLocks noChangeArrowheads="1" noChangeShapeType="1" noTextEdit="1"/>
            </p:cNvSpPr>
            <p:nvPr/>
          </p:nvSpPr>
          <p:spPr bwMode="auto">
            <a:xfrm>
              <a:off x="4507" y="1408"/>
              <a:ext cx="662" cy="1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b="1" kern="10" dirty="0">
                  <a:ln w="9525">
                    <a:solidFill>
                      <a:srgbClr val="CC0000"/>
                    </a:solidFill>
                    <a:round/>
                  </a:ln>
                  <a:solidFill>
                    <a:srgbClr val="CC0000"/>
                  </a:solidFill>
                  <a:effectLst/>
                  <a:latin typeface="宋体" panose="02010600030101010101" pitchFamily="2" charset="-122"/>
                </a:rPr>
                <a:t>振动曲线</a:t>
              </a:r>
            </a:p>
          </p:txBody>
        </p:sp>
      </p:grpSp>
      <p:graphicFrame>
        <p:nvGraphicFramePr>
          <p:cNvPr id="38" name="对象 37">
            <a:hlinkClick r:id="" action="ppaction://ole?verb=0"/>
          </p:cNvPr>
          <p:cNvGraphicFramePr>
            <a:graphicFrameLocks noChangeAspect="1"/>
          </p:cNvGraphicFramePr>
          <p:nvPr>
            <p:extLst>
              <p:ext uri="{D42A27DB-BD31-4B8C-83A1-F6EECF244321}">
                <p14:modId xmlns:p14="http://schemas.microsoft.com/office/powerpoint/2010/main" val="3436867641"/>
              </p:ext>
            </p:extLst>
          </p:nvPr>
        </p:nvGraphicFramePr>
        <p:xfrm>
          <a:off x="3057787" y="3003043"/>
          <a:ext cx="2383333" cy="595834"/>
        </p:xfrm>
        <a:graphic>
          <a:graphicData uri="http://schemas.openxmlformats.org/presentationml/2006/ole">
            <mc:AlternateContent xmlns:mc="http://schemas.openxmlformats.org/markup-compatibility/2006">
              <mc:Choice xmlns:v="urn:schemas-microsoft-com:vml" Requires="v">
                <p:oleObj name="Equation" r:id="rId8" imgW="1015920" imgH="253800" progId="Equation.DSMT4">
                  <p:embed/>
                </p:oleObj>
              </mc:Choice>
              <mc:Fallback>
                <p:oleObj name="Equation" r:id="rId8" imgW="1015920" imgH="253800" progId="Equation.DSMT4">
                  <p:embed/>
                  <p:pic>
                    <p:nvPicPr>
                      <p:cNvPr id="0" name="图片 1026"/>
                      <p:cNvPicPr/>
                      <p:nvPr/>
                    </p:nvPicPr>
                    <p:blipFill>
                      <a:blip r:embed="rId9"/>
                      <a:stretch>
                        <a:fillRect/>
                      </a:stretch>
                    </p:blipFill>
                    <p:spPr>
                      <a:xfrm>
                        <a:off x="3057787" y="3003043"/>
                        <a:ext cx="2383333" cy="595834"/>
                      </a:xfrm>
                      <a:prstGeom prst="rect">
                        <a:avLst/>
                      </a:prstGeom>
                    </p:spPr>
                  </p:pic>
                </p:oleObj>
              </mc:Fallback>
            </mc:AlternateContent>
          </a:graphicData>
        </a:graphic>
      </p:graphicFrame>
      <p:graphicFrame>
        <p:nvGraphicFramePr>
          <p:cNvPr id="40" name="对象 39">
            <a:hlinkClick r:id="" action="ppaction://ole?verb=0"/>
          </p:cNvPr>
          <p:cNvGraphicFramePr>
            <a:graphicFrameLocks noChangeAspect="1"/>
          </p:cNvGraphicFramePr>
          <p:nvPr>
            <p:extLst>
              <p:ext uri="{D42A27DB-BD31-4B8C-83A1-F6EECF244321}">
                <p14:modId xmlns:p14="http://schemas.microsoft.com/office/powerpoint/2010/main" val="2890499654"/>
              </p:ext>
            </p:extLst>
          </p:nvPr>
        </p:nvGraphicFramePr>
        <p:xfrm>
          <a:off x="3087422" y="4290549"/>
          <a:ext cx="2295897" cy="553771"/>
        </p:xfrm>
        <a:graphic>
          <a:graphicData uri="http://schemas.openxmlformats.org/presentationml/2006/ole">
            <mc:AlternateContent xmlns:mc="http://schemas.openxmlformats.org/markup-compatibility/2006">
              <mc:Choice xmlns:v="urn:schemas-microsoft-com:vml" Requires="v">
                <p:oleObj name="Equation" r:id="rId10" imgW="1054080" imgH="253800" progId="Equation.DSMT4">
                  <p:embed/>
                </p:oleObj>
              </mc:Choice>
              <mc:Fallback>
                <p:oleObj name="Equation" r:id="rId10" imgW="1054080" imgH="253800" progId="Equation.DSMT4">
                  <p:embed/>
                  <p:pic>
                    <p:nvPicPr>
                      <p:cNvPr id="0" name="图片 1026"/>
                      <p:cNvPicPr/>
                      <p:nvPr/>
                    </p:nvPicPr>
                    <p:blipFill>
                      <a:blip r:embed="rId11"/>
                      <a:stretch>
                        <a:fillRect/>
                      </a:stretch>
                    </p:blipFill>
                    <p:spPr>
                      <a:xfrm>
                        <a:off x="3087422" y="4290549"/>
                        <a:ext cx="2295897" cy="553771"/>
                      </a:xfrm>
                      <a:prstGeom prst="rect">
                        <a:avLst/>
                      </a:prstGeom>
                    </p:spPr>
                  </p:pic>
                </p:oleObj>
              </mc:Fallback>
            </mc:AlternateContent>
          </a:graphicData>
        </a:graphic>
      </p:graphicFrame>
      <p:graphicFrame>
        <p:nvGraphicFramePr>
          <p:cNvPr id="43" name="对象 42">
            <a:hlinkClick r:id="" action="ppaction://ole?verb=0"/>
          </p:cNvPr>
          <p:cNvGraphicFramePr>
            <a:graphicFrameLocks noChangeAspect="1"/>
          </p:cNvGraphicFramePr>
          <p:nvPr>
            <p:extLst>
              <p:ext uri="{D42A27DB-BD31-4B8C-83A1-F6EECF244321}">
                <p14:modId xmlns:p14="http://schemas.microsoft.com/office/powerpoint/2010/main" val="2470313731"/>
              </p:ext>
            </p:extLst>
          </p:nvPr>
        </p:nvGraphicFramePr>
        <p:xfrm>
          <a:off x="3245255" y="5439590"/>
          <a:ext cx="5235015" cy="576388"/>
        </p:xfrm>
        <a:graphic>
          <a:graphicData uri="http://schemas.openxmlformats.org/presentationml/2006/ole">
            <mc:AlternateContent xmlns:mc="http://schemas.openxmlformats.org/markup-compatibility/2006">
              <mc:Choice xmlns:v="urn:schemas-microsoft-com:vml" Requires="v">
                <p:oleObj name="Equation" r:id="rId12" imgW="2425680" imgH="253800" progId="Equation.DSMT4">
                  <p:embed/>
                </p:oleObj>
              </mc:Choice>
              <mc:Fallback>
                <p:oleObj name="Equation" r:id="rId12" imgW="2425680" imgH="253800" progId="Equation.DSMT4">
                  <p:embed/>
                  <p:pic>
                    <p:nvPicPr>
                      <p:cNvPr id="0" name="图片 1026"/>
                      <p:cNvPicPr/>
                      <p:nvPr/>
                    </p:nvPicPr>
                    <p:blipFill>
                      <a:blip r:embed="rId13"/>
                      <a:stretch>
                        <a:fillRect/>
                      </a:stretch>
                    </p:blipFill>
                    <p:spPr>
                      <a:xfrm>
                        <a:off x="3245255" y="5439590"/>
                        <a:ext cx="5235015" cy="576388"/>
                      </a:xfrm>
                      <a:prstGeom prst="rect">
                        <a:avLst/>
                      </a:prstGeom>
                    </p:spPr>
                  </p:pic>
                </p:oleObj>
              </mc:Fallback>
            </mc:AlternateContent>
          </a:graphicData>
        </a:graphic>
      </p:graphicFrame>
      <p:sp>
        <p:nvSpPr>
          <p:cNvPr id="45" name="文本框 44"/>
          <p:cNvSpPr txBox="1"/>
          <p:nvPr/>
        </p:nvSpPr>
        <p:spPr>
          <a:xfrm>
            <a:off x="251520" y="6135687"/>
            <a:ext cx="747331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沿着波的传播方向相位依次落后。</a:t>
            </a:r>
          </a:p>
        </p:txBody>
      </p:sp>
      <p:graphicFrame>
        <p:nvGraphicFramePr>
          <p:cNvPr id="2" name="对象 1">
            <a:extLst>
              <a:ext uri="{FF2B5EF4-FFF2-40B4-BE49-F238E27FC236}">
                <a16:creationId xmlns:a16="http://schemas.microsoft.com/office/drawing/2014/main" id="{B397CE5A-9B1D-5A93-EB86-9D130F5D159D}"/>
              </a:ext>
            </a:extLst>
          </p:cNvPr>
          <p:cNvGraphicFramePr>
            <a:graphicFrameLocks noChangeAspect="1"/>
          </p:cNvGraphicFramePr>
          <p:nvPr>
            <p:extLst>
              <p:ext uri="{D42A27DB-BD31-4B8C-83A1-F6EECF244321}">
                <p14:modId xmlns:p14="http://schemas.microsoft.com/office/powerpoint/2010/main" val="3576945177"/>
              </p:ext>
            </p:extLst>
          </p:nvPr>
        </p:nvGraphicFramePr>
        <p:xfrm>
          <a:off x="2272896" y="1205482"/>
          <a:ext cx="3467100" cy="520700"/>
        </p:xfrm>
        <a:graphic>
          <a:graphicData uri="http://schemas.openxmlformats.org/presentationml/2006/ole">
            <mc:AlternateContent xmlns:mc="http://schemas.openxmlformats.org/markup-compatibility/2006">
              <mc:Choice xmlns:v="urn:schemas-microsoft-com:vml" Requires="v">
                <p:oleObj name="Equation" r:id="rId14" imgW="3466800" imgH="520560" progId="Equation.DSMT4">
                  <p:embed/>
                </p:oleObj>
              </mc:Choice>
              <mc:Fallback>
                <p:oleObj name="Equation" r:id="rId14" imgW="3466800" imgH="520560" progId="Equation.DSMT4">
                  <p:embed/>
                  <p:pic>
                    <p:nvPicPr>
                      <p:cNvPr id="6" name="对象 5">
                        <a:extLst>
                          <a:ext uri="{FF2B5EF4-FFF2-40B4-BE49-F238E27FC236}">
                            <a16:creationId xmlns:a16="http://schemas.microsoft.com/office/drawing/2014/main" id="{51D9AF5C-E043-8A6A-601E-C5C1C957A085}"/>
                          </a:ext>
                        </a:extLst>
                      </p:cNvPr>
                      <p:cNvPicPr/>
                      <p:nvPr/>
                    </p:nvPicPr>
                    <p:blipFill>
                      <a:blip r:embed="rId15"/>
                      <a:stretch>
                        <a:fillRect/>
                      </a:stretch>
                    </p:blipFill>
                    <p:spPr>
                      <a:xfrm>
                        <a:off x="2272896" y="1205482"/>
                        <a:ext cx="3467100" cy="520700"/>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F0592B80-CB86-1105-5412-FE473F66FD1C}"/>
              </a:ext>
            </a:extLst>
          </p:cNvPr>
          <p:cNvSpPr txBox="1"/>
          <p:nvPr/>
        </p:nvSpPr>
        <p:spPr>
          <a:xfrm>
            <a:off x="269573" y="775242"/>
            <a:ext cx="498850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以沿</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轴正向传播的平面简谐波为例</a:t>
            </a:r>
          </a:p>
        </p:txBody>
      </p:sp>
      <p:sp>
        <p:nvSpPr>
          <p:cNvPr id="5" name="文本框 4">
            <a:extLst>
              <a:ext uri="{FF2B5EF4-FFF2-40B4-BE49-F238E27FC236}">
                <a16:creationId xmlns:a16="http://schemas.microsoft.com/office/drawing/2014/main" id="{3403CB90-A757-609A-C445-C6FAF9125905}"/>
              </a:ext>
            </a:extLst>
          </p:cNvPr>
          <p:cNvSpPr txBox="1"/>
          <p:nvPr/>
        </p:nvSpPr>
        <p:spPr>
          <a:xfrm>
            <a:off x="276636" y="5524587"/>
            <a:ext cx="282026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任意两点的位相差：</a:t>
            </a:r>
          </a:p>
        </p:txBody>
      </p:sp>
      <p:sp>
        <p:nvSpPr>
          <p:cNvPr id="10" name="文本框 9">
            <a:extLst>
              <a:ext uri="{FF2B5EF4-FFF2-40B4-BE49-F238E27FC236}">
                <a16:creationId xmlns:a16="http://schemas.microsoft.com/office/drawing/2014/main" id="{BB9F74A5-560F-2954-5A3F-36183308D7D6}"/>
              </a:ext>
            </a:extLst>
          </p:cNvPr>
          <p:cNvSpPr txBox="1"/>
          <p:nvPr/>
        </p:nvSpPr>
        <p:spPr>
          <a:xfrm>
            <a:off x="295981" y="4913487"/>
            <a:ext cx="73030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振动图反映任意一质元的振动位移随时间的变化</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98"/>
          <p:cNvGrpSpPr/>
          <p:nvPr/>
        </p:nvGrpSpPr>
        <p:grpSpPr bwMode="auto">
          <a:xfrm>
            <a:off x="571122" y="-1035496"/>
            <a:ext cx="7654925" cy="3247708"/>
            <a:chOff x="483" y="2077"/>
            <a:chExt cx="4822" cy="2106"/>
          </a:xfrm>
        </p:grpSpPr>
        <p:sp>
          <p:nvSpPr>
            <p:cNvPr id="8" name="Text Box 99"/>
            <p:cNvSpPr txBox="1">
              <a:spLocks noChangeArrowheads="1"/>
            </p:cNvSpPr>
            <p:nvPr/>
          </p:nvSpPr>
          <p:spPr bwMode="auto">
            <a:xfrm>
              <a:off x="483" y="2077"/>
              <a:ext cx="4822"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spcBef>
                  <a:spcPct val="50000"/>
                </a:spcBef>
              </a:pPr>
              <a:endParaRPr kumimoji="1" lang="zh-CN" altLang="en-US" sz="2000" b="1" dirty="0">
                <a:solidFill>
                  <a:schemeClr val="tx1"/>
                </a:solidFill>
                <a:effectLst/>
                <a:latin typeface="Times New Roman" panose="02020603050405020304" pitchFamily="18" charset="0"/>
                <a:ea typeface="华文中宋" panose="02010600040101010101" pitchFamily="2" charset="-122"/>
              </a:endParaRPr>
            </a:p>
          </p:txBody>
        </p:sp>
        <p:sp>
          <p:nvSpPr>
            <p:cNvPr id="33" name="Line 134"/>
            <p:cNvSpPr>
              <a:spLocks noChangeShapeType="1"/>
            </p:cNvSpPr>
            <p:nvPr/>
          </p:nvSpPr>
          <p:spPr bwMode="auto">
            <a:xfrm flipH="1">
              <a:off x="1106" y="3279"/>
              <a:ext cx="1" cy="904"/>
            </a:xfrm>
            <a:prstGeom prst="line">
              <a:avLst/>
            </a:prstGeom>
            <a:noFill/>
            <a:ln w="28575">
              <a:solidFill>
                <a:schemeClr val="tx1"/>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WordArt 135"/>
            <p:cNvSpPr>
              <a:spLocks noChangeArrowheads="1" noChangeShapeType="1" noTextEdit="1"/>
            </p:cNvSpPr>
            <p:nvPr/>
          </p:nvSpPr>
          <p:spPr bwMode="auto">
            <a:xfrm>
              <a:off x="901" y="3329"/>
              <a:ext cx="132" cy="14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800" i="1" kern="10">
                  <a:ln w="9525">
                    <a:solidFill>
                      <a:srgbClr val="000000"/>
                    </a:solidFill>
                    <a:round/>
                  </a:ln>
                  <a:solidFill>
                    <a:srgbClr val="000000"/>
                  </a:solidFill>
                  <a:effectLst/>
                  <a:latin typeface="Times New Roman" panose="02020603050405020304" pitchFamily="18" charset="0"/>
                  <a:cs typeface="Times New Roman" panose="02020603050405020304" pitchFamily="18" charset="0"/>
                </a:rPr>
                <a:t>y</a:t>
              </a:r>
              <a:endParaRPr lang="zh-CN" altLang="en-US" sz="800" i="1" kern="10">
                <a:ln w="9525">
                  <a:solidFill>
                    <a:srgbClr val="000000"/>
                  </a:solidFill>
                  <a:round/>
                </a:ln>
                <a:solidFill>
                  <a:srgbClr val="000000"/>
                </a:solidFill>
                <a:effectLst/>
                <a:latin typeface="Times New Roman" panose="02020603050405020304" pitchFamily="18" charset="0"/>
                <a:cs typeface="Times New Roman" panose="02020603050405020304" pitchFamily="18" charset="0"/>
              </a:endParaRPr>
            </a:p>
          </p:txBody>
        </p:sp>
        <p:sp>
          <p:nvSpPr>
            <p:cNvPr id="35" name="Line 136"/>
            <p:cNvSpPr>
              <a:spLocks noChangeShapeType="1"/>
            </p:cNvSpPr>
            <p:nvPr/>
          </p:nvSpPr>
          <p:spPr bwMode="auto">
            <a:xfrm>
              <a:off x="727" y="3900"/>
              <a:ext cx="4507" cy="0"/>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WordArt 137"/>
            <p:cNvSpPr>
              <a:spLocks noChangeArrowheads="1" noChangeShapeType="1" noTextEdit="1"/>
            </p:cNvSpPr>
            <p:nvPr/>
          </p:nvSpPr>
          <p:spPr bwMode="auto">
            <a:xfrm>
              <a:off x="944" y="3925"/>
              <a:ext cx="101" cy="14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800" i="1" kern="10">
                  <a:ln w="9525">
                    <a:solidFill>
                      <a:srgbClr val="000000"/>
                    </a:solidFill>
                    <a:round/>
                  </a:ln>
                  <a:solidFill>
                    <a:srgbClr val="000000"/>
                  </a:solidFill>
                  <a:effectLst/>
                  <a:latin typeface="Times New Roman" panose="02020603050405020304" pitchFamily="18" charset="0"/>
                  <a:cs typeface="Times New Roman" panose="02020603050405020304" pitchFamily="18" charset="0"/>
                </a:rPr>
                <a:t>O</a:t>
              </a:r>
              <a:endParaRPr lang="zh-CN" altLang="en-US" sz="800" i="1" kern="10">
                <a:ln w="9525">
                  <a:solidFill>
                    <a:srgbClr val="000000"/>
                  </a:solidFill>
                  <a:round/>
                </a:ln>
                <a:solidFill>
                  <a:srgbClr val="000000"/>
                </a:solidFill>
                <a:effectLst/>
                <a:latin typeface="Times New Roman" panose="02020603050405020304" pitchFamily="18" charset="0"/>
                <a:cs typeface="Times New Roman" panose="02020603050405020304" pitchFamily="18" charset="0"/>
              </a:endParaRPr>
            </a:p>
          </p:txBody>
        </p:sp>
        <p:sp>
          <p:nvSpPr>
            <p:cNvPr id="37" name="Freeform 138"/>
            <p:cNvSpPr/>
            <p:nvPr/>
          </p:nvSpPr>
          <p:spPr bwMode="auto">
            <a:xfrm>
              <a:off x="1295" y="3676"/>
              <a:ext cx="888" cy="224"/>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38" name="Freeform 139"/>
            <p:cNvSpPr/>
            <p:nvPr/>
          </p:nvSpPr>
          <p:spPr bwMode="auto">
            <a:xfrm flipV="1">
              <a:off x="2180" y="3895"/>
              <a:ext cx="890" cy="223"/>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140"/>
            <p:cNvSpPr/>
            <p:nvPr/>
          </p:nvSpPr>
          <p:spPr bwMode="auto">
            <a:xfrm>
              <a:off x="3063" y="3675"/>
              <a:ext cx="889" cy="224"/>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141"/>
            <p:cNvSpPr/>
            <p:nvPr/>
          </p:nvSpPr>
          <p:spPr bwMode="auto">
            <a:xfrm>
              <a:off x="1095" y="3901"/>
              <a:ext cx="199" cy="139"/>
            </a:xfrm>
            <a:custGeom>
              <a:avLst/>
              <a:gdLst>
                <a:gd name="T0" fmla="*/ 251 w 251"/>
                <a:gd name="T1" fmla="*/ 0 h 228"/>
                <a:gd name="T2" fmla="*/ 215 w 251"/>
                <a:gd name="T3" fmla="*/ 34 h 228"/>
                <a:gd name="T4" fmla="*/ 159 w 251"/>
                <a:gd name="T5" fmla="*/ 87 h 228"/>
                <a:gd name="T6" fmla="*/ 117 w 251"/>
                <a:gd name="T7" fmla="*/ 129 h 228"/>
                <a:gd name="T8" fmla="*/ 69 w 251"/>
                <a:gd name="T9" fmla="*/ 171 h 228"/>
                <a:gd name="T10" fmla="*/ 24 w 251"/>
                <a:gd name="T11" fmla="*/ 208 h 228"/>
                <a:gd name="T12" fmla="*/ 0 w 251"/>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51" h="228">
                  <a:moveTo>
                    <a:pt x="251" y="0"/>
                  </a:moveTo>
                  <a:lnTo>
                    <a:pt x="215" y="34"/>
                  </a:lnTo>
                  <a:lnTo>
                    <a:pt x="159" y="87"/>
                  </a:lnTo>
                  <a:lnTo>
                    <a:pt x="117" y="129"/>
                  </a:lnTo>
                  <a:lnTo>
                    <a:pt x="69" y="171"/>
                  </a:lnTo>
                  <a:lnTo>
                    <a:pt x="24" y="208"/>
                  </a:lnTo>
                  <a:lnTo>
                    <a:pt x="0" y="228"/>
                  </a:lnTo>
                </a:path>
              </a:pathLst>
            </a:custGeom>
            <a:noFill/>
            <a:ln w="38100" cmpd="sng">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WordArt 142"/>
            <p:cNvSpPr>
              <a:spLocks noChangeArrowheads="1" noChangeShapeType="1" noTextEdit="1"/>
            </p:cNvSpPr>
            <p:nvPr/>
          </p:nvSpPr>
          <p:spPr bwMode="auto">
            <a:xfrm>
              <a:off x="5046" y="3997"/>
              <a:ext cx="124" cy="125"/>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rPr>
                <a:t>x</a:t>
              </a:r>
              <a:endParaRPr lang="zh-CN" altLang="en-US" sz="3600" i="1" kern="10">
                <a:ln w="9525">
                  <a:solidFill>
                    <a:srgbClr val="CC0000"/>
                  </a:solidFill>
                  <a:round/>
                </a:ln>
                <a:solidFill>
                  <a:srgbClr val="CC0000"/>
                </a:solidFill>
                <a:effectLst/>
                <a:latin typeface="Times New Roman" panose="02020603050405020304" pitchFamily="18" charset="0"/>
                <a:cs typeface="Times New Roman" panose="02020603050405020304" pitchFamily="18" charset="0"/>
              </a:endParaRPr>
            </a:p>
          </p:txBody>
        </p:sp>
        <p:sp>
          <p:nvSpPr>
            <p:cNvPr id="44" name="Text Box 147"/>
            <p:cNvSpPr txBox="1">
              <a:spLocks noChangeArrowheads="1"/>
            </p:cNvSpPr>
            <p:nvPr/>
          </p:nvSpPr>
          <p:spPr bwMode="auto">
            <a:xfrm>
              <a:off x="3660" y="3394"/>
              <a:ext cx="1268"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en-US" altLang="zh-CN" sz="2000" b="1" i="1" dirty="0">
                  <a:solidFill>
                    <a:srgbClr val="FF0000"/>
                  </a:solidFill>
                  <a:effectLst/>
                  <a:latin typeface="华文中宋" panose="02010600040101010101" pitchFamily="2" charset="-122"/>
                  <a:ea typeface="华文中宋" panose="02010600040101010101" pitchFamily="2" charset="-122"/>
                </a:rPr>
                <a:t>t</a:t>
              </a:r>
              <a:r>
                <a:rPr kumimoji="1" lang="en-US" altLang="zh-CN" sz="2000" b="1" baseline="-25000" dirty="0">
                  <a:solidFill>
                    <a:srgbClr val="FF0000"/>
                  </a:solidFill>
                  <a:effectLst/>
                  <a:latin typeface="华文中宋" panose="02010600040101010101" pitchFamily="2" charset="-122"/>
                  <a:ea typeface="华文中宋" panose="02010600040101010101" pitchFamily="2" charset="-122"/>
                </a:rPr>
                <a:t>1 </a:t>
              </a:r>
              <a:r>
                <a:rPr kumimoji="1" lang="zh-CN" altLang="en-US" sz="2000" b="1" dirty="0">
                  <a:solidFill>
                    <a:srgbClr val="FF0000"/>
                  </a:solidFill>
                  <a:effectLst/>
                  <a:latin typeface="华文中宋" panose="02010600040101010101" pitchFamily="2" charset="-122"/>
                  <a:ea typeface="华文中宋" panose="02010600040101010101" pitchFamily="2" charset="-122"/>
                </a:rPr>
                <a:t>时刻的</a:t>
              </a:r>
            </a:p>
          </p:txBody>
        </p:sp>
        <p:sp>
          <p:nvSpPr>
            <p:cNvPr id="45" name="WordArt 148"/>
            <p:cNvSpPr>
              <a:spLocks noChangeArrowheads="1" noChangeShapeType="1" noTextEdit="1"/>
            </p:cNvSpPr>
            <p:nvPr/>
          </p:nvSpPr>
          <p:spPr bwMode="auto">
            <a:xfrm>
              <a:off x="4499" y="3681"/>
              <a:ext cx="750" cy="13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b="1" kern="10" dirty="0">
                  <a:ln w="9525">
                    <a:solidFill>
                      <a:srgbClr val="CC0000"/>
                    </a:solidFill>
                    <a:round/>
                  </a:ln>
                  <a:solidFill>
                    <a:srgbClr val="CC0000"/>
                  </a:solidFill>
                  <a:effectLst/>
                  <a:latin typeface="宋体" panose="02010600030101010101" pitchFamily="2" charset="-122"/>
                </a:rPr>
                <a:t>波形图</a:t>
              </a:r>
            </a:p>
          </p:txBody>
        </p:sp>
      </p:grpSp>
      <p:sp>
        <p:nvSpPr>
          <p:cNvPr id="114" name="文本框 113"/>
          <p:cNvSpPr txBox="1"/>
          <p:nvPr/>
        </p:nvSpPr>
        <p:spPr>
          <a:xfrm>
            <a:off x="571122" y="236894"/>
            <a:ext cx="2763898" cy="461665"/>
          </a:xfrm>
          <a:prstGeom prst="rect">
            <a:avLst/>
          </a:prstGeom>
          <a:noFill/>
        </p:spPr>
        <p:txBody>
          <a:bodyPr wrap="none" rtlCol="0" anchor="t">
            <a:spAutoFit/>
          </a:bodyPr>
          <a:lstStyle/>
          <a:p>
            <a:r>
              <a:rPr kumimoji="1" lang="en-US" altLang="zh-CN" sz="2400" b="1" dirty="0">
                <a:effectLst/>
                <a:latin typeface="Times New Roman" panose="02020603050405020304" pitchFamily="18" charset="0"/>
                <a:ea typeface="华文中宋" panose="02010600040101010101" pitchFamily="2" charset="-122"/>
                <a:sym typeface="+mn-ea"/>
              </a:rPr>
              <a:t>2</a:t>
            </a:r>
            <a:r>
              <a:rPr kumimoji="1" lang="zh-CN" altLang="en-US" sz="2400" b="1" dirty="0">
                <a:effectLst/>
                <a:latin typeface="Times New Roman" panose="02020603050405020304" pitchFamily="18" charset="0"/>
                <a:ea typeface="华文中宋" panose="02010600040101010101" pitchFamily="2" charset="-122"/>
                <a:sym typeface="+mn-ea"/>
              </a:rPr>
              <a:t>、</a:t>
            </a:r>
            <a:r>
              <a:rPr kumimoji="1" lang="zh-CN" altLang="en-US" sz="2400" dirty="0">
                <a:effectLst/>
                <a:latin typeface="微软雅黑" panose="020B0503020204020204" pitchFamily="34" charset="-122"/>
                <a:ea typeface="微软雅黑" panose="020B0503020204020204" pitchFamily="34" charset="-122"/>
                <a:sym typeface="+mn-ea"/>
              </a:rPr>
              <a:t>t固定，x为变量</a:t>
            </a:r>
            <a:endParaRPr kumimoji="1" lang="zh-CN" altLang="en-US" sz="2400" dirty="0">
              <a:effectLst/>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23C06E57-A0BC-1EC2-070A-B91DE184D632}"/>
              </a:ext>
            </a:extLst>
          </p:cNvPr>
          <p:cNvGrpSpPr/>
          <p:nvPr/>
        </p:nvGrpSpPr>
        <p:grpSpPr>
          <a:xfrm>
            <a:off x="1567927" y="1438067"/>
            <a:ext cx="4851925" cy="1265927"/>
            <a:chOff x="1880315" y="2780928"/>
            <a:chExt cx="4851925" cy="1265927"/>
          </a:xfrm>
        </p:grpSpPr>
        <p:sp>
          <p:nvSpPr>
            <p:cNvPr id="107" name="Freeform 138"/>
            <p:cNvSpPr/>
            <p:nvPr/>
          </p:nvSpPr>
          <p:spPr bwMode="auto">
            <a:xfrm>
              <a:off x="2510443" y="2784655"/>
              <a:ext cx="1409700" cy="345435"/>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08" name="Freeform 139"/>
            <p:cNvSpPr/>
            <p:nvPr/>
          </p:nvSpPr>
          <p:spPr bwMode="auto">
            <a:xfrm flipV="1">
              <a:off x="3908077" y="3128440"/>
              <a:ext cx="1412875" cy="343893"/>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140"/>
            <p:cNvSpPr/>
            <p:nvPr/>
          </p:nvSpPr>
          <p:spPr bwMode="auto">
            <a:xfrm>
              <a:off x="5320952" y="2780928"/>
              <a:ext cx="1411288" cy="345435"/>
            </a:xfrm>
            <a:custGeom>
              <a:avLst/>
              <a:gdLst>
                <a:gd name="T0" fmla="*/ 0 w 1236"/>
                <a:gd name="T1" fmla="*/ 440 h 440"/>
                <a:gd name="T2" fmla="*/ 622 w 1236"/>
                <a:gd name="T3" fmla="*/ 0 h 440"/>
                <a:gd name="T4" fmla="*/ 1236 w 1236"/>
                <a:gd name="T5" fmla="*/ 440 h 440"/>
              </a:gdLst>
              <a:ahLst/>
              <a:cxnLst>
                <a:cxn ang="0">
                  <a:pos x="T0" y="T1"/>
                </a:cxn>
                <a:cxn ang="0">
                  <a:pos x="T2" y="T3"/>
                </a:cxn>
                <a:cxn ang="0">
                  <a:pos x="T4" y="T5"/>
                </a:cxn>
              </a:cxnLst>
              <a:rect l="0" t="0" r="r" b="b"/>
              <a:pathLst>
                <a:path w="1236" h="440">
                  <a:moveTo>
                    <a:pt x="0" y="440"/>
                  </a:moveTo>
                  <a:cubicBezTo>
                    <a:pt x="208" y="220"/>
                    <a:pt x="416" y="0"/>
                    <a:pt x="622" y="0"/>
                  </a:cubicBezTo>
                  <a:cubicBezTo>
                    <a:pt x="828" y="0"/>
                    <a:pt x="1032" y="220"/>
                    <a:pt x="1236" y="440"/>
                  </a:cubicBez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Freeform 141"/>
            <p:cNvSpPr/>
            <p:nvPr/>
          </p:nvSpPr>
          <p:spPr bwMode="auto">
            <a:xfrm>
              <a:off x="2196752" y="3129448"/>
              <a:ext cx="315913" cy="214355"/>
            </a:xfrm>
            <a:custGeom>
              <a:avLst/>
              <a:gdLst>
                <a:gd name="T0" fmla="*/ 251 w 251"/>
                <a:gd name="T1" fmla="*/ 0 h 228"/>
                <a:gd name="T2" fmla="*/ 215 w 251"/>
                <a:gd name="T3" fmla="*/ 34 h 228"/>
                <a:gd name="T4" fmla="*/ 159 w 251"/>
                <a:gd name="T5" fmla="*/ 87 h 228"/>
                <a:gd name="T6" fmla="*/ 117 w 251"/>
                <a:gd name="T7" fmla="*/ 129 h 228"/>
                <a:gd name="T8" fmla="*/ 69 w 251"/>
                <a:gd name="T9" fmla="*/ 171 h 228"/>
                <a:gd name="T10" fmla="*/ 24 w 251"/>
                <a:gd name="T11" fmla="*/ 208 h 228"/>
                <a:gd name="T12" fmla="*/ 0 w 251"/>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51" h="228">
                  <a:moveTo>
                    <a:pt x="251" y="0"/>
                  </a:moveTo>
                  <a:lnTo>
                    <a:pt x="215" y="34"/>
                  </a:lnTo>
                  <a:lnTo>
                    <a:pt x="159" y="87"/>
                  </a:lnTo>
                  <a:lnTo>
                    <a:pt x="117" y="129"/>
                  </a:lnTo>
                  <a:lnTo>
                    <a:pt x="69" y="171"/>
                  </a:lnTo>
                  <a:lnTo>
                    <a:pt x="24" y="208"/>
                  </a:lnTo>
                  <a:lnTo>
                    <a:pt x="0" y="228"/>
                  </a:ln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Freeform 141"/>
            <p:cNvSpPr/>
            <p:nvPr/>
          </p:nvSpPr>
          <p:spPr bwMode="auto">
            <a:xfrm>
              <a:off x="1880315" y="3343792"/>
              <a:ext cx="315913" cy="214355"/>
            </a:xfrm>
            <a:custGeom>
              <a:avLst/>
              <a:gdLst>
                <a:gd name="T0" fmla="*/ 251 w 251"/>
                <a:gd name="T1" fmla="*/ 0 h 228"/>
                <a:gd name="T2" fmla="*/ 215 w 251"/>
                <a:gd name="T3" fmla="*/ 34 h 228"/>
                <a:gd name="T4" fmla="*/ 159 w 251"/>
                <a:gd name="T5" fmla="*/ 87 h 228"/>
                <a:gd name="T6" fmla="*/ 117 w 251"/>
                <a:gd name="T7" fmla="*/ 129 h 228"/>
                <a:gd name="T8" fmla="*/ 69 w 251"/>
                <a:gd name="T9" fmla="*/ 171 h 228"/>
                <a:gd name="T10" fmla="*/ 24 w 251"/>
                <a:gd name="T11" fmla="*/ 208 h 228"/>
                <a:gd name="T12" fmla="*/ 0 w 251"/>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51" h="228">
                  <a:moveTo>
                    <a:pt x="251" y="0"/>
                  </a:moveTo>
                  <a:lnTo>
                    <a:pt x="215" y="34"/>
                  </a:lnTo>
                  <a:lnTo>
                    <a:pt x="159" y="87"/>
                  </a:lnTo>
                  <a:lnTo>
                    <a:pt x="117" y="129"/>
                  </a:lnTo>
                  <a:lnTo>
                    <a:pt x="69" y="171"/>
                  </a:lnTo>
                  <a:lnTo>
                    <a:pt x="24" y="208"/>
                  </a:lnTo>
                  <a:lnTo>
                    <a:pt x="0" y="228"/>
                  </a:lnTo>
                </a:path>
              </a:pathLst>
            </a:custGeom>
            <a:noFill/>
            <a:ln w="381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文本框 111"/>
            <p:cNvSpPr txBox="1"/>
            <p:nvPr/>
          </p:nvSpPr>
          <p:spPr>
            <a:xfrm>
              <a:off x="4704080" y="3586480"/>
              <a:ext cx="1398270" cy="460375"/>
            </a:xfrm>
            <a:prstGeom prst="rect">
              <a:avLst/>
            </a:prstGeom>
            <a:noFill/>
          </p:spPr>
          <p:txBody>
            <a:bodyPr wrap="square" rtlCol="0">
              <a:spAutoFit/>
            </a:bodyPr>
            <a:lstStyle/>
            <a:p>
              <a:r>
                <a:rPr lang="en-US" altLang="zh-CN" sz="2400" b="1" dirty="0">
                  <a:solidFill>
                    <a:srgbClr val="0000FF"/>
                  </a:solidFill>
                </a:rPr>
                <a:t>t</a:t>
              </a:r>
              <a:r>
                <a:rPr lang="en-US" altLang="zh-CN" sz="2400" b="1" baseline="-25000" dirty="0">
                  <a:solidFill>
                    <a:srgbClr val="0000FF"/>
                  </a:solidFill>
                </a:rPr>
                <a:t>2</a:t>
              </a:r>
              <a:r>
                <a:rPr lang="zh-CN" altLang="en-US" sz="2400" b="1" dirty="0">
                  <a:solidFill>
                    <a:srgbClr val="0000FF"/>
                  </a:solidFill>
                </a:rPr>
                <a:t>时刻的</a:t>
              </a:r>
            </a:p>
          </p:txBody>
        </p:sp>
      </p:grpSp>
      <p:graphicFrame>
        <p:nvGraphicFramePr>
          <p:cNvPr id="59" name="对象 58">
            <a:extLst>
              <a:ext uri="{FF2B5EF4-FFF2-40B4-BE49-F238E27FC236}">
                <a16:creationId xmlns:a16="http://schemas.microsoft.com/office/drawing/2014/main" id="{D0079A90-701C-8322-60A7-27D42A31D8C6}"/>
              </a:ext>
            </a:extLst>
          </p:cNvPr>
          <p:cNvGraphicFramePr>
            <a:graphicFrameLocks noChangeAspect="1"/>
          </p:cNvGraphicFramePr>
          <p:nvPr>
            <p:extLst>
              <p:ext uri="{D42A27DB-BD31-4B8C-83A1-F6EECF244321}">
                <p14:modId xmlns:p14="http://schemas.microsoft.com/office/powerpoint/2010/main" val="95048056"/>
              </p:ext>
            </p:extLst>
          </p:nvPr>
        </p:nvGraphicFramePr>
        <p:xfrm>
          <a:off x="2152650" y="2873375"/>
          <a:ext cx="3556000" cy="520700"/>
        </p:xfrm>
        <a:graphic>
          <a:graphicData uri="http://schemas.openxmlformats.org/presentationml/2006/ole">
            <mc:AlternateContent xmlns:mc="http://schemas.openxmlformats.org/markup-compatibility/2006">
              <mc:Choice xmlns:v="urn:schemas-microsoft-com:vml" Requires="v">
                <p:oleObj name="Equation" r:id="rId3" imgW="3555720" imgH="520560" progId="Equation.DSMT4">
                  <p:embed/>
                </p:oleObj>
              </mc:Choice>
              <mc:Fallback>
                <p:oleObj name="Equation" r:id="rId3" imgW="3555720" imgH="520560" progId="Equation.DSMT4">
                  <p:embed/>
                  <p:pic>
                    <p:nvPicPr>
                      <p:cNvPr id="6" name="对象 5">
                        <a:extLst>
                          <a:ext uri="{FF2B5EF4-FFF2-40B4-BE49-F238E27FC236}">
                            <a16:creationId xmlns:a16="http://schemas.microsoft.com/office/drawing/2014/main" id="{51D9AF5C-E043-8A6A-601E-C5C1C957A085}"/>
                          </a:ext>
                        </a:extLst>
                      </p:cNvPr>
                      <p:cNvPicPr/>
                      <p:nvPr/>
                    </p:nvPicPr>
                    <p:blipFill>
                      <a:blip r:embed="rId4"/>
                      <a:stretch>
                        <a:fillRect/>
                      </a:stretch>
                    </p:blipFill>
                    <p:spPr>
                      <a:xfrm>
                        <a:off x="2152650" y="2873375"/>
                        <a:ext cx="3556000" cy="520700"/>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1417E8F8-5C31-83BB-885F-3C4D49650423}"/>
              </a:ext>
            </a:extLst>
          </p:cNvPr>
          <p:cNvGraphicFramePr>
            <a:graphicFrameLocks noChangeAspect="1"/>
          </p:cNvGraphicFramePr>
          <p:nvPr>
            <p:extLst>
              <p:ext uri="{D42A27DB-BD31-4B8C-83A1-F6EECF244321}">
                <p14:modId xmlns:p14="http://schemas.microsoft.com/office/powerpoint/2010/main" val="928781116"/>
              </p:ext>
            </p:extLst>
          </p:nvPr>
        </p:nvGraphicFramePr>
        <p:xfrm>
          <a:off x="2166938" y="3509963"/>
          <a:ext cx="3606800" cy="520700"/>
        </p:xfrm>
        <a:graphic>
          <a:graphicData uri="http://schemas.openxmlformats.org/presentationml/2006/ole">
            <mc:AlternateContent xmlns:mc="http://schemas.openxmlformats.org/markup-compatibility/2006">
              <mc:Choice xmlns:v="urn:schemas-microsoft-com:vml" Requires="v">
                <p:oleObj name="Equation" r:id="rId5" imgW="3606480" imgH="520560" progId="Equation.DSMT4">
                  <p:embed/>
                </p:oleObj>
              </mc:Choice>
              <mc:Fallback>
                <p:oleObj name="Equation" r:id="rId5" imgW="3606480" imgH="520560" progId="Equation.DSMT4">
                  <p:embed/>
                  <p:pic>
                    <p:nvPicPr>
                      <p:cNvPr id="59" name="对象 58">
                        <a:extLst>
                          <a:ext uri="{FF2B5EF4-FFF2-40B4-BE49-F238E27FC236}">
                            <a16:creationId xmlns:a16="http://schemas.microsoft.com/office/drawing/2014/main" id="{D0079A90-701C-8322-60A7-27D42A31D8C6}"/>
                          </a:ext>
                        </a:extLst>
                      </p:cNvPr>
                      <p:cNvPicPr/>
                      <p:nvPr/>
                    </p:nvPicPr>
                    <p:blipFill>
                      <a:blip r:embed="rId6"/>
                      <a:stretch>
                        <a:fillRect/>
                      </a:stretch>
                    </p:blipFill>
                    <p:spPr>
                      <a:xfrm>
                        <a:off x="2166938" y="3509963"/>
                        <a:ext cx="3606800" cy="520700"/>
                      </a:xfrm>
                      <a:prstGeom prst="rect">
                        <a:avLst/>
                      </a:prstGeom>
                    </p:spPr>
                  </p:pic>
                </p:oleObj>
              </mc:Fallback>
            </mc:AlternateContent>
          </a:graphicData>
        </a:graphic>
      </p:graphicFrame>
      <p:sp>
        <p:nvSpPr>
          <p:cNvPr id="61" name="文本框 60">
            <a:extLst>
              <a:ext uri="{FF2B5EF4-FFF2-40B4-BE49-F238E27FC236}">
                <a16:creationId xmlns:a16="http://schemas.microsoft.com/office/drawing/2014/main" id="{003414A7-ADF0-6A44-5BA0-C16203F815B3}"/>
              </a:ext>
            </a:extLst>
          </p:cNvPr>
          <p:cNvSpPr txBox="1"/>
          <p:nvPr/>
        </p:nvSpPr>
        <p:spPr>
          <a:xfrm>
            <a:off x="405880" y="4101145"/>
            <a:ext cx="8280920"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波形图反映任意时刻各点的振动位移分布情况，波形沿传播方向传输，容易证明波形位移：</a:t>
            </a:r>
          </a:p>
        </p:txBody>
      </p:sp>
      <p:cxnSp>
        <p:nvCxnSpPr>
          <p:cNvPr id="63" name="直接箭头连接符 62">
            <a:extLst>
              <a:ext uri="{FF2B5EF4-FFF2-40B4-BE49-F238E27FC236}">
                <a16:creationId xmlns:a16="http://schemas.microsoft.com/office/drawing/2014/main" id="{53FA0365-2573-9B73-D630-E70D05CF1DDE}"/>
              </a:ext>
            </a:extLst>
          </p:cNvPr>
          <p:cNvCxnSpPr/>
          <p:nvPr/>
        </p:nvCxnSpPr>
        <p:spPr>
          <a:xfrm>
            <a:off x="3871866" y="1196752"/>
            <a:ext cx="864096" cy="0"/>
          </a:xfrm>
          <a:prstGeom prst="straightConnector1">
            <a:avLst/>
          </a:prstGeom>
          <a:ln w="34925">
            <a:solidFill>
              <a:schemeClr val="tx1"/>
            </a:solidFill>
            <a:tailEnd type="triangle"/>
          </a:ln>
        </p:spPr>
        <p:style>
          <a:lnRef idx="1">
            <a:schemeClr val="accent2"/>
          </a:lnRef>
          <a:fillRef idx="0">
            <a:schemeClr val="accent2"/>
          </a:fillRef>
          <a:effectRef idx="0">
            <a:schemeClr val="accent2"/>
          </a:effectRef>
          <a:fontRef idx="minor">
            <a:schemeClr val="tx1"/>
          </a:fontRef>
        </p:style>
      </p:cxnSp>
      <p:graphicFrame>
        <p:nvGraphicFramePr>
          <p:cNvPr id="65" name="对象 64">
            <a:extLst>
              <a:ext uri="{FF2B5EF4-FFF2-40B4-BE49-F238E27FC236}">
                <a16:creationId xmlns:a16="http://schemas.microsoft.com/office/drawing/2014/main" id="{E26389C8-51D8-74C7-3F2E-5FE257315EE0}"/>
              </a:ext>
            </a:extLst>
          </p:cNvPr>
          <p:cNvGraphicFramePr>
            <a:graphicFrameLocks noChangeAspect="1"/>
          </p:cNvGraphicFramePr>
          <p:nvPr>
            <p:extLst>
              <p:ext uri="{D42A27DB-BD31-4B8C-83A1-F6EECF244321}">
                <p14:modId xmlns:p14="http://schemas.microsoft.com/office/powerpoint/2010/main" val="1952634139"/>
              </p:ext>
            </p:extLst>
          </p:nvPr>
        </p:nvGraphicFramePr>
        <p:xfrm>
          <a:off x="3059832" y="4956190"/>
          <a:ext cx="2082800" cy="444500"/>
        </p:xfrm>
        <a:graphic>
          <a:graphicData uri="http://schemas.openxmlformats.org/presentationml/2006/ole">
            <mc:AlternateContent xmlns:mc="http://schemas.openxmlformats.org/markup-compatibility/2006">
              <mc:Choice xmlns:v="urn:schemas-microsoft-com:vml" Requires="v">
                <p:oleObj name="Equation" r:id="rId7" imgW="2082600" imgH="444240" progId="Equation.DSMT4">
                  <p:embed/>
                </p:oleObj>
              </mc:Choice>
              <mc:Fallback>
                <p:oleObj name="Equation" r:id="rId7" imgW="2082600" imgH="444240" progId="Equation.DSMT4">
                  <p:embed/>
                  <p:pic>
                    <p:nvPicPr>
                      <p:cNvPr id="59" name="对象 58">
                        <a:extLst>
                          <a:ext uri="{FF2B5EF4-FFF2-40B4-BE49-F238E27FC236}">
                            <a16:creationId xmlns:a16="http://schemas.microsoft.com/office/drawing/2014/main" id="{D0079A90-701C-8322-60A7-27D42A31D8C6}"/>
                          </a:ext>
                        </a:extLst>
                      </p:cNvPr>
                      <p:cNvPicPr/>
                      <p:nvPr/>
                    </p:nvPicPr>
                    <p:blipFill>
                      <a:blip r:embed="rId8"/>
                      <a:stretch>
                        <a:fillRect/>
                      </a:stretch>
                    </p:blipFill>
                    <p:spPr>
                      <a:xfrm>
                        <a:off x="3059832" y="4956190"/>
                        <a:ext cx="2082800" cy="444500"/>
                      </a:xfrm>
                      <a:prstGeom prst="rect">
                        <a:avLst/>
                      </a:prstGeom>
                    </p:spPr>
                  </p:pic>
                </p:oleObj>
              </mc:Fallback>
            </mc:AlternateContent>
          </a:graphicData>
        </a:graphic>
      </p:graphicFrame>
      <p:sp>
        <p:nvSpPr>
          <p:cNvPr id="66" name="文本框 65">
            <a:extLst>
              <a:ext uri="{FF2B5EF4-FFF2-40B4-BE49-F238E27FC236}">
                <a16:creationId xmlns:a16="http://schemas.microsoft.com/office/drawing/2014/main" id="{5C4B3B24-FC72-60C9-A564-80853E1A3434}"/>
              </a:ext>
            </a:extLst>
          </p:cNvPr>
          <p:cNvSpPr txBox="1"/>
          <p:nvPr/>
        </p:nvSpPr>
        <p:spPr>
          <a:xfrm>
            <a:off x="571122" y="5454857"/>
            <a:ext cx="3036633"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变量，</a:t>
            </a:r>
            <a:r>
              <a:rPr lang="en-US" altLang="zh-CN" sz="2400" dirty="0">
                <a:latin typeface="微软雅黑" panose="020B0503020204020204" pitchFamily="34" charset="-122"/>
                <a:ea typeface="微软雅黑" panose="020B0503020204020204" pitchFamily="34" charset="-122"/>
              </a:rPr>
              <a:t>x</a:t>
            </a:r>
            <a:r>
              <a:rPr lang="zh-CN" altLang="en-US" sz="2400" dirty="0">
                <a:latin typeface="微软雅黑" panose="020B0503020204020204" pitchFamily="34" charset="-122"/>
                <a:ea typeface="微软雅黑" panose="020B0503020204020204" pitchFamily="34" charset="-122"/>
              </a:rPr>
              <a:t>变量</a:t>
            </a:r>
          </a:p>
        </p:txBody>
      </p:sp>
      <p:sp>
        <p:nvSpPr>
          <p:cNvPr id="68" name="文本框 67">
            <a:extLst>
              <a:ext uri="{FF2B5EF4-FFF2-40B4-BE49-F238E27FC236}">
                <a16:creationId xmlns:a16="http://schemas.microsoft.com/office/drawing/2014/main" id="{EA9465AB-B163-6748-C75A-BC5D2B1FAE64}"/>
              </a:ext>
            </a:extLst>
          </p:cNvPr>
          <p:cNvSpPr txBox="1"/>
          <p:nvPr/>
        </p:nvSpPr>
        <p:spPr>
          <a:xfrm>
            <a:off x="816502" y="5962760"/>
            <a:ext cx="452102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以上两种的综合情况。</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BF8464B1-BE83-3C79-AD94-05CDC6F5F737}"/>
              </a:ext>
            </a:extLst>
          </p:cNvPr>
          <p:cNvSpPr txBox="1">
            <a:spLocks noChangeArrowheads="1"/>
          </p:cNvSpPr>
          <p:nvPr/>
        </p:nvSpPr>
        <p:spPr bwMode="auto">
          <a:xfrm>
            <a:off x="3276600" y="369888"/>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3600">
                <a:solidFill>
                  <a:srgbClr val="0000FF"/>
                </a:solidFill>
                <a:latin typeface="微软雅黑" panose="020B0503020204020204" pitchFamily="34" charset="-122"/>
                <a:ea typeface="微软雅黑" panose="020B0503020204020204" pitchFamily="34" charset="-122"/>
              </a:rPr>
              <a:t>本章内容</a:t>
            </a:r>
          </a:p>
        </p:txBody>
      </p:sp>
      <p:sp>
        <p:nvSpPr>
          <p:cNvPr id="5123" name="Line 4">
            <a:extLst>
              <a:ext uri="{FF2B5EF4-FFF2-40B4-BE49-F238E27FC236}">
                <a16:creationId xmlns:a16="http://schemas.microsoft.com/office/drawing/2014/main" id="{F64FC403-F37D-B60E-4BCB-5802F762D5AB}"/>
              </a:ext>
            </a:extLst>
          </p:cNvPr>
          <p:cNvSpPr>
            <a:spLocks noChangeShapeType="1"/>
          </p:cNvSpPr>
          <p:nvPr/>
        </p:nvSpPr>
        <p:spPr bwMode="auto">
          <a:xfrm>
            <a:off x="539750" y="1196975"/>
            <a:ext cx="8064500" cy="0"/>
          </a:xfrm>
          <a:prstGeom prst="line">
            <a:avLst/>
          </a:prstGeom>
          <a:noFill/>
          <a:ln w="57150" cmpd="thickThin">
            <a:solidFill>
              <a:srgbClr val="0099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 name="Rectangle 11">
            <a:extLst>
              <a:ext uri="{FF2B5EF4-FFF2-40B4-BE49-F238E27FC236}">
                <a16:creationId xmlns:a16="http://schemas.microsoft.com/office/drawing/2014/main" id="{72B6E8FB-D5C8-5AE0-A4FF-04D51CAAC00A}"/>
              </a:ext>
            </a:extLst>
          </p:cNvPr>
          <p:cNvSpPr>
            <a:spLocks noChangeArrowheads="1"/>
          </p:cNvSpPr>
          <p:nvPr/>
        </p:nvSpPr>
        <p:spPr bwMode="auto">
          <a:xfrm>
            <a:off x="527882" y="1268760"/>
            <a:ext cx="8229600" cy="507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chemeClr val="bg1"/>
              </a:buClr>
              <a:buFontTx/>
              <a:buNone/>
            </a:pPr>
            <a:r>
              <a:rPr kumimoji="1" lang="en-US" altLang="en-US" sz="2800" dirty="0">
                <a:latin typeface="微软雅黑" panose="020B0503020204020204" pitchFamily="34" charset="-122"/>
                <a:ea typeface="微软雅黑" panose="020B0503020204020204" pitchFamily="34" charset="-122"/>
              </a:rPr>
              <a:t>§1 </a:t>
            </a:r>
            <a:r>
              <a:rPr kumimoji="1" lang="zh-CN" altLang="en-US" sz="2800" dirty="0">
                <a:latin typeface="微软雅黑" panose="020B0503020204020204" pitchFamily="34" charset="-122"/>
                <a:ea typeface="微软雅黑" panose="020B0503020204020204" pitchFamily="34" charset="-122"/>
              </a:rPr>
              <a:t>机械波的定性描述</a:t>
            </a:r>
          </a:p>
          <a:p>
            <a:pPr eaLnBrk="1" hangingPunct="1">
              <a:lnSpc>
                <a:spcPct val="150000"/>
              </a:lnSpc>
              <a:spcBef>
                <a:spcPct val="0"/>
              </a:spcBef>
              <a:buClr>
                <a:schemeClr val="bg1"/>
              </a:buClr>
              <a:buFontTx/>
              <a:buNone/>
            </a:pPr>
            <a:r>
              <a:rPr kumimoji="1" lang="en-US" altLang="zh-CN" sz="2800" dirty="0">
                <a:latin typeface="微软雅黑" panose="020B0503020204020204" pitchFamily="34" charset="-122"/>
                <a:ea typeface="微软雅黑" panose="020B0503020204020204" pitchFamily="34" charset="-122"/>
              </a:rPr>
              <a:t>§2 </a:t>
            </a:r>
            <a:r>
              <a:rPr kumimoji="1" lang="zh-CN" altLang="en-US" sz="2800" dirty="0">
                <a:latin typeface="微软雅黑" panose="020B0503020204020204" pitchFamily="34" charset="-122"/>
                <a:ea typeface="微软雅黑" panose="020B0503020204020204" pitchFamily="34" charset="-122"/>
              </a:rPr>
              <a:t>平面简谐波波函数</a:t>
            </a: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bg1"/>
              </a:buClr>
              <a:buFontTx/>
              <a:buNone/>
            </a:pPr>
            <a:r>
              <a:rPr kumimoji="1" lang="en-US" altLang="zh-CN" sz="2800" dirty="0">
                <a:latin typeface="微软雅黑" panose="020B0503020204020204" pitchFamily="34" charset="-122"/>
                <a:ea typeface="微软雅黑" panose="020B0503020204020204" pitchFamily="34" charset="-122"/>
              </a:rPr>
              <a:t>§3 </a:t>
            </a:r>
            <a:r>
              <a:rPr kumimoji="1" lang="zh-CN" altLang="en-US" sz="2800" dirty="0">
                <a:latin typeface="微软雅黑" panose="020B0503020204020204" pitchFamily="34" charset="-122"/>
                <a:ea typeface="微软雅黑" panose="020B0503020204020204" pitchFamily="34" charset="-122"/>
              </a:rPr>
              <a:t>平面波的波动方程</a:t>
            </a: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bg1"/>
              </a:buClr>
              <a:buFontTx/>
              <a:buNone/>
            </a:pPr>
            <a:r>
              <a:rPr kumimoji="1" lang="en-US" altLang="zh-CN" sz="2800" dirty="0">
                <a:latin typeface="微软雅黑" panose="020B0503020204020204" pitchFamily="34" charset="-122"/>
                <a:ea typeface="微软雅黑" panose="020B0503020204020204" pitchFamily="34" charset="-122"/>
              </a:rPr>
              <a:t>§4 </a:t>
            </a:r>
            <a:r>
              <a:rPr kumimoji="1" lang="zh-CN" altLang="en-US" sz="2800" dirty="0">
                <a:latin typeface="微软雅黑" panose="020B0503020204020204" pitchFamily="34" charset="-122"/>
                <a:ea typeface="微软雅黑" panose="020B0503020204020204" pitchFamily="34" charset="-122"/>
              </a:rPr>
              <a:t>波的能量</a:t>
            </a:r>
            <a:endParaRPr kumimoji="1" lang="en-US" altLang="zh-CN" sz="2800" dirty="0">
              <a:latin typeface="微软雅黑" panose="020B0503020204020204" pitchFamily="34" charset="-122"/>
              <a:ea typeface="微软雅黑" panose="020B0503020204020204" pitchFamily="34" charset="-122"/>
            </a:endParaRPr>
          </a:p>
          <a:p>
            <a:pPr>
              <a:lnSpc>
                <a:spcPct val="150000"/>
              </a:lnSpc>
              <a:spcBef>
                <a:spcPct val="0"/>
              </a:spcBef>
              <a:buClr>
                <a:schemeClr val="bg1"/>
              </a:buClr>
              <a:buNone/>
            </a:pPr>
            <a:r>
              <a:rPr kumimoji="1" lang="en-US" altLang="zh-CN" sz="2800" dirty="0">
                <a:latin typeface="微软雅黑" panose="020B0503020204020204" pitchFamily="34" charset="-122"/>
                <a:ea typeface="微软雅黑" panose="020B0503020204020204" pitchFamily="34" charset="-122"/>
              </a:rPr>
              <a:t>§5 </a:t>
            </a:r>
            <a:r>
              <a:rPr kumimoji="1" lang="zh-CN" altLang="en-US" sz="2800" dirty="0">
                <a:latin typeface="微软雅黑" panose="020B0503020204020204" pitchFamily="34" charset="-122"/>
                <a:ea typeface="微软雅黑" panose="020B0503020204020204" pitchFamily="34" charset="-122"/>
              </a:rPr>
              <a:t>波的干涉</a:t>
            </a:r>
            <a:endParaRPr kumimoji="1" lang="en-US" altLang="zh-CN" sz="2800" dirty="0">
              <a:latin typeface="微软雅黑" panose="020B0503020204020204" pitchFamily="34" charset="-122"/>
              <a:ea typeface="微软雅黑" panose="020B0503020204020204" pitchFamily="34" charset="-122"/>
            </a:endParaRPr>
          </a:p>
          <a:p>
            <a:pPr>
              <a:lnSpc>
                <a:spcPct val="150000"/>
              </a:lnSpc>
              <a:spcBef>
                <a:spcPct val="0"/>
              </a:spcBef>
              <a:buClr>
                <a:schemeClr val="bg1"/>
              </a:buClr>
              <a:buNone/>
            </a:pPr>
            <a:r>
              <a:rPr kumimoji="1" lang="en-US" altLang="zh-CN" sz="2800" dirty="0">
                <a:latin typeface="微软雅黑" panose="020B0503020204020204" pitchFamily="34" charset="-122"/>
                <a:ea typeface="微软雅黑" panose="020B0503020204020204" pitchFamily="34" charset="-122"/>
              </a:rPr>
              <a:t>§6 </a:t>
            </a:r>
            <a:r>
              <a:rPr kumimoji="1" lang="zh-CN" altLang="en-US" sz="2800" dirty="0">
                <a:latin typeface="微软雅黑" panose="020B0503020204020204" pitchFamily="34" charset="-122"/>
                <a:ea typeface="微软雅黑" panose="020B0503020204020204" pitchFamily="34" charset="-122"/>
              </a:rPr>
              <a:t>驻波</a:t>
            </a:r>
          </a:p>
          <a:p>
            <a:pPr>
              <a:lnSpc>
                <a:spcPct val="150000"/>
              </a:lnSpc>
              <a:spcBef>
                <a:spcPct val="0"/>
              </a:spcBef>
              <a:buClr>
                <a:schemeClr val="bg1"/>
              </a:buClr>
              <a:buNone/>
            </a:pPr>
            <a:endParaRPr kumimoji="1" lang="en-US" altLang="zh-CN" sz="2800" dirty="0">
              <a:latin typeface="微软雅黑" panose="020B0503020204020204" pitchFamily="34" charset="-122"/>
              <a:ea typeface="微软雅黑" panose="020B0503020204020204" pitchFamily="34" charset="-122"/>
            </a:endParaRPr>
          </a:p>
          <a:p>
            <a:pPr>
              <a:lnSpc>
                <a:spcPct val="150000"/>
              </a:lnSpc>
              <a:spcBef>
                <a:spcPct val="0"/>
              </a:spcBef>
              <a:buClr>
                <a:schemeClr val="bg1"/>
              </a:buClr>
              <a:buNone/>
            </a:pPr>
            <a:endParaRPr kumimoji="1" lang="en-US" altLang="zh-CN" sz="2800" dirty="0">
              <a:latin typeface="微软雅黑" panose="020B0503020204020204" pitchFamily="34" charset="-122"/>
              <a:ea typeface="微软雅黑" panose="020B0503020204020204" pitchFamily="34" charset="-122"/>
            </a:endParaRPr>
          </a:p>
          <a:p>
            <a:pPr>
              <a:lnSpc>
                <a:spcPct val="150000"/>
              </a:lnSpc>
              <a:spcBef>
                <a:spcPct val="0"/>
              </a:spcBef>
              <a:buClr>
                <a:schemeClr val="bg1"/>
              </a:buClr>
              <a:buNone/>
            </a:pPr>
            <a:endParaRPr kumimoji="1" lang="en-US" altLang="zh-CN" sz="2800" dirty="0">
              <a:latin typeface="微软雅黑" panose="020B0503020204020204" pitchFamily="34" charset="-122"/>
              <a:ea typeface="微软雅黑" panose="020B0503020204020204" pitchFamily="34" charset="-122"/>
            </a:endParaRPr>
          </a:p>
          <a:p>
            <a:pPr>
              <a:lnSpc>
                <a:spcPct val="150000"/>
              </a:lnSpc>
              <a:spcBef>
                <a:spcPct val="0"/>
              </a:spcBef>
              <a:buClr>
                <a:schemeClr val="bg1"/>
              </a:buClr>
              <a:buNone/>
            </a:pP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bg1"/>
              </a:buClr>
              <a:buFontTx/>
              <a:buNone/>
            </a:pP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bg1"/>
              </a:buClr>
              <a:buFontTx/>
              <a:buNone/>
            </a:pPr>
            <a:endParaRPr kumimoji="1" lang="en-US" altLang="zh-CN" sz="28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bg1"/>
              </a:buClr>
              <a:buFontTx/>
              <a:buNone/>
            </a:pPr>
            <a:endParaRPr kumimoji="1" lang="zh-CN" altLang="en-US"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23850" y="168275"/>
            <a:ext cx="7351693" cy="1569660"/>
          </a:xfrm>
          <a:prstGeom prst="rect">
            <a:avLst/>
          </a:prstGeom>
          <a:noFill/>
          <a:ln w="9525">
            <a:noFill/>
            <a:miter lim="800000"/>
          </a:ln>
          <a:effectLst/>
        </p:spPr>
        <p:txBody>
          <a:bodyPr wrap="none">
            <a:spAutoFit/>
          </a:bodyPr>
          <a:lstStyle/>
          <a:p>
            <a:pPr algn="l">
              <a:buFontTx/>
              <a:buNone/>
            </a:pPr>
            <a:r>
              <a:rPr lang="zh-CN" altLang="en-US" sz="2400" dirty="0">
                <a:solidFill>
                  <a:schemeClr val="tx1"/>
                </a:solidFill>
                <a:latin typeface="微软雅黑" panose="020B0503020204020204" pitchFamily="34" charset="-122"/>
                <a:ea typeface="微软雅黑" panose="020B0503020204020204" pitchFamily="34" charset="-122"/>
              </a:rPr>
              <a:t>例：平面简谐波在空间传播，已知 </a:t>
            </a:r>
            <a:r>
              <a:rPr lang="en-US" sz="2400" i="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 </a:t>
            </a:r>
            <a:r>
              <a:rPr lang="zh-CN" altLang="en-US" sz="2400" dirty="0">
                <a:solidFill>
                  <a:schemeClr val="tx1"/>
                </a:solidFill>
                <a:latin typeface="微软雅黑" panose="020B0503020204020204" pitchFamily="34" charset="-122"/>
                <a:ea typeface="微软雅黑" panose="020B0503020204020204" pitchFamily="34" charset="-122"/>
              </a:rPr>
              <a:t>点的振动规律为</a:t>
            </a:r>
          </a:p>
          <a:p>
            <a:pPr algn="l">
              <a:buFontTx/>
              <a:buNone/>
            </a:pPr>
            <a:endParaRPr lang="zh-CN" altLang="en-US" sz="2400" b="1" dirty="0">
              <a:solidFill>
                <a:schemeClr val="tx1"/>
              </a:solidFill>
              <a:latin typeface="楷体" panose="02010609060101010101" pitchFamily="49" charset="-122"/>
              <a:ea typeface="楷体" panose="02010609060101010101" pitchFamily="49" charset="-122"/>
            </a:endParaRPr>
          </a:p>
          <a:p>
            <a:pPr algn="l">
              <a:buFontTx/>
              <a:buNone/>
            </a:pPr>
            <a:endParaRPr lang="zh-CN" altLang="en-US" sz="2400" b="1" dirty="0">
              <a:solidFill>
                <a:schemeClr val="tx1"/>
              </a:solidFill>
              <a:latin typeface="楷体" panose="02010609060101010101" pitchFamily="49" charset="-122"/>
              <a:ea typeface="楷体" panose="02010609060101010101" pitchFamily="49" charset="-122"/>
            </a:endParaRPr>
          </a:p>
          <a:p>
            <a:pPr algn="l">
              <a:buFontTx/>
              <a:buNone/>
            </a:pPr>
            <a:r>
              <a:rPr lang="zh-CN" altLang="en-US" sz="2400" dirty="0">
                <a:solidFill>
                  <a:schemeClr val="tx1"/>
                </a:solidFill>
                <a:latin typeface="微软雅黑" panose="020B0503020204020204" pitchFamily="34" charset="-122"/>
                <a:ea typeface="微软雅黑" panose="020B0503020204020204" pitchFamily="34" charset="-122"/>
              </a:rPr>
              <a:t>试就四种坐标选择，确定波动方程。</a:t>
            </a:r>
          </a:p>
        </p:txBody>
      </p:sp>
      <p:graphicFrame>
        <p:nvGraphicFramePr>
          <p:cNvPr id="5" name="Object 4"/>
          <p:cNvGraphicFramePr>
            <a:graphicFrameLocks noChangeAspect="1"/>
          </p:cNvGraphicFramePr>
          <p:nvPr>
            <p:extLst>
              <p:ext uri="{D42A27DB-BD31-4B8C-83A1-F6EECF244321}">
                <p14:modId xmlns:p14="http://schemas.microsoft.com/office/powerpoint/2010/main" val="1822596856"/>
              </p:ext>
            </p:extLst>
          </p:nvPr>
        </p:nvGraphicFramePr>
        <p:xfrm>
          <a:off x="2553401" y="692695"/>
          <a:ext cx="2772624" cy="518029"/>
        </p:xfrm>
        <a:graphic>
          <a:graphicData uri="http://schemas.openxmlformats.org/presentationml/2006/ole">
            <mc:AlternateContent xmlns:mc="http://schemas.openxmlformats.org/markup-compatibility/2006">
              <mc:Choice xmlns:v="urn:schemas-microsoft-com:vml" Requires="v">
                <p:oleObj name="Equation" r:id="rId2" imgW="1879560" imgH="330120" progId="Equation.DSMT4">
                  <p:embed/>
                </p:oleObj>
              </mc:Choice>
              <mc:Fallback>
                <p:oleObj name="Equation" r:id="rId2" imgW="1879560" imgH="330120" progId="Equation.DSMT4">
                  <p:embed/>
                  <p:pic>
                    <p:nvPicPr>
                      <p:cNvPr id="0" name="Picture 2"/>
                      <p:cNvPicPr>
                        <a:picLocks noChangeAspect="1" noChangeArrowheads="1"/>
                      </p:cNvPicPr>
                      <p:nvPr/>
                    </p:nvPicPr>
                    <p:blipFill>
                      <a:blip r:embed="rId3"/>
                      <a:srcRect/>
                      <a:stretch>
                        <a:fillRect/>
                      </a:stretch>
                    </p:blipFill>
                    <p:spPr bwMode="auto">
                      <a:xfrm>
                        <a:off x="2553401" y="692695"/>
                        <a:ext cx="2772624" cy="518029"/>
                      </a:xfrm>
                      <a:prstGeom prst="rect">
                        <a:avLst/>
                      </a:prstGeom>
                      <a:noFill/>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91997397"/>
              </p:ext>
            </p:extLst>
          </p:nvPr>
        </p:nvGraphicFramePr>
        <p:xfrm>
          <a:off x="522851" y="3274746"/>
          <a:ext cx="3200455" cy="910698"/>
        </p:xfrm>
        <a:graphic>
          <a:graphicData uri="http://schemas.openxmlformats.org/presentationml/2006/ole">
            <mc:AlternateContent xmlns:mc="http://schemas.openxmlformats.org/markup-compatibility/2006">
              <mc:Choice xmlns:v="urn:schemas-microsoft-com:vml" Requires="v">
                <p:oleObj name="Equation" r:id="rId4" imgW="1257120" imgH="355320" progId="Equation.DSMT4">
                  <p:embed/>
                </p:oleObj>
              </mc:Choice>
              <mc:Fallback>
                <p:oleObj name="Equation" r:id="rId4" imgW="1257120" imgH="355320" progId="Equation.DSMT4">
                  <p:embed/>
                  <p:pic>
                    <p:nvPicPr>
                      <p:cNvPr id="0" name="Picture 3"/>
                      <p:cNvPicPr>
                        <a:picLocks noChangeAspect="1" noChangeArrowheads="1"/>
                      </p:cNvPicPr>
                      <p:nvPr/>
                    </p:nvPicPr>
                    <p:blipFill>
                      <a:blip r:embed="rId5"/>
                      <a:srcRect/>
                      <a:stretch>
                        <a:fillRect/>
                      </a:stretch>
                    </p:blipFill>
                    <p:spPr bwMode="auto">
                      <a:xfrm>
                        <a:off x="522851" y="3274746"/>
                        <a:ext cx="3200455" cy="910698"/>
                      </a:xfrm>
                      <a:prstGeom prst="rect">
                        <a:avLst/>
                      </a:prstGeom>
                      <a:noFill/>
                      <a:effectLst/>
                    </p:spPr>
                  </p:pic>
                </p:oleObj>
              </mc:Fallback>
            </mc:AlternateContent>
          </a:graphicData>
        </a:graphic>
      </p:graphicFrame>
      <p:grpSp>
        <p:nvGrpSpPr>
          <p:cNvPr id="10" name="Group 78"/>
          <p:cNvGrpSpPr/>
          <p:nvPr/>
        </p:nvGrpSpPr>
        <p:grpSpPr bwMode="auto">
          <a:xfrm>
            <a:off x="225425" y="1844675"/>
            <a:ext cx="2954338" cy="1465263"/>
            <a:chOff x="0" y="0"/>
            <a:chExt cx="1861" cy="923"/>
          </a:xfrm>
        </p:grpSpPr>
        <p:sp>
          <p:nvSpPr>
            <p:cNvPr id="11" name="Line 13"/>
            <p:cNvSpPr>
              <a:spLocks noChangeShapeType="1"/>
            </p:cNvSpPr>
            <p:nvPr/>
          </p:nvSpPr>
          <p:spPr bwMode="auto">
            <a:xfrm>
              <a:off x="289" y="605"/>
              <a:ext cx="1542" cy="0"/>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12" name="Line 14"/>
            <p:cNvSpPr>
              <a:spLocks noChangeShapeType="1"/>
            </p:cNvSpPr>
            <p:nvPr/>
          </p:nvSpPr>
          <p:spPr bwMode="auto">
            <a:xfrm flipV="1">
              <a:off x="289" y="106"/>
              <a:ext cx="0" cy="817"/>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13" name="Text Box 15"/>
            <p:cNvSpPr txBox="1">
              <a:spLocks noChangeArrowheads="1"/>
            </p:cNvSpPr>
            <p:nvPr/>
          </p:nvSpPr>
          <p:spPr bwMode="auto">
            <a:xfrm>
              <a:off x="0" y="1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y</a:t>
              </a:r>
            </a:p>
          </p:txBody>
        </p:sp>
        <p:sp>
          <p:nvSpPr>
            <p:cNvPr id="14" name="Text Box 17"/>
            <p:cNvSpPr txBox="1">
              <a:spLocks noChangeArrowheads="1"/>
            </p:cNvSpPr>
            <p:nvPr/>
          </p:nvSpPr>
          <p:spPr bwMode="auto">
            <a:xfrm>
              <a:off x="38" y="605"/>
              <a:ext cx="508"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O  A</a:t>
              </a:r>
            </a:p>
          </p:txBody>
        </p:sp>
        <p:sp>
          <p:nvSpPr>
            <p:cNvPr id="15" name="Line 18"/>
            <p:cNvSpPr>
              <a:spLocks noChangeShapeType="1"/>
            </p:cNvSpPr>
            <p:nvPr/>
          </p:nvSpPr>
          <p:spPr bwMode="auto">
            <a:xfrm>
              <a:off x="1150" y="152"/>
              <a:ext cx="363"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16" name="Text Box 19"/>
            <p:cNvSpPr txBox="1">
              <a:spLocks noChangeArrowheads="1"/>
            </p:cNvSpPr>
            <p:nvPr/>
          </p:nvSpPr>
          <p:spPr bwMode="auto">
            <a:xfrm>
              <a:off x="1482" y="0"/>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u</a:t>
              </a:r>
            </a:p>
          </p:txBody>
        </p:sp>
        <p:sp>
          <p:nvSpPr>
            <p:cNvPr id="17" name="Oval 20"/>
            <p:cNvSpPr>
              <a:spLocks noChangeArrowheads="1"/>
            </p:cNvSpPr>
            <p:nvPr/>
          </p:nvSpPr>
          <p:spPr bwMode="auto">
            <a:xfrm>
              <a:off x="1060" y="514"/>
              <a:ext cx="136" cy="136"/>
            </a:xfrm>
            <a:prstGeom prst="ellipse">
              <a:avLst/>
            </a:prstGeom>
            <a:solidFill>
              <a:srgbClr val="FF3300"/>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sp>
          <p:nvSpPr>
            <p:cNvPr id="18" name="Text Box 21"/>
            <p:cNvSpPr txBox="1">
              <a:spLocks noChangeArrowheads="1"/>
            </p:cNvSpPr>
            <p:nvPr/>
          </p:nvSpPr>
          <p:spPr bwMode="auto">
            <a:xfrm>
              <a:off x="1058" y="60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P</a:t>
              </a:r>
            </a:p>
          </p:txBody>
        </p:sp>
        <p:sp>
          <p:nvSpPr>
            <p:cNvPr id="19" name="Text Box 39"/>
            <p:cNvSpPr txBox="1">
              <a:spLocks noChangeArrowheads="1"/>
            </p:cNvSpPr>
            <p:nvPr/>
          </p:nvSpPr>
          <p:spPr bwMode="auto">
            <a:xfrm>
              <a:off x="1647" y="333"/>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x</a:t>
              </a:r>
            </a:p>
          </p:txBody>
        </p:sp>
        <p:sp>
          <p:nvSpPr>
            <p:cNvPr id="20" name="Oval 51"/>
            <p:cNvSpPr>
              <a:spLocks noChangeArrowheads="1"/>
            </p:cNvSpPr>
            <p:nvPr/>
          </p:nvSpPr>
          <p:spPr bwMode="auto">
            <a:xfrm>
              <a:off x="243" y="514"/>
              <a:ext cx="136" cy="136"/>
            </a:xfrm>
            <a:prstGeom prst="ellipse">
              <a:avLst/>
            </a:prstGeom>
            <a:solidFill>
              <a:srgbClr val="0000FF"/>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grpSp>
      <p:grpSp>
        <p:nvGrpSpPr>
          <p:cNvPr id="21" name="Group 79"/>
          <p:cNvGrpSpPr/>
          <p:nvPr/>
        </p:nvGrpSpPr>
        <p:grpSpPr bwMode="auto">
          <a:xfrm>
            <a:off x="5016500" y="1892300"/>
            <a:ext cx="3371850" cy="1465263"/>
            <a:chOff x="0" y="0"/>
            <a:chExt cx="2124" cy="923"/>
          </a:xfrm>
        </p:grpSpPr>
        <p:sp>
          <p:nvSpPr>
            <p:cNvPr id="22" name="Line 31"/>
            <p:cNvSpPr>
              <a:spLocks noChangeShapeType="1"/>
            </p:cNvSpPr>
            <p:nvPr/>
          </p:nvSpPr>
          <p:spPr bwMode="auto">
            <a:xfrm flipV="1">
              <a:off x="582" y="106"/>
              <a:ext cx="0" cy="817"/>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23" name="Text Box 32"/>
            <p:cNvSpPr txBox="1">
              <a:spLocks noChangeArrowheads="1"/>
            </p:cNvSpPr>
            <p:nvPr/>
          </p:nvSpPr>
          <p:spPr bwMode="auto">
            <a:xfrm>
              <a:off x="293" y="1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y</a:t>
              </a:r>
            </a:p>
          </p:txBody>
        </p:sp>
        <p:sp>
          <p:nvSpPr>
            <p:cNvPr id="24" name="Text Box 33"/>
            <p:cNvSpPr txBox="1">
              <a:spLocks noChangeArrowheads="1"/>
            </p:cNvSpPr>
            <p:nvPr/>
          </p:nvSpPr>
          <p:spPr bwMode="auto">
            <a:xfrm>
              <a:off x="331" y="605"/>
              <a:ext cx="508"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O  A</a:t>
              </a:r>
            </a:p>
          </p:txBody>
        </p:sp>
        <p:sp>
          <p:nvSpPr>
            <p:cNvPr id="25" name="Line 34"/>
            <p:cNvSpPr>
              <a:spLocks noChangeShapeType="1"/>
            </p:cNvSpPr>
            <p:nvPr/>
          </p:nvSpPr>
          <p:spPr bwMode="auto">
            <a:xfrm>
              <a:off x="1443" y="152"/>
              <a:ext cx="363"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26" name="Text Box 35"/>
            <p:cNvSpPr txBox="1">
              <a:spLocks noChangeArrowheads="1"/>
            </p:cNvSpPr>
            <p:nvPr/>
          </p:nvSpPr>
          <p:spPr bwMode="auto">
            <a:xfrm>
              <a:off x="1775" y="0"/>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u</a:t>
              </a:r>
            </a:p>
          </p:txBody>
        </p:sp>
        <p:sp>
          <p:nvSpPr>
            <p:cNvPr id="27" name="Oval 36"/>
            <p:cNvSpPr>
              <a:spLocks noChangeArrowheads="1"/>
            </p:cNvSpPr>
            <p:nvPr/>
          </p:nvSpPr>
          <p:spPr bwMode="auto">
            <a:xfrm>
              <a:off x="1353" y="514"/>
              <a:ext cx="136" cy="136"/>
            </a:xfrm>
            <a:prstGeom prst="ellipse">
              <a:avLst/>
            </a:prstGeom>
            <a:solidFill>
              <a:srgbClr val="FF3300"/>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sp>
          <p:nvSpPr>
            <p:cNvPr id="28" name="Text Box 37"/>
            <p:cNvSpPr txBox="1">
              <a:spLocks noChangeArrowheads="1"/>
            </p:cNvSpPr>
            <p:nvPr/>
          </p:nvSpPr>
          <p:spPr bwMode="auto">
            <a:xfrm>
              <a:off x="1351" y="60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P</a:t>
              </a:r>
            </a:p>
          </p:txBody>
        </p:sp>
        <p:sp>
          <p:nvSpPr>
            <p:cNvPr id="29" name="Line 38"/>
            <p:cNvSpPr>
              <a:spLocks noChangeShapeType="1"/>
            </p:cNvSpPr>
            <p:nvPr/>
          </p:nvSpPr>
          <p:spPr bwMode="auto">
            <a:xfrm flipH="1">
              <a:off x="38" y="590"/>
              <a:ext cx="2086" cy="0"/>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30" name="Text Box 40"/>
            <p:cNvSpPr txBox="1">
              <a:spLocks noChangeArrowheads="1"/>
            </p:cNvSpPr>
            <p:nvPr/>
          </p:nvSpPr>
          <p:spPr bwMode="auto">
            <a:xfrm>
              <a:off x="0" y="317"/>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x</a:t>
              </a:r>
            </a:p>
          </p:txBody>
        </p:sp>
        <p:sp>
          <p:nvSpPr>
            <p:cNvPr id="31" name="Oval 52"/>
            <p:cNvSpPr>
              <a:spLocks noChangeArrowheads="1"/>
            </p:cNvSpPr>
            <p:nvPr/>
          </p:nvSpPr>
          <p:spPr bwMode="auto">
            <a:xfrm>
              <a:off x="536" y="514"/>
              <a:ext cx="136" cy="136"/>
            </a:xfrm>
            <a:prstGeom prst="ellipse">
              <a:avLst/>
            </a:prstGeom>
            <a:solidFill>
              <a:srgbClr val="0000FF"/>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grpSp>
      <p:graphicFrame>
        <p:nvGraphicFramePr>
          <p:cNvPr id="33" name="Object 32"/>
          <p:cNvGraphicFramePr>
            <a:graphicFrameLocks noChangeAspect="1"/>
          </p:cNvGraphicFramePr>
          <p:nvPr>
            <p:extLst>
              <p:ext uri="{D42A27DB-BD31-4B8C-83A1-F6EECF244321}">
                <p14:modId xmlns:p14="http://schemas.microsoft.com/office/powerpoint/2010/main" val="4085885900"/>
              </p:ext>
            </p:extLst>
          </p:nvPr>
        </p:nvGraphicFramePr>
        <p:xfrm>
          <a:off x="4866415" y="3273400"/>
          <a:ext cx="3608688" cy="939288"/>
        </p:xfrm>
        <a:graphic>
          <a:graphicData uri="http://schemas.openxmlformats.org/presentationml/2006/ole">
            <mc:AlternateContent xmlns:mc="http://schemas.openxmlformats.org/markup-compatibility/2006">
              <mc:Choice xmlns:v="urn:schemas-microsoft-com:vml" Requires="v">
                <p:oleObj name="Equation" r:id="rId6" imgW="1371600" imgH="355320" progId="Equation.DSMT4">
                  <p:embed/>
                </p:oleObj>
              </mc:Choice>
              <mc:Fallback>
                <p:oleObj name="Equation" r:id="rId6" imgW="1371600" imgH="355320" progId="Equation.DSMT4">
                  <p:embed/>
                  <p:pic>
                    <p:nvPicPr>
                      <p:cNvPr id="0" name="Picture 4"/>
                      <p:cNvPicPr>
                        <a:picLocks noChangeAspect="1" noChangeArrowheads="1"/>
                      </p:cNvPicPr>
                      <p:nvPr/>
                    </p:nvPicPr>
                    <p:blipFill>
                      <a:blip r:embed="rId7"/>
                      <a:srcRect/>
                      <a:stretch>
                        <a:fillRect/>
                      </a:stretch>
                    </p:blipFill>
                    <p:spPr bwMode="auto">
                      <a:xfrm>
                        <a:off x="4866415" y="3273400"/>
                        <a:ext cx="3608688" cy="939288"/>
                      </a:xfrm>
                      <a:prstGeom prst="rect">
                        <a:avLst/>
                      </a:prstGeom>
                      <a:noFill/>
                      <a:effectLst/>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85187636"/>
              </p:ext>
            </p:extLst>
          </p:nvPr>
        </p:nvGraphicFramePr>
        <p:xfrm>
          <a:off x="497946" y="5799138"/>
          <a:ext cx="3528534" cy="894918"/>
        </p:xfrm>
        <a:graphic>
          <a:graphicData uri="http://schemas.openxmlformats.org/presentationml/2006/ole">
            <mc:AlternateContent xmlns:mc="http://schemas.openxmlformats.org/markup-compatibility/2006">
              <mc:Choice xmlns:v="urn:schemas-microsoft-com:vml" Requires="v">
                <p:oleObj name="Equation" r:id="rId8" imgW="1409400" imgH="355320" progId="Equation.DSMT4">
                  <p:embed/>
                </p:oleObj>
              </mc:Choice>
              <mc:Fallback>
                <p:oleObj name="Equation" r:id="rId8" imgW="1409400" imgH="355320" progId="Equation.DSMT4">
                  <p:embed/>
                  <p:pic>
                    <p:nvPicPr>
                      <p:cNvPr id="0" name="Picture 5"/>
                      <p:cNvPicPr>
                        <a:picLocks noChangeAspect="1" noChangeArrowheads="1"/>
                      </p:cNvPicPr>
                      <p:nvPr/>
                    </p:nvPicPr>
                    <p:blipFill>
                      <a:blip r:embed="rId9"/>
                      <a:srcRect/>
                      <a:stretch>
                        <a:fillRect/>
                      </a:stretch>
                    </p:blipFill>
                    <p:spPr bwMode="auto">
                      <a:xfrm>
                        <a:off x="497946" y="5799138"/>
                        <a:ext cx="3528534" cy="894918"/>
                      </a:xfrm>
                      <a:prstGeom prst="rect">
                        <a:avLst/>
                      </a:prstGeom>
                      <a:noFill/>
                      <a:effectLst/>
                    </p:spPr>
                  </p:pic>
                </p:oleObj>
              </mc:Fallback>
            </mc:AlternateContent>
          </a:graphicData>
        </a:graphic>
      </p:graphicFrame>
      <p:grpSp>
        <p:nvGrpSpPr>
          <p:cNvPr id="38" name="Group 81"/>
          <p:cNvGrpSpPr/>
          <p:nvPr/>
        </p:nvGrpSpPr>
        <p:grpSpPr bwMode="auto">
          <a:xfrm>
            <a:off x="441325" y="4221163"/>
            <a:ext cx="2954338" cy="1660525"/>
            <a:chOff x="0" y="0"/>
            <a:chExt cx="1861" cy="1046"/>
          </a:xfrm>
        </p:grpSpPr>
        <p:sp>
          <p:nvSpPr>
            <p:cNvPr id="39" name="Line 41"/>
            <p:cNvSpPr>
              <a:spLocks noChangeShapeType="1"/>
            </p:cNvSpPr>
            <p:nvPr/>
          </p:nvSpPr>
          <p:spPr bwMode="auto">
            <a:xfrm>
              <a:off x="289" y="605"/>
              <a:ext cx="1542" cy="0"/>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40" name="Line 42"/>
            <p:cNvSpPr>
              <a:spLocks noChangeShapeType="1"/>
            </p:cNvSpPr>
            <p:nvPr/>
          </p:nvSpPr>
          <p:spPr bwMode="auto">
            <a:xfrm flipV="1">
              <a:off x="289" y="106"/>
              <a:ext cx="0" cy="817"/>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41" name="Text Box 43"/>
            <p:cNvSpPr txBox="1">
              <a:spLocks noChangeArrowheads="1"/>
            </p:cNvSpPr>
            <p:nvPr/>
          </p:nvSpPr>
          <p:spPr bwMode="auto">
            <a:xfrm>
              <a:off x="0" y="1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y</a:t>
              </a:r>
            </a:p>
          </p:txBody>
        </p:sp>
        <p:sp>
          <p:nvSpPr>
            <p:cNvPr id="42" name="Text Box 44"/>
            <p:cNvSpPr txBox="1">
              <a:spLocks noChangeArrowheads="1"/>
            </p:cNvSpPr>
            <p:nvPr/>
          </p:nvSpPr>
          <p:spPr bwMode="auto">
            <a:xfrm>
              <a:off x="49" y="605"/>
              <a:ext cx="603" cy="288"/>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O   A</a:t>
              </a:r>
            </a:p>
          </p:txBody>
        </p:sp>
        <p:sp>
          <p:nvSpPr>
            <p:cNvPr id="43" name="Line 45"/>
            <p:cNvSpPr>
              <a:spLocks noChangeShapeType="1"/>
            </p:cNvSpPr>
            <p:nvPr/>
          </p:nvSpPr>
          <p:spPr bwMode="auto">
            <a:xfrm>
              <a:off x="1150" y="152"/>
              <a:ext cx="363"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44" name="Text Box 46"/>
            <p:cNvSpPr txBox="1">
              <a:spLocks noChangeArrowheads="1"/>
            </p:cNvSpPr>
            <p:nvPr/>
          </p:nvSpPr>
          <p:spPr bwMode="auto">
            <a:xfrm>
              <a:off x="1482" y="0"/>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u</a:t>
              </a:r>
            </a:p>
          </p:txBody>
        </p:sp>
        <p:sp>
          <p:nvSpPr>
            <p:cNvPr id="45" name="Oval 47"/>
            <p:cNvSpPr>
              <a:spLocks noChangeArrowheads="1"/>
            </p:cNvSpPr>
            <p:nvPr/>
          </p:nvSpPr>
          <p:spPr bwMode="auto">
            <a:xfrm>
              <a:off x="1060" y="544"/>
              <a:ext cx="136" cy="136"/>
            </a:xfrm>
            <a:prstGeom prst="ellipse">
              <a:avLst/>
            </a:prstGeom>
            <a:solidFill>
              <a:srgbClr val="FF3300"/>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sp>
          <p:nvSpPr>
            <p:cNvPr id="46" name="Text Box 48"/>
            <p:cNvSpPr txBox="1">
              <a:spLocks noChangeArrowheads="1"/>
            </p:cNvSpPr>
            <p:nvPr/>
          </p:nvSpPr>
          <p:spPr bwMode="auto">
            <a:xfrm>
              <a:off x="1058" y="60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P</a:t>
              </a:r>
            </a:p>
          </p:txBody>
        </p:sp>
        <p:sp>
          <p:nvSpPr>
            <p:cNvPr id="47" name="Text Box 49"/>
            <p:cNvSpPr txBox="1">
              <a:spLocks noChangeArrowheads="1"/>
            </p:cNvSpPr>
            <p:nvPr/>
          </p:nvSpPr>
          <p:spPr bwMode="auto">
            <a:xfrm>
              <a:off x="1647" y="333"/>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x</a:t>
              </a:r>
            </a:p>
          </p:txBody>
        </p:sp>
        <p:sp>
          <p:nvSpPr>
            <p:cNvPr id="48" name="Oval 50"/>
            <p:cNvSpPr>
              <a:spLocks noChangeArrowheads="1"/>
            </p:cNvSpPr>
            <p:nvPr/>
          </p:nvSpPr>
          <p:spPr bwMode="auto">
            <a:xfrm>
              <a:off x="470" y="544"/>
              <a:ext cx="136" cy="136"/>
            </a:xfrm>
            <a:prstGeom prst="ellipse">
              <a:avLst/>
            </a:prstGeom>
            <a:solidFill>
              <a:srgbClr val="0000FF"/>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sp>
          <p:nvSpPr>
            <p:cNvPr id="49" name="Text Box 53"/>
            <p:cNvSpPr txBox="1">
              <a:spLocks noChangeArrowheads="1"/>
            </p:cNvSpPr>
            <p:nvPr/>
          </p:nvSpPr>
          <p:spPr bwMode="auto">
            <a:xfrm>
              <a:off x="288" y="211"/>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L</a:t>
              </a:r>
            </a:p>
          </p:txBody>
        </p:sp>
        <p:sp>
          <p:nvSpPr>
            <p:cNvPr id="50" name="Line 58"/>
            <p:cNvSpPr>
              <a:spLocks noChangeShapeType="1"/>
            </p:cNvSpPr>
            <p:nvPr/>
          </p:nvSpPr>
          <p:spPr bwMode="auto">
            <a:xfrm flipH="1">
              <a:off x="289" y="907"/>
              <a:ext cx="226"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51" name="Line 59"/>
            <p:cNvSpPr>
              <a:spLocks noChangeShapeType="1"/>
            </p:cNvSpPr>
            <p:nvPr/>
          </p:nvSpPr>
          <p:spPr bwMode="auto">
            <a:xfrm>
              <a:off x="833" y="907"/>
              <a:ext cx="273"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52" name="Text Box 60"/>
            <p:cNvSpPr txBox="1">
              <a:spLocks noChangeArrowheads="1"/>
            </p:cNvSpPr>
            <p:nvPr/>
          </p:nvSpPr>
          <p:spPr bwMode="auto">
            <a:xfrm>
              <a:off x="569" y="75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x</a:t>
              </a:r>
            </a:p>
          </p:txBody>
        </p:sp>
      </p:grpSp>
      <p:grpSp>
        <p:nvGrpSpPr>
          <p:cNvPr id="53" name="Group 80"/>
          <p:cNvGrpSpPr/>
          <p:nvPr/>
        </p:nvGrpSpPr>
        <p:grpSpPr bwMode="auto">
          <a:xfrm>
            <a:off x="4584700" y="4149725"/>
            <a:ext cx="3444875" cy="1660525"/>
            <a:chOff x="0" y="0"/>
            <a:chExt cx="2170" cy="1046"/>
          </a:xfrm>
        </p:grpSpPr>
        <p:sp>
          <p:nvSpPr>
            <p:cNvPr id="54" name="Line 61"/>
            <p:cNvSpPr>
              <a:spLocks noChangeShapeType="1"/>
            </p:cNvSpPr>
            <p:nvPr/>
          </p:nvSpPr>
          <p:spPr bwMode="auto">
            <a:xfrm flipV="1">
              <a:off x="763" y="151"/>
              <a:ext cx="0" cy="817"/>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55" name="Text Box 62"/>
            <p:cNvSpPr txBox="1">
              <a:spLocks noChangeArrowheads="1"/>
            </p:cNvSpPr>
            <p:nvPr/>
          </p:nvSpPr>
          <p:spPr bwMode="auto">
            <a:xfrm>
              <a:off x="474" y="0"/>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y</a:t>
              </a:r>
            </a:p>
          </p:txBody>
        </p:sp>
        <p:sp>
          <p:nvSpPr>
            <p:cNvPr id="56" name="Text Box 63"/>
            <p:cNvSpPr txBox="1">
              <a:spLocks noChangeArrowheads="1"/>
            </p:cNvSpPr>
            <p:nvPr/>
          </p:nvSpPr>
          <p:spPr bwMode="auto">
            <a:xfrm>
              <a:off x="564" y="664"/>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O</a:t>
              </a:r>
            </a:p>
          </p:txBody>
        </p:sp>
        <p:sp>
          <p:nvSpPr>
            <p:cNvPr id="57" name="Line 64"/>
            <p:cNvSpPr>
              <a:spLocks noChangeShapeType="1"/>
            </p:cNvSpPr>
            <p:nvPr/>
          </p:nvSpPr>
          <p:spPr bwMode="auto">
            <a:xfrm>
              <a:off x="1624" y="197"/>
              <a:ext cx="363"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58" name="Text Box 65"/>
            <p:cNvSpPr txBox="1">
              <a:spLocks noChangeArrowheads="1"/>
            </p:cNvSpPr>
            <p:nvPr/>
          </p:nvSpPr>
          <p:spPr bwMode="auto">
            <a:xfrm>
              <a:off x="1956" y="4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u</a:t>
              </a:r>
            </a:p>
          </p:txBody>
        </p:sp>
        <p:sp>
          <p:nvSpPr>
            <p:cNvPr id="59" name="Oval 66"/>
            <p:cNvSpPr>
              <a:spLocks noChangeArrowheads="1"/>
            </p:cNvSpPr>
            <p:nvPr/>
          </p:nvSpPr>
          <p:spPr bwMode="auto">
            <a:xfrm>
              <a:off x="1534" y="559"/>
              <a:ext cx="136" cy="136"/>
            </a:xfrm>
            <a:prstGeom prst="ellipse">
              <a:avLst/>
            </a:prstGeom>
            <a:solidFill>
              <a:srgbClr val="FF3300"/>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sp>
          <p:nvSpPr>
            <p:cNvPr id="60" name="Text Box 67"/>
            <p:cNvSpPr txBox="1">
              <a:spLocks noChangeArrowheads="1"/>
            </p:cNvSpPr>
            <p:nvPr/>
          </p:nvSpPr>
          <p:spPr bwMode="auto">
            <a:xfrm>
              <a:off x="1532" y="650"/>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P</a:t>
              </a:r>
            </a:p>
          </p:txBody>
        </p:sp>
        <p:sp>
          <p:nvSpPr>
            <p:cNvPr id="61" name="Line 68"/>
            <p:cNvSpPr>
              <a:spLocks noChangeShapeType="1"/>
            </p:cNvSpPr>
            <p:nvPr/>
          </p:nvSpPr>
          <p:spPr bwMode="auto">
            <a:xfrm flipH="1">
              <a:off x="37" y="635"/>
              <a:ext cx="2086" cy="0"/>
            </a:xfrm>
            <a:prstGeom prst="line">
              <a:avLst/>
            </a:prstGeom>
            <a:noFill/>
            <a:ln w="38100" cap="rnd" cmpd="sng">
              <a:solidFill>
                <a:schemeClr val="tx1"/>
              </a:solidFill>
              <a:round/>
              <a:tailEnd type="triangle" w="med" len="med"/>
            </a:ln>
            <a:effectLst/>
          </p:spPr>
          <p:txBody>
            <a:bodyPr wrap="none" anchor="ctr"/>
            <a:lstStyle/>
            <a:p>
              <a:endParaRPr lang="zh-CN" altLang="en-US" sz="2400"/>
            </a:p>
          </p:txBody>
        </p:sp>
        <p:sp>
          <p:nvSpPr>
            <p:cNvPr id="62" name="Text Box 69"/>
            <p:cNvSpPr txBox="1">
              <a:spLocks noChangeArrowheads="1"/>
            </p:cNvSpPr>
            <p:nvPr/>
          </p:nvSpPr>
          <p:spPr bwMode="auto">
            <a:xfrm>
              <a:off x="0" y="362"/>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x</a:t>
              </a:r>
            </a:p>
          </p:txBody>
        </p:sp>
        <p:sp>
          <p:nvSpPr>
            <p:cNvPr id="63" name="Oval 70"/>
            <p:cNvSpPr>
              <a:spLocks noChangeArrowheads="1"/>
            </p:cNvSpPr>
            <p:nvPr/>
          </p:nvSpPr>
          <p:spPr bwMode="auto">
            <a:xfrm>
              <a:off x="355" y="559"/>
              <a:ext cx="136" cy="136"/>
            </a:xfrm>
            <a:prstGeom prst="ellipse">
              <a:avLst/>
            </a:prstGeom>
            <a:solidFill>
              <a:srgbClr val="0000FF"/>
            </a:solidFill>
            <a:ln w="9525">
              <a:noFill/>
              <a:round/>
            </a:ln>
            <a:effectLst/>
          </p:spPr>
          <p:txBody>
            <a:bodyPr wrap="none" anchor="ctr"/>
            <a:lstStyle/>
            <a:p>
              <a:pPr>
                <a:buFontTx/>
                <a:buNone/>
              </a:pPr>
              <a:endParaRPr lang="zh-CN" altLang="zh-CN" sz="2400">
                <a:latin typeface="楷体" panose="02010609060101010101" pitchFamily="49" charset="-122"/>
                <a:ea typeface="楷体" panose="02010609060101010101" pitchFamily="49" charset="-122"/>
              </a:endParaRPr>
            </a:p>
          </p:txBody>
        </p:sp>
        <p:sp>
          <p:nvSpPr>
            <p:cNvPr id="64" name="Rectangle 71"/>
            <p:cNvSpPr>
              <a:spLocks noChangeArrowheads="1"/>
            </p:cNvSpPr>
            <p:nvPr/>
          </p:nvSpPr>
          <p:spPr bwMode="auto">
            <a:xfrm>
              <a:off x="239" y="635"/>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A</a:t>
              </a:r>
            </a:p>
          </p:txBody>
        </p:sp>
        <p:sp>
          <p:nvSpPr>
            <p:cNvPr id="65" name="Text Box 72"/>
            <p:cNvSpPr txBox="1">
              <a:spLocks noChangeArrowheads="1"/>
            </p:cNvSpPr>
            <p:nvPr/>
          </p:nvSpPr>
          <p:spPr bwMode="auto">
            <a:xfrm>
              <a:off x="491" y="301"/>
              <a:ext cx="214"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L</a:t>
              </a:r>
            </a:p>
          </p:txBody>
        </p:sp>
        <p:sp>
          <p:nvSpPr>
            <p:cNvPr id="66" name="Line 73"/>
            <p:cNvSpPr>
              <a:spLocks noChangeShapeType="1"/>
            </p:cNvSpPr>
            <p:nvPr/>
          </p:nvSpPr>
          <p:spPr bwMode="auto">
            <a:xfrm flipH="1">
              <a:off x="763" y="923"/>
              <a:ext cx="226"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67" name="Line 74"/>
            <p:cNvSpPr>
              <a:spLocks noChangeShapeType="1"/>
            </p:cNvSpPr>
            <p:nvPr/>
          </p:nvSpPr>
          <p:spPr bwMode="auto">
            <a:xfrm>
              <a:off x="1307" y="923"/>
              <a:ext cx="273" cy="0"/>
            </a:xfrm>
            <a:prstGeom prst="line">
              <a:avLst/>
            </a:prstGeom>
            <a:noFill/>
            <a:ln w="25400" cap="rnd" cmpd="sng">
              <a:solidFill>
                <a:schemeClr val="tx1"/>
              </a:solidFill>
              <a:round/>
              <a:tailEnd type="triangle" w="med" len="med"/>
            </a:ln>
            <a:effectLst/>
          </p:spPr>
          <p:txBody>
            <a:bodyPr wrap="none" anchor="ctr"/>
            <a:lstStyle/>
            <a:p>
              <a:endParaRPr lang="zh-CN" altLang="en-US" sz="2400"/>
            </a:p>
          </p:txBody>
        </p:sp>
        <p:sp>
          <p:nvSpPr>
            <p:cNvPr id="68" name="Text Box 75"/>
            <p:cNvSpPr txBox="1">
              <a:spLocks noChangeArrowheads="1"/>
            </p:cNvSpPr>
            <p:nvPr/>
          </p:nvSpPr>
          <p:spPr bwMode="auto">
            <a:xfrm>
              <a:off x="995" y="755"/>
              <a:ext cx="312" cy="291"/>
            </a:xfrm>
            <a:prstGeom prst="rect">
              <a:avLst/>
            </a:prstGeom>
            <a:noFill/>
            <a:ln w="9525">
              <a:noFill/>
              <a:miter lim="800000"/>
            </a:ln>
            <a:effectLst/>
          </p:spPr>
          <p:txBody>
            <a:bodyPr wrap="none">
              <a:spAutoFit/>
            </a:bodyPr>
            <a:lstStyle/>
            <a:p>
              <a:pPr>
                <a:buFontTx/>
                <a:buNone/>
              </a:pPr>
              <a:r>
                <a:rPr lang="en-US" sz="2400">
                  <a:solidFill>
                    <a:schemeClr val="tx1"/>
                  </a:solidFill>
                  <a:latin typeface="楷体" panose="02010609060101010101" pitchFamily="49" charset="-122"/>
                  <a:ea typeface="楷体" panose="02010609060101010101" pitchFamily="49" charset="-122"/>
                </a:rPr>
                <a:t>-x</a:t>
              </a:r>
            </a:p>
          </p:txBody>
        </p:sp>
      </p:grpSp>
      <p:graphicFrame>
        <p:nvGraphicFramePr>
          <p:cNvPr id="70" name="Object 69"/>
          <p:cNvGraphicFramePr>
            <a:graphicFrameLocks noChangeAspect="1"/>
          </p:cNvGraphicFramePr>
          <p:nvPr>
            <p:extLst>
              <p:ext uri="{D42A27DB-BD31-4B8C-83A1-F6EECF244321}">
                <p14:modId xmlns:p14="http://schemas.microsoft.com/office/powerpoint/2010/main" val="1982139350"/>
              </p:ext>
            </p:extLst>
          </p:nvPr>
        </p:nvGraphicFramePr>
        <p:xfrm>
          <a:off x="4760799" y="5807076"/>
          <a:ext cx="3528535" cy="894918"/>
        </p:xfrm>
        <a:graphic>
          <a:graphicData uri="http://schemas.openxmlformats.org/presentationml/2006/ole">
            <mc:AlternateContent xmlns:mc="http://schemas.openxmlformats.org/markup-compatibility/2006">
              <mc:Choice xmlns:v="urn:schemas-microsoft-com:vml" Requires="v">
                <p:oleObj name="Equation" r:id="rId10" imgW="1409400" imgH="355320" progId="Equation.DSMT4">
                  <p:embed/>
                </p:oleObj>
              </mc:Choice>
              <mc:Fallback>
                <p:oleObj name="Equation" r:id="rId10" imgW="1409400" imgH="355320" progId="Equation.DSMT4">
                  <p:embed/>
                  <p:pic>
                    <p:nvPicPr>
                      <p:cNvPr id="0" name="Picture 6"/>
                      <p:cNvPicPr>
                        <a:picLocks noChangeAspect="1" noChangeArrowheads="1"/>
                      </p:cNvPicPr>
                      <p:nvPr/>
                    </p:nvPicPr>
                    <p:blipFill>
                      <a:blip r:embed="rId11"/>
                      <a:srcRect/>
                      <a:stretch>
                        <a:fillRect/>
                      </a:stretch>
                    </p:blipFill>
                    <p:spPr bwMode="auto">
                      <a:xfrm>
                        <a:off x="4760799" y="5807076"/>
                        <a:ext cx="3528535" cy="894918"/>
                      </a:xfrm>
                      <a:prstGeom prst="rect">
                        <a:avLst/>
                      </a:prstGeom>
                      <a:noFill/>
                      <a:effec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4E410B2-B9B7-4AB3-E07C-22925515DF9A}"/>
              </a:ext>
            </a:extLst>
          </p:cNvPr>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4" name="文本框 3">
            <a:extLst>
              <a:ext uri="{FF2B5EF4-FFF2-40B4-BE49-F238E27FC236}">
                <a16:creationId xmlns:a16="http://schemas.microsoft.com/office/drawing/2014/main" id="{0D1DF478-4399-954A-27B0-A5CF0B19596F}"/>
              </a:ext>
            </a:extLst>
          </p:cNvPr>
          <p:cNvSpPr txBox="1"/>
          <p:nvPr/>
        </p:nvSpPr>
        <p:spPr>
          <a:xfrm>
            <a:off x="467544" y="717907"/>
            <a:ext cx="8219256"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例：如图为一列向左传播的平面简谐波在</a:t>
            </a:r>
            <a:r>
              <a:rPr lang="en-US" altLang="zh-CN" sz="2400" dirty="0">
                <a:latin typeface="微软雅黑" panose="020B0503020204020204" pitchFamily="34" charset="-122"/>
                <a:ea typeface="微软雅黑" panose="020B0503020204020204" pitchFamily="34" charset="-122"/>
              </a:rPr>
              <a:t>t=T/4</a:t>
            </a:r>
            <a:r>
              <a:rPr lang="zh-CN" altLang="en-US" sz="2400" dirty="0">
                <a:latin typeface="微软雅黑" panose="020B0503020204020204" pitchFamily="34" charset="-122"/>
                <a:ea typeface="微软雅黑" panose="020B0503020204020204" pitchFamily="34" charset="-122"/>
              </a:rPr>
              <a:t>时刻的波形图如图实线表示，写出该波的波函数。</a:t>
            </a:r>
          </a:p>
        </p:txBody>
      </p:sp>
      <p:pic>
        <p:nvPicPr>
          <p:cNvPr id="5" name="图片 4">
            <a:extLst>
              <a:ext uri="{FF2B5EF4-FFF2-40B4-BE49-F238E27FC236}">
                <a16:creationId xmlns:a16="http://schemas.microsoft.com/office/drawing/2014/main" id="{43A933AF-271F-ACED-AD59-002DD1BA9619}"/>
              </a:ext>
            </a:extLst>
          </p:cNvPr>
          <p:cNvPicPr>
            <a:picLocks noChangeAspect="1"/>
          </p:cNvPicPr>
          <p:nvPr/>
        </p:nvPicPr>
        <p:blipFill>
          <a:blip r:embed="rId2"/>
          <a:stretch>
            <a:fillRect/>
          </a:stretch>
        </p:blipFill>
        <p:spPr>
          <a:xfrm>
            <a:off x="2123728" y="2492896"/>
            <a:ext cx="4759251" cy="2730999"/>
          </a:xfrm>
          <a:prstGeom prst="rect">
            <a:avLst/>
          </a:prstGeom>
        </p:spPr>
      </p:pic>
    </p:spTree>
    <p:extLst>
      <p:ext uri="{BB962C8B-B14F-4D97-AF65-F5344CB8AC3E}">
        <p14:creationId xmlns:p14="http://schemas.microsoft.com/office/powerpoint/2010/main" val="3816352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B919F8A8-A6FE-1300-CE4E-8E1F1F56F293}"/>
              </a:ext>
            </a:extLst>
          </p:cNvPr>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4" name="文本框 3">
            <a:extLst>
              <a:ext uri="{FF2B5EF4-FFF2-40B4-BE49-F238E27FC236}">
                <a16:creationId xmlns:a16="http://schemas.microsoft.com/office/drawing/2014/main" id="{938AE12A-C5E3-18E3-FC43-0ADAC24E6352}"/>
              </a:ext>
            </a:extLst>
          </p:cNvPr>
          <p:cNvSpPr txBox="1"/>
          <p:nvPr/>
        </p:nvSpPr>
        <p:spPr>
          <a:xfrm>
            <a:off x="323528" y="478487"/>
            <a:ext cx="734481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解：得到</a:t>
            </a:r>
            <a:r>
              <a:rPr lang="en-US" altLang="zh-CN" sz="2400" dirty="0">
                <a:latin typeface="微软雅黑" panose="020B0503020204020204" pitchFamily="34" charset="-122"/>
                <a:ea typeface="微软雅黑" panose="020B0503020204020204" pitchFamily="34" charset="-122"/>
              </a:rPr>
              <a:t>t=0</a:t>
            </a:r>
            <a:r>
              <a:rPr lang="zh-CN" altLang="en-US" sz="2400" dirty="0">
                <a:latin typeface="微软雅黑" panose="020B0503020204020204" pitchFamily="34" charset="-122"/>
                <a:ea typeface="微软雅黑" panose="020B0503020204020204" pitchFamily="34" charset="-122"/>
              </a:rPr>
              <a:t>时的波形图，进而写出波函数。</a:t>
            </a:r>
          </a:p>
        </p:txBody>
      </p:sp>
      <p:graphicFrame>
        <p:nvGraphicFramePr>
          <p:cNvPr id="5" name="对象 4">
            <a:extLst>
              <a:ext uri="{FF2B5EF4-FFF2-40B4-BE49-F238E27FC236}">
                <a16:creationId xmlns:a16="http://schemas.microsoft.com/office/drawing/2014/main" id="{BBA51244-74BF-2344-2107-DD9F914901E3}"/>
              </a:ext>
            </a:extLst>
          </p:cNvPr>
          <p:cNvGraphicFramePr>
            <a:graphicFrameLocks noChangeAspect="1"/>
          </p:cNvGraphicFramePr>
          <p:nvPr>
            <p:extLst>
              <p:ext uri="{D42A27DB-BD31-4B8C-83A1-F6EECF244321}">
                <p14:modId xmlns:p14="http://schemas.microsoft.com/office/powerpoint/2010/main" val="4206345077"/>
              </p:ext>
            </p:extLst>
          </p:nvPr>
        </p:nvGraphicFramePr>
        <p:xfrm>
          <a:off x="1907704" y="1445176"/>
          <a:ext cx="4229100" cy="889000"/>
        </p:xfrm>
        <a:graphic>
          <a:graphicData uri="http://schemas.openxmlformats.org/presentationml/2006/ole">
            <mc:AlternateContent xmlns:mc="http://schemas.openxmlformats.org/markup-compatibility/2006">
              <mc:Choice xmlns:v="urn:schemas-microsoft-com:vml" Requires="v">
                <p:oleObj name="Equation" r:id="rId2" imgW="4228920" imgH="888840" progId="Equation.DSMT4">
                  <p:embed/>
                </p:oleObj>
              </mc:Choice>
              <mc:Fallback>
                <p:oleObj name="Equation" r:id="rId2" imgW="4228920" imgH="888840" progId="Equation.DSMT4">
                  <p:embed/>
                  <p:pic>
                    <p:nvPicPr>
                      <p:cNvPr id="65" name="对象 64">
                        <a:extLst>
                          <a:ext uri="{FF2B5EF4-FFF2-40B4-BE49-F238E27FC236}">
                            <a16:creationId xmlns:a16="http://schemas.microsoft.com/office/drawing/2014/main" id="{E26389C8-51D8-74C7-3F2E-5FE257315EE0}"/>
                          </a:ext>
                        </a:extLst>
                      </p:cNvPr>
                      <p:cNvPicPr/>
                      <p:nvPr/>
                    </p:nvPicPr>
                    <p:blipFill>
                      <a:blip r:embed="rId3"/>
                      <a:stretch>
                        <a:fillRect/>
                      </a:stretch>
                    </p:blipFill>
                    <p:spPr>
                      <a:xfrm>
                        <a:off x="1907704" y="1445176"/>
                        <a:ext cx="4229100" cy="88900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1313B849-4E64-A7FD-16AF-5C6EE68EFC99}"/>
              </a:ext>
            </a:extLst>
          </p:cNvPr>
          <p:cNvSpPr txBox="1"/>
          <p:nvPr/>
        </p:nvSpPr>
        <p:spPr>
          <a:xfrm>
            <a:off x="859077" y="1066359"/>
            <a:ext cx="49739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t=0</a:t>
            </a:r>
            <a:r>
              <a:rPr lang="zh-CN" altLang="en-US" sz="2400" dirty="0">
                <a:latin typeface="微软雅黑" panose="020B0503020204020204" pitchFamily="34" charset="-122"/>
                <a:ea typeface="微软雅黑" panose="020B0503020204020204" pitchFamily="34" charset="-122"/>
              </a:rPr>
              <a:t>到</a:t>
            </a:r>
            <a:r>
              <a:rPr lang="en-US" altLang="zh-CN" sz="2400" dirty="0">
                <a:latin typeface="微软雅黑" panose="020B0503020204020204" pitchFamily="34" charset="-122"/>
                <a:ea typeface="微软雅黑" panose="020B0503020204020204" pitchFamily="34" charset="-122"/>
              </a:rPr>
              <a:t>t=T/4</a:t>
            </a:r>
            <a:r>
              <a:rPr lang="zh-CN" altLang="en-US" sz="2400" dirty="0">
                <a:latin typeface="微软雅黑" panose="020B0503020204020204" pitchFamily="34" charset="-122"/>
                <a:ea typeface="微软雅黑" panose="020B0503020204020204" pitchFamily="34" charset="-122"/>
              </a:rPr>
              <a:t>，波形传播距离</a:t>
            </a:r>
          </a:p>
        </p:txBody>
      </p:sp>
      <p:sp>
        <p:nvSpPr>
          <p:cNvPr id="7" name="文本框 6">
            <a:extLst>
              <a:ext uri="{FF2B5EF4-FFF2-40B4-BE49-F238E27FC236}">
                <a16:creationId xmlns:a16="http://schemas.microsoft.com/office/drawing/2014/main" id="{FA7667DE-61DE-2793-02FE-69F1B6D8E795}"/>
              </a:ext>
            </a:extLst>
          </p:cNvPr>
          <p:cNvSpPr txBox="1"/>
          <p:nvPr/>
        </p:nvSpPr>
        <p:spPr>
          <a:xfrm>
            <a:off x="323528" y="2297494"/>
            <a:ext cx="867709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故</a:t>
            </a:r>
            <a:r>
              <a:rPr lang="en-US" altLang="zh-CN" sz="2400" dirty="0">
                <a:latin typeface="微软雅黑" panose="020B0503020204020204" pitchFamily="34" charset="-122"/>
                <a:ea typeface="微软雅黑" panose="020B0503020204020204" pitchFamily="34" charset="-122"/>
              </a:rPr>
              <a:t>t=0</a:t>
            </a:r>
            <a:r>
              <a:rPr lang="zh-CN" altLang="en-US" sz="2400" dirty="0">
                <a:latin typeface="微软雅黑" panose="020B0503020204020204" pitchFamily="34" charset="-122"/>
                <a:ea typeface="微软雅黑" panose="020B0503020204020204" pitchFamily="34" charset="-122"/>
              </a:rPr>
              <a:t>的波形图如虚线所示。利用旋转矢量法容易判断出相位为</a:t>
            </a:r>
          </a:p>
        </p:txBody>
      </p:sp>
      <p:sp>
        <p:nvSpPr>
          <p:cNvPr id="8" name="文本框 7">
            <a:extLst>
              <a:ext uri="{FF2B5EF4-FFF2-40B4-BE49-F238E27FC236}">
                <a16:creationId xmlns:a16="http://schemas.microsoft.com/office/drawing/2014/main" id="{404116FE-FD72-2661-5760-6D4081EC100F}"/>
              </a:ext>
            </a:extLst>
          </p:cNvPr>
          <p:cNvSpPr txBox="1"/>
          <p:nvPr/>
        </p:nvSpPr>
        <p:spPr>
          <a:xfrm>
            <a:off x="395536" y="3577102"/>
            <a:ext cx="396044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依题意，波的振动周期</a:t>
            </a:r>
          </a:p>
        </p:txBody>
      </p:sp>
      <p:graphicFrame>
        <p:nvGraphicFramePr>
          <p:cNvPr id="9" name="对象 8">
            <a:extLst>
              <a:ext uri="{FF2B5EF4-FFF2-40B4-BE49-F238E27FC236}">
                <a16:creationId xmlns:a16="http://schemas.microsoft.com/office/drawing/2014/main" id="{6BFE2487-9782-0797-F306-DE50A9EF40C1}"/>
              </a:ext>
            </a:extLst>
          </p:cNvPr>
          <p:cNvGraphicFramePr>
            <a:graphicFrameLocks noChangeAspect="1"/>
          </p:cNvGraphicFramePr>
          <p:nvPr>
            <p:extLst>
              <p:ext uri="{D42A27DB-BD31-4B8C-83A1-F6EECF244321}">
                <p14:modId xmlns:p14="http://schemas.microsoft.com/office/powerpoint/2010/main" val="910231145"/>
              </p:ext>
            </p:extLst>
          </p:nvPr>
        </p:nvGraphicFramePr>
        <p:xfrm>
          <a:off x="3481338" y="3929517"/>
          <a:ext cx="1435100" cy="889000"/>
        </p:xfrm>
        <a:graphic>
          <a:graphicData uri="http://schemas.openxmlformats.org/presentationml/2006/ole">
            <mc:AlternateContent xmlns:mc="http://schemas.openxmlformats.org/markup-compatibility/2006">
              <mc:Choice xmlns:v="urn:schemas-microsoft-com:vml" Requires="v">
                <p:oleObj name="Equation" r:id="rId4" imgW="1434960" imgH="888840" progId="Equation.DSMT4">
                  <p:embed/>
                </p:oleObj>
              </mc:Choice>
              <mc:Fallback>
                <p:oleObj name="Equation" r:id="rId4" imgW="1434960" imgH="888840" progId="Equation.DSMT4">
                  <p:embed/>
                  <p:pic>
                    <p:nvPicPr>
                      <p:cNvPr id="5" name="对象 4">
                        <a:extLst>
                          <a:ext uri="{FF2B5EF4-FFF2-40B4-BE49-F238E27FC236}">
                            <a16:creationId xmlns:a16="http://schemas.microsoft.com/office/drawing/2014/main" id="{BBA51244-74BF-2344-2107-DD9F914901E3}"/>
                          </a:ext>
                        </a:extLst>
                      </p:cNvPr>
                      <p:cNvPicPr/>
                      <p:nvPr/>
                    </p:nvPicPr>
                    <p:blipFill>
                      <a:blip r:embed="rId5"/>
                      <a:stretch>
                        <a:fillRect/>
                      </a:stretch>
                    </p:blipFill>
                    <p:spPr>
                      <a:xfrm>
                        <a:off x="3481338" y="3929517"/>
                        <a:ext cx="1435100" cy="8890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683DD53F-AE04-58CC-D13A-C1F395516D31}"/>
              </a:ext>
            </a:extLst>
          </p:cNvPr>
          <p:cNvGraphicFramePr>
            <a:graphicFrameLocks noChangeAspect="1"/>
          </p:cNvGraphicFramePr>
          <p:nvPr>
            <p:extLst>
              <p:ext uri="{D42A27DB-BD31-4B8C-83A1-F6EECF244321}">
                <p14:modId xmlns:p14="http://schemas.microsoft.com/office/powerpoint/2010/main" val="2522290279"/>
              </p:ext>
            </p:extLst>
          </p:nvPr>
        </p:nvGraphicFramePr>
        <p:xfrm>
          <a:off x="469404" y="5289991"/>
          <a:ext cx="7937500" cy="1003300"/>
        </p:xfrm>
        <a:graphic>
          <a:graphicData uri="http://schemas.openxmlformats.org/presentationml/2006/ole">
            <mc:AlternateContent xmlns:mc="http://schemas.openxmlformats.org/markup-compatibility/2006">
              <mc:Choice xmlns:v="urn:schemas-microsoft-com:vml" Requires="v">
                <p:oleObj name="Equation" r:id="rId6" imgW="7937280" imgH="1002960" progId="Equation.DSMT4">
                  <p:embed/>
                </p:oleObj>
              </mc:Choice>
              <mc:Fallback>
                <p:oleObj name="Equation" r:id="rId6" imgW="7937280" imgH="1002960" progId="Equation.DSMT4">
                  <p:embed/>
                  <p:pic>
                    <p:nvPicPr>
                      <p:cNvPr id="9" name="对象 8">
                        <a:extLst>
                          <a:ext uri="{FF2B5EF4-FFF2-40B4-BE49-F238E27FC236}">
                            <a16:creationId xmlns:a16="http://schemas.microsoft.com/office/drawing/2014/main" id="{6BFE2487-9782-0797-F306-DE50A9EF40C1}"/>
                          </a:ext>
                        </a:extLst>
                      </p:cNvPr>
                      <p:cNvPicPr/>
                      <p:nvPr/>
                    </p:nvPicPr>
                    <p:blipFill>
                      <a:blip r:embed="rId7"/>
                      <a:stretch>
                        <a:fillRect/>
                      </a:stretch>
                    </p:blipFill>
                    <p:spPr>
                      <a:xfrm>
                        <a:off x="469404" y="5289991"/>
                        <a:ext cx="7937500" cy="10033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A98281A9-88A4-F184-55E7-3928DD240874}"/>
              </a:ext>
            </a:extLst>
          </p:cNvPr>
          <p:cNvGraphicFramePr>
            <a:graphicFrameLocks noChangeAspect="1"/>
          </p:cNvGraphicFramePr>
          <p:nvPr>
            <p:extLst>
              <p:ext uri="{D42A27DB-BD31-4B8C-83A1-F6EECF244321}">
                <p14:modId xmlns:p14="http://schemas.microsoft.com/office/powerpoint/2010/main" val="524235447"/>
              </p:ext>
            </p:extLst>
          </p:nvPr>
        </p:nvGraphicFramePr>
        <p:xfrm>
          <a:off x="3646438" y="2779787"/>
          <a:ext cx="1270000" cy="647700"/>
        </p:xfrm>
        <a:graphic>
          <a:graphicData uri="http://schemas.openxmlformats.org/presentationml/2006/ole">
            <mc:AlternateContent xmlns:mc="http://schemas.openxmlformats.org/markup-compatibility/2006">
              <mc:Choice xmlns:v="urn:schemas-microsoft-com:vml" Requires="v">
                <p:oleObj name="Equation" r:id="rId8" imgW="1269720" imgH="647640" progId="Equation.DSMT4">
                  <p:embed/>
                </p:oleObj>
              </mc:Choice>
              <mc:Fallback>
                <p:oleObj name="Equation" r:id="rId8" imgW="1269720" imgH="647640" progId="Equation.DSMT4">
                  <p:embed/>
                  <p:pic>
                    <p:nvPicPr>
                      <p:cNvPr id="9" name="对象 8">
                        <a:extLst>
                          <a:ext uri="{FF2B5EF4-FFF2-40B4-BE49-F238E27FC236}">
                            <a16:creationId xmlns:a16="http://schemas.microsoft.com/office/drawing/2014/main" id="{6BFE2487-9782-0797-F306-DE50A9EF40C1}"/>
                          </a:ext>
                        </a:extLst>
                      </p:cNvPr>
                      <p:cNvPicPr/>
                      <p:nvPr/>
                    </p:nvPicPr>
                    <p:blipFill>
                      <a:blip r:embed="rId9"/>
                      <a:stretch>
                        <a:fillRect/>
                      </a:stretch>
                    </p:blipFill>
                    <p:spPr>
                      <a:xfrm>
                        <a:off x="3646438" y="2779787"/>
                        <a:ext cx="1270000" cy="6477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95834544-D161-9A7A-62D2-5A4CB100B811}"/>
              </a:ext>
            </a:extLst>
          </p:cNvPr>
          <p:cNvSpPr txBox="1"/>
          <p:nvPr/>
        </p:nvSpPr>
        <p:spPr>
          <a:xfrm>
            <a:off x="403303" y="4725144"/>
            <a:ext cx="216098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波函数：</a:t>
            </a:r>
          </a:p>
        </p:txBody>
      </p:sp>
    </p:spTree>
    <p:extLst>
      <p:ext uri="{BB962C8B-B14F-4D97-AF65-F5344CB8AC3E}">
        <p14:creationId xmlns:p14="http://schemas.microsoft.com/office/powerpoint/2010/main" val="25880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13DCD-8537-0444-D649-1BE235BED2AF}"/>
            </a:ext>
          </a:extLst>
        </p:cNvPr>
        <p:cNvGrpSpPr/>
        <p:nvPr/>
      </p:nvGrpSpPr>
      <p:grpSpPr>
        <a:xfrm>
          <a:off x="0" y="0"/>
          <a:ext cx="0" cy="0"/>
          <a:chOff x="0" y="0"/>
          <a:chExt cx="0" cy="0"/>
        </a:xfrm>
      </p:grpSpPr>
      <p:sp>
        <p:nvSpPr>
          <p:cNvPr id="3" name="Line 4">
            <a:extLst>
              <a:ext uri="{FF2B5EF4-FFF2-40B4-BE49-F238E27FC236}">
                <a16:creationId xmlns:a16="http://schemas.microsoft.com/office/drawing/2014/main" id="{D6346EB1-A9FB-E035-AB7B-721CCF9E5C03}"/>
              </a:ext>
            </a:extLst>
          </p:cNvPr>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sp>
        <p:nvSpPr>
          <p:cNvPr id="4" name="Text Box 2">
            <a:extLst>
              <a:ext uri="{FF2B5EF4-FFF2-40B4-BE49-F238E27FC236}">
                <a16:creationId xmlns:a16="http://schemas.microsoft.com/office/drawing/2014/main" id="{A3BC9A4D-086A-D84C-B1F5-170C8ED84794}"/>
              </a:ext>
            </a:extLst>
          </p:cNvPr>
          <p:cNvSpPr txBox="1">
            <a:spLocks noChangeArrowheads="1"/>
          </p:cNvSpPr>
          <p:nvPr/>
        </p:nvSpPr>
        <p:spPr bwMode="auto">
          <a:xfrm>
            <a:off x="35496" y="201733"/>
            <a:ext cx="9073008" cy="954107"/>
          </a:xfrm>
          <a:prstGeom prst="rect">
            <a:avLst/>
          </a:prstGeom>
          <a:noFill/>
          <a:ln w="9525">
            <a:noFill/>
            <a:miter lim="800000"/>
          </a:ln>
        </p:spPr>
        <p:txBody>
          <a:bodyPr wrap="square">
            <a:spAutoFit/>
          </a:bodyPr>
          <a:lstStyle/>
          <a:p>
            <a:pPr algn="ctr"/>
            <a:r>
              <a:rPr lang="en-US" altLang="zh-CN" sz="2800" b="1" dirty="0">
                <a:solidFill>
                  <a:srgbClr val="0000FF"/>
                </a:solidFill>
                <a:latin typeface="微软雅黑" panose="020B0503020204020204" pitchFamily="34" charset="-122"/>
                <a:ea typeface="微软雅黑" panose="020B0503020204020204" pitchFamily="34" charset="-122"/>
              </a:rPr>
              <a:t>§3</a:t>
            </a:r>
            <a:r>
              <a:rPr lang="zh-CN" altLang="en-US" sz="2800" b="1" dirty="0">
                <a:solidFill>
                  <a:srgbClr val="0000FF"/>
                </a:solidFill>
                <a:latin typeface="微软雅黑" panose="020B0503020204020204" pitchFamily="34" charset="-122"/>
                <a:ea typeface="微软雅黑" panose="020B0503020204020204" pitchFamily="34" charset="-122"/>
              </a:rPr>
              <a:t> 平面波的波动微分方程</a:t>
            </a:r>
          </a:p>
          <a:p>
            <a:pPr algn="ct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12" name="Rectangle 10">
            <a:extLst>
              <a:ext uri="{FF2B5EF4-FFF2-40B4-BE49-F238E27FC236}">
                <a16:creationId xmlns:a16="http://schemas.microsoft.com/office/drawing/2014/main" id="{7730EB6A-EB99-5F5F-2C25-FD8F18C18837}"/>
              </a:ext>
            </a:extLst>
          </p:cNvPr>
          <p:cNvSpPr>
            <a:spLocks noChangeArrowheads="1"/>
          </p:cNvSpPr>
          <p:nvPr/>
        </p:nvSpPr>
        <p:spPr bwMode="auto">
          <a:xfrm>
            <a:off x="611188" y="4151313"/>
            <a:ext cx="7920037" cy="510717"/>
          </a:xfrm>
          <a:prstGeom prst="rect">
            <a:avLst/>
          </a:prstGeom>
          <a:noFill/>
          <a:ln w="9525">
            <a:noFill/>
            <a:miter lim="800000"/>
          </a:ln>
        </p:spPr>
        <p:txBody>
          <a:bodyPr>
            <a:spAutoFit/>
          </a:bodyPr>
          <a:lstStyle/>
          <a:p>
            <a:pPr marL="450850" indent="-450850">
              <a:lnSpc>
                <a:spcPct val="125000"/>
              </a:lnSpc>
            </a:pPr>
            <a:endParaRPr kumimoji="1" lang="zh-CN" altLang="en-US" sz="2400" b="1" dirty="0">
              <a:latin typeface="Times New Roman" panose="02020603050405020304" pitchFamily="18" charset="0"/>
              <a:ea typeface="仿宋_GB2312" pitchFamily="49" charset="-122"/>
            </a:endParaRPr>
          </a:p>
        </p:txBody>
      </p:sp>
      <p:sp>
        <p:nvSpPr>
          <p:cNvPr id="17" name="灯片编号占位符 16">
            <a:extLst>
              <a:ext uri="{FF2B5EF4-FFF2-40B4-BE49-F238E27FC236}">
                <a16:creationId xmlns:a16="http://schemas.microsoft.com/office/drawing/2014/main" id="{2B302A49-4641-6739-FE1F-A33005763718}"/>
              </a:ext>
            </a:extLst>
          </p:cNvPr>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8" name="Text Box 7" descr="绿色大理石">
            <a:extLst>
              <a:ext uri="{FF2B5EF4-FFF2-40B4-BE49-F238E27FC236}">
                <a16:creationId xmlns:a16="http://schemas.microsoft.com/office/drawing/2014/main" id="{FF4BE508-7257-0375-948E-F0F28684ED0B}"/>
              </a:ext>
            </a:extLst>
          </p:cNvPr>
          <p:cNvSpPr txBox="1">
            <a:spLocks noChangeArrowheads="1"/>
          </p:cNvSpPr>
          <p:nvPr/>
        </p:nvSpPr>
        <p:spPr bwMode="auto">
          <a:xfrm>
            <a:off x="703263" y="1007452"/>
            <a:ext cx="533400" cy="457200"/>
          </a:xfrm>
          <a:prstGeom prst="rect">
            <a:avLst/>
          </a:prstGeom>
          <a:noFill/>
          <a:ln w="9525">
            <a:noFill/>
            <a:miter lim="800000"/>
            <a:headEnd/>
            <a:tailEnd/>
          </a:ln>
        </p:spPr>
        <p:txBody>
          <a:bodyPr>
            <a:spAutoFit/>
          </a:bodyPr>
          <a:lstStyle/>
          <a:p>
            <a:pPr algn="ctr" eaLnBrk="0" hangingPunct="0">
              <a:spcBef>
                <a:spcPct val="50000"/>
              </a:spcBef>
            </a:pPr>
            <a:r>
              <a:rPr kumimoji="1" lang="zh-CN" altLang="en-US" sz="2400">
                <a:latin typeface="Times New Roman" pitchFamily="18" charset="0"/>
                <a:ea typeface="黑体" pitchFamily="49" charset="-122"/>
              </a:rPr>
              <a:t>由</a:t>
            </a:r>
          </a:p>
        </p:txBody>
      </p:sp>
      <p:sp>
        <p:nvSpPr>
          <p:cNvPr id="13" name="Text Box 8" descr="绿色大理石">
            <a:extLst>
              <a:ext uri="{FF2B5EF4-FFF2-40B4-BE49-F238E27FC236}">
                <a16:creationId xmlns:a16="http://schemas.microsoft.com/office/drawing/2014/main" id="{5E6A7CE1-0A40-BD2E-796A-4736C93A9FBF}"/>
              </a:ext>
            </a:extLst>
          </p:cNvPr>
          <p:cNvSpPr txBox="1">
            <a:spLocks noChangeArrowheads="1"/>
          </p:cNvSpPr>
          <p:nvPr/>
        </p:nvSpPr>
        <p:spPr bwMode="auto">
          <a:xfrm>
            <a:off x="539750" y="1680552"/>
            <a:ext cx="865188" cy="457200"/>
          </a:xfrm>
          <a:prstGeom prst="rect">
            <a:avLst/>
          </a:prstGeom>
          <a:noFill/>
          <a:ln w="9525">
            <a:noFill/>
            <a:miter lim="800000"/>
            <a:headEnd/>
            <a:tailEnd/>
          </a:ln>
        </p:spPr>
        <p:txBody>
          <a:bodyPr>
            <a:spAutoFit/>
          </a:bodyPr>
          <a:lstStyle/>
          <a:p>
            <a:pPr algn="ctr" eaLnBrk="0" hangingPunct="0">
              <a:spcBef>
                <a:spcPct val="50000"/>
              </a:spcBef>
            </a:pPr>
            <a:r>
              <a:rPr kumimoji="1" lang="zh-CN" altLang="en-US" sz="2400">
                <a:latin typeface="Times New Roman" pitchFamily="18" charset="0"/>
                <a:ea typeface="黑体" pitchFamily="49" charset="-122"/>
              </a:rPr>
              <a:t>知</a:t>
            </a:r>
          </a:p>
        </p:txBody>
      </p:sp>
      <p:sp>
        <p:nvSpPr>
          <p:cNvPr id="14" name="AutoShape 9">
            <a:extLst>
              <a:ext uri="{FF2B5EF4-FFF2-40B4-BE49-F238E27FC236}">
                <a16:creationId xmlns:a16="http://schemas.microsoft.com/office/drawing/2014/main" id="{1DC7B6F4-F440-402D-505C-234DE6D53A35}"/>
              </a:ext>
            </a:extLst>
          </p:cNvPr>
          <p:cNvSpPr>
            <a:spLocks/>
          </p:cNvSpPr>
          <p:nvPr/>
        </p:nvSpPr>
        <p:spPr bwMode="auto">
          <a:xfrm>
            <a:off x="5319713" y="1896452"/>
            <a:ext cx="217487" cy="1008062"/>
          </a:xfrm>
          <a:prstGeom prst="rightBrace">
            <a:avLst>
              <a:gd name="adj1" fmla="val 38625"/>
              <a:gd name="adj2" fmla="val 50000"/>
            </a:avLst>
          </a:prstGeom>
          <a:noFill/>
          <a:ln w="28575">
            <a:solidFill>
              <a:schemeClr val="tx1"/>
            </a:solidFill>
            <a:round/>
            <a:headEnd/>
            <a:tailEnd/>
          </a:ln>
        </p:spPr>
        <p:txBody>
          <a:bodyPr wrap="none" anchor="ctr"/>
          <a:lstStyle/>
          <a:p>
            <a:endParaRPr lang="zh-CN" altLang="en-US"/>
          </a:p>
        </p:txBody>
      </p:sp>
      <p:sp>
        <p:nvSpPr>
          <p:cNvPr id="15" name="Rectangle 10">
            <a:extLst>
              <a:ext uri="{FF2B5EF4-FFF2-40B4-BE49-F238E27FC236}">
                <a16:creationId xmlns:a16="http://schemas.microsoft.com/office/drawing/2014/main" id="{0869FEAD-6997-ED1F-1A33-88CF3BAE6CC2}"/>
              </a:ext>
            </a:extLst>
          </p:cNvPr>
          <p:cNvSpPr>
            <a:spLocks noChangeArrowheads="1"/>
          </p:cNvSpPr>
          <p:nvPr/>
        </p:nvSpPr>
        <p:spPr bwMode="auto">
          <a:xfrm>
            <a:off x="611188" y="4274527"/>
            <a:ext cx="7920037" cy="1006475"/>
          </a:xfrm>
          <a:prstGeom prst="rect">
            <a:avLst/>
          </a:prstGeom>
          <a:noFill/>
          <a:ln w="9525">
            <a:noFill/>
            <a:miter lim="800000"/>
            <a:headEnd/>
            <a:tailEnd/>
          </a:ln>
        </p:spPr>
        <p:txBody>
          <a:bodyPr>
            <a:spAutoFit/>
          </a:bodyPr>
          <a:lstStyle/>
          <a:p>
            <a:pPr marL="450850" indent="-450850">
              <a:lnSpc>
                <a:spcPct val="125000"/>
              </a:lnSpc>
            </a:pPr>
            <a:r>
              <a:rPr kumimoji="1" lang="en-US" altLang="zh-CN" sz="2400" dirty="0">
                <a:latin typeface="Times New Roman" pitchFamily="18" charset="0"/>
                <a:ea typeface="仿宋_GB2312" pitchFamily="49" charset="-122"/>
              </a:rPr>
              <a:t>(2) </a:t>
            </a:r>
            <a:r>
              <a:rPr kumimoji="1" lang="zh-CN" altLang="en-US" sz="2400" dirty="0">
                <a:latin typeface="Times New Roman" pitchFamily="18" charset="0"/>
                <a:ea typeface="仿宋_GB2312" pitchFamily="49" charset="-122"/>
              </a:rPr>
              <a:t>不仅适用于机械波，也适用于电磁波、热传导、化学中的扩散等过程；</a:t>
            </a:r>
          </a:p>
        </p:txBody>
      </p:sp>
      <p:sp>
        <p:nvSpPr>
          <p:cNvPr id="16" name="Rectangle 12" descr="绿色大理石">
            <a:extLst>
              <a:ext uri="{FF2B5EF4-FFF2-40B4-BE49-F238E27FC236}">
                <a16:creationId xmlns:a16="http://schemas.microsoft.com/office/drawing/2014/main" id="{8BE6A8DA-C393-DBE1-BC8C-D0BCA0B81D54}"/>
              </a:ext>
            </a:extLst>
          </p:cNvPr>
          <p:cNvSpPr>
            <a:spLocks noChangeArrowheads="1"/>
          </p:cNvSpPr>
          <p:nvPr/>
        </p:nvSpPr>
        <p:spPr bwMode="auto">
          <a:xfrm>
            <a:off x="611188" y="5144477"/>
            <a:ext cx="8383587" cy="580865"/>
          </a:xfrm>
          <a:prstGeom prst="rect">
            <a:avLst/>
          </a:prstGeom>
          <a:noFill/>
          <a:ln w="9525">
            <a:noFill/>
            <a:miter lim="800000"/>
            <a:headEnd/>
            <a:tailEnd/>
          </a:ln>
        </p:spPr>
        <p:txBody>
          <a:bodyPr>
            <a:spAutoFit/>
          </a:bodyPr>
          <a:lstStyle/>
          <a:p>
            <a:pPr marL="457200" indent="-457200" eaLnBrk="0" hangingPunct="0">
              <a:lnSpc>
                <a:spcPct val="150000"/>
              </a:lnSpc>
            </a:pPr>
            <a:r>
              <a:rPr kumimoji="1" lang="en-US" altLang="zh-CN" sz="2400">
                <a:latin typeface="Times New Roman" pitchFamily="18" charset="0"/>
                <a:ea typeface="仿宋_GB2312" pitchFamily="49" charset="-122"/>
              </a:rPr>
              <a:t>(3) </a:t>
            </a:r>
            <a:r>
              <a:rPr kumimoji="1" lang="zh-CN" altLang="en-US" sz="2400">
                <a:latin typeface="Times New Roman" pitchFamily="18" charset="0"/>
                <a:ea typeface="仿宋_GB2312" pitchFamily="49" charset="-122"/>
              </a:rPr>
              <a:t>若物理量是在三维空间中以波的形式传播，波动方程为</a:t>
            </a:r>
          </a:p>
        </p:txBody>
      </p:sp>
      <p:sp>
        <p:nvSpPr>
          <p:cNvPr id="18" name="Text Box 14">
            <a:extLst>
              <a:ext uri="{FF2B5EF4-FFF2-40B4-BE49-F238E27FC236}">
                <a16:creationId xmlns:a16="http://schemas.microsoft.com/office/drawing/2014/main" id="{25CCE5FF-8F3A-CF55-23FA-EB2A99EF05A0}"/>
              </a:ext>
            </a:extLst>
          </p:cNvPr>
          <p:cNvSpPr txBox="1">
            <a:spLocks noChangeArrowheads="1"/>
          </p:cNvSpPr>
          <p:nvPr/>
        </p:nvSpPr>
        <p:spPr bwMode="auto">
          <a:xfrm>
            <a:off x="311150" y="3199789"/>
            <a:ext cx="1439863" cy="576248"/>
          </a:xfrm>
          <a:prstGeom prst="rect">
            <a:avLst/>
          </a:prstGeom>
          <a:noFill/>
          <a:ln w="9525">
            <a:noFill/>
            <a:miter lim="800000"/>
            <a:headEnd/>
            <a:tailEnd/>
          </a:ln>
        </p:spPr>
        <p:txBody>
          <a:bodyPr>
            <a:spAutoFit/>
          </a:bodyPr>
          <a:lstStyle/>
          <a:p>
            <a:pPr>
              <a:lnSpc>
                <a:spcPct val="150000"/>
              </a:lnSpc>
              <a:buClr>
                <a:srgbClr val="0099FF"/>
              </a:buClr>
              <a:buFont typeface="Wingdings" pitchFamily="2" charset="2"/>
              <a:buChar char="Ø"/>
            </a:pPr>
            <a:r>
              <a:rPr kumimoji="1" lang="en-US" altLang="zh-CN" sz="2400">
                <a:latin typeface="Times New Roman" pitchFamily="18" charset="0"/>
              </a:rPr>
              <a:t> </a:t>
            </a:r>
            <a:r>
              <a:rPr kumimoji="1" lang="zh-CN" altLang="en-US" sz="2400">
                <a:latin typeface="Times New Roman" pitchFamily="18" charset="0"/>
              </a:rPr>
              <a:t>说明</a:t>
            </a:r>
          </a:p>
        </p:txBody>
      </p:sp>
      <p:sp>
        <p:nvSpPr>
          <p:cNvPr id="19" name="Rectangle 11">
            <a:extLst>
              <a:ext uri="{FF2B5EF4-FFF2-40B4-BE49-F238E27FC236}">
                <a16:creationId xmlns:a16="http://schemas.microsoft.com/office/drawing/2014/main" id="{8FE0235D-A832-8F71-E309-9AA95CFE5AD0}"/>
              </a:ext>
            </a:extLst>
          </p:cNvPr>
          <p:cNvSpPr>
            <a:spLocks noChangeArrowheads="1"/>
          </p:cNvSpPr>
          <p:nvPr/>
        </p:nvSpPr>
        <p:spPr bwMode="auto">
          <a:xfrm>
            <a:off x="611188" y="3696677"/>
            <a:ext cx="8247092" cy="580865"/>
          </a:xfrm>
          <a:prstGeom prst="rect">
            <a:avLst/>
          </a:prstGeom>
          <a:noFill/>
          <a:ln w="9525">
            <a:noFill/>
            <a:miter lim="800000"/>
            <a:headEnd/>
            <a:tailEnd/>
          </a:ln>
        </p:spPr>
        <p:txBody>
          <a:bodyPr wrap="square">
            <a:spAutoFit/>
          </a:bodyPr>
          <a:lstStyle/>
          <a:p>
            <a:pPr>
              <a:lnSpc>
                <a:spcPct val="150000"/>
              </a:lnSpc>
              <a:spcBef>
                <a:spcPct val="50000"/>
              </a:spcBef>
            </a:pPr>
            <a:r>
              <a:rPr kumimoji="1" lang="en-US" altLang="zh-CN" sz="2400" dirty="0">
                <a:latin typeface="Times New Roman" pitchFamily="18" charset="0"/>
                <a:ea typeface="仿宋_GB2312" pitchFamily="49" charset="-122"/>
              </a:rPr>
              <a:t>(1) </a:t>
            </a:r>
            <a:r>
              <a:rPr kumimoji="1" lang="zh-CN" altLang="en-US" sz="2400" dirty="0">
                <a:latin typeface="Times New Roman" pitchFamily="18" charset="0"/>
                <a:ea typeface="仿宋_GB2312" pitchFamily="49" charset="-122"/>
              </a:rPr>
              <a:t>上式是一切平面波所满足的微分方程（正、反传播）；</a:t>
            </a:r>
          </a:p>
        </p:txBody>
      </p:sp>
      <p:graphicFrame>
        <p:nvGraphicFramePr>
          <p:cNvPr id="20" name="Object 7">
            <a:extLst>
              <a:ext uri="{FF2B5EF4-FFF2-40B4-BE49-F238E27FC236}">
                <a16:creationId xmlns:a16="http://schemas.microsoft.com/office/drawing/2014/main" id="{DEE3E4E3-0582-15E1-B69F-F341CA786F58}"/>
              </a:ext>
            </a:extLst>
          </p:cNvPr>
          <p:cNvGraphicFramePr>
            <a:graphicFrameLocks noChangeAspect="1"/>
          </p:cNvGraphicFramePr>
          <p:nvPr>
            <p:extLst>
              <p:ext uri="{D42A27DB-BD31-4B8C-83A1-F6EECF244321}">
                <p14:modId xmlns:p14="http://schemas.microsoft.com/office/powerpoint/2010/main" val="2300038265"/>
              </p:ext>
            </p:extLst>
          </p:nvPr>
        </p:nvGraphicFramePr>
        <p:xfrm>
          <a:off x="1466850" y="1051902"/>
          <a:ext cx="3403600" cy="457200"/>
        </p:xfrm>
        <a:graphic>
          <a:graphicData uri="http://schemas.openxmlformats.org/presentationml/2006/ole">
            <mc:AlternateContent xmlns:mc="http://schemas.openxmlformats.org/markup-compatibility/2006">
              <mc:Choice xmlns:v="urn:schemas-microsoft-com:vml" Requires="v">
                <p:oleObj name="Equation" r:id="rId3" imgW="1701720" imgH="228600" progId="Equation.DSMT4">
                  <p:embed/>
                </p:oleObj>
              </mc:Choice>
              <mc:Fallback>
                <p:oleObj name="Equation" r:id="rId3" imgW="1701720" imgH="228600" progId="Equation.DSMT4">
                  <p:embed/>
                  <p:pic>
                    <p:nvPicPr>
                      <p:cNvPr id="1127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1051902"/>
                        <a:ext cx="340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8">
            <a:extLst>
              <a:ext uri="{FF2B5EF4-FFF2-40B4-BE49-F238E27FC236}">
                <a16:creationId xmlns:a16="http://schemas.microsoft.com/office/drawing/2014/main" id="{8F247434-E1CA-AE70-670C-1C7547A3FB13}"/>
              </a:ext>
            </a:extLst>
          </p:cNvPr>
          <p:cNvGraphicFramePr>
            <a:graphicFrameLocks noChangeAspect="1"/>
          </p:cNvGraphicFramePr>
          <p:nvPr>
            <p:extLst>
              <p:ext uri="{D42A27DB-BD31-4B8C-83A1-F6EECF244321}">
                <p14:modId xmlns:p14="http://schemas.microsoft.com/office/powerpoint/2010/main" val="2254221004"/>
              </p:ext>
            </p:extLst>
          </p:nvPr>
        </p:nvGraphicFramePr>
        <p:xfrm>
          <a:off x="1487488" y="1551964"/>
          <a:ext cx="3657600" cy="914400"/>
        </p:xfrm>
        <a:graphic>
          <a:graphicData uri="http://schemas.openxmlformats.org/presentationml/2006/ole">
            <mc:AlternateContent xmlns:mc="http://schemas.openxmlformats.org/markup-compatibility/2006">
              <mc:Choice xmlns:v="urn:schemas-microsoft-com:vml" Requires="v">
                <p:oleObj name="Equation" r:id="rId5" imgW="1828800" imgH="457200" progId="Equation.DSMT4">
                  <p:embed/>
                </p:oleObj>
              </mc:Choice>
              <mc:Fallback>
                <p:oleObj name="Equation" r:id="rId5" imgW="1828800" imgH="457200" progId="Equation.DSMT4">
                  <p:embed/>
                  <p:pic>
                    <p:nvPicPr>
                      <p:cNvPr id="1127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1551964"/>
                        <a:ext cx="365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9">
            <a:extLst>
              <a:ext uri="{FF2B5EF4-FFF2-40B4-BE49-F238E27FC236}">
                <a16:creationId xmlns:a16="http://schemas.microsoft.com/office/drawing/2014/main" id="{251E2B66-767D-E00A-3A56-1A5D449B910C}"/>
              </a:ext>
            </a:extLst>
          </p:cNvPr>
          <p:cNvGraphicFramePr>
            <a:graphicFrameLocks noChangeAspect="1"/>
          </p:cNvGraphicFramePr>
          <p:nvPr>
            <p:extLst>
              <p:ext uri="{D42A27DB-BD31-4B8C-83A1-F6EECF244321}">
                <p14:modId xmlns:p14="http://schemas.microsoft.com/office/powerpoint/2010/main" val="2712206388"/>
              </p:ext>
            </p:extLst>
          </p:nvPr>
        </p:nvGraphicFramePr>
        <p:xfrm>
          <a:off x="1487488" y="2409214"/>
          <a:ext cx="3657600" cy="914400"/>
        </p:xfrm>
        <a:graphic>
          <a:graphicData uri="http://schemas.openxmlformats.org/presentationml/2006/ole">
            <mc:AlternateContent xmlns:mc="http://schemas.openxmlformats.org/markup-compatibility/2006">
              <mc:Choice xmlns:v="urn:schemas-microsoft-com:vml" Requires="v">
                <p:oleObj name="Equation" r:id="rId7" imgW="1828800" imgH="457200" progId="Equation.DSMT4">
                  <p:embed/>
                </p:oleObj>
              </mc:Choice>
              <mc:Fallback>
                <p:oleObj name="Equation" r:id="rId7" imgW="1828800" imgH="457200" progId="Equation.DSMT4">
                  <p:embed/>
                  <p:pic>
                    <p:nvPicPr>
                      <p:cNvPr id="1127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7488" y="2409214"/>
                        <a:ext cx="365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0">
            <a:extLst>
              <a:ext uri="{FF2B5EF4-FFF2-40B4-BE49-F238E27FC236}">
                <a16:creationId xmlns:a16="http://schemas.microsoft.com/office/drawing/2014/main" id="{D846FA97-95F3-CCCD-D4DF-D613B8C1DE4B}"/>
              </a:ext>
            </a:extLst>
          </p:cNvPr>
          <p:cNvGraphicFramePr>
            <a:graphicFrameLocks noChangeAspect="1"/>
          </p:cNvGraphicFramePr>
          <p:nvPr>
            <p:extLst>
              <p:ext uri="{D42A27DB-BD31-4B8C-83A1-F6EECF244321}">
                <p14:modId xmlns:p14="http://schemas.microsoft.com/office/powerpoint/2010/main" val="4002385694"/>
              </p:ext>
            </p:extLst>
          </p:nvPr>
        </p:nvGraphicFramePr>
        <p:xfrm>
          <a:off x="3143240" y="5766792"/>
          <a:ext cx="3403600" cy="914400"/>
        </p:xfrm>
        <a:graphic>
          <a:graphicData uri="http://schemas.openxmlformats.org/presentationml/2006/ole">
            <mc:AlternateContent xmlns:mc="http://schemas.openxmlformats.org/markup-compatibility/2006">
              <mc:Choice xmlns:v="urn:schemas-microsoft-com:vml" Requires="v">
                <p:oleObj name="Equation" r:id="rId9" imgW="1701720" imgH="457200" progId="Equation.DSMT4">
                  <p:embed/>
                </p:oleObj>
              </mc:Choice>
              <mc:Fallback>
                <p:oleObj name="Equation" r:id="rId9" imgW="1701720" imgH="457200" progId="Equation.DSMT4">
                  <p:embed/>
                  <p:pic>
                    <p:nvPicPr>
                      <p:cNvPr id="11274"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3240" y="5766792"/>
                        <a:ext cx="3403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11">
            <a:extLst>
              <a:ext uri="{FF2B5EF4-FFF2-40B4-BE49-F238E27FC236}">
                <a16:creationId xmlns:a16="http://schemas.microsoft.com/office/drawing/2014/main" id="{CC0C9EC4-5655-6BD9-3A9C-3B5D9AC31A85}"/>
              </a:ext>
            </a:extLst>
          </p:cNvPr>
          <p:cNvGraphicFramePr>
            <a:graphicFrameLocks noChangeAspect="1"/>
          </p:cNvGraphicFramePr>
          <p:nvPr>
            <p:extLst>
              <p:ext uri="{D42A27DB-BD31-4B8C-83A1-F6EECF244321}">
                <p14:modId xmlns:p14="http://schemas.microsoft.com/office/powerpoint/2010/main" val="3225811480"/>
              </p:ext>
            </p:extLst>
          </p:nvPr>
        </p:nvGraphicFramePr>
        <p:xfrm>
          <a:off x="5643570" y="1909140"/>
          <a:ext cx="3022600" cy="914400"/>
        </p:xfrm>
        <a:graphic>
          <a:graphicData uri="http://schemas.openxmlformats.org/presentationml/2006/ole">
            <mc:AlternateContent xmlns:mc="http://schemas.openxmlformats.org/markup-compatibility/2006">
              <mc:Choice xmlns:v="urn:schemas-microsoft-com:vml" Requires="v">
                <p:oleObj name="Equation" r:id="rId11" imgW="1511280" imgH="457200" progId="Equation.DSMT4">
                  <p:embed/>
                </p:oleObj>
              </mc:Choice>
              <mc:Fallback>
                <p:oleObj name="Equation" r:id="rId11" imgW="1511280" imgH="457200" progId="Equation.DSMT4">
                  <p:embed/>
                  <p:pic>
                    <p:nvPicPr>
                      <p:cNvPr id="11275"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3570" y="1909140"/>
                        <a:ext cx="3022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7447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3"/>
          <p:cNvSpPr>
            <a:spLocks noChangeArrowheads="1"/>
          </p:cNvSpPr>
          <p:nvPr/>
        </p:nvSpPr>
        <p:spPr bwMode="auto">
          <a:xfrm>
            <a:off x="1418431" y="1543439"/>
            <a:ext cx="5638800" cy="506998"/>
          </a:xfrm>
          <a:prstGeom prst="rect">
            <a:avLst/>
          </a:prstGeom>
          <a:noFill/>
          <a:ln w="9525">
            <a:noFill/>
            <a:miter lim="800000"/>
            <a:headEnd/>
            <a:tailEnd/>
          </a:ln>
        </p:spPr>
        <p:txBody>
          <a:bodyPr>
            <a:spAutoFit/>
          </a:bodyPr>
          <a:lstStyle/>
          <a:p>
            <a:pPr algn="just" eaLnBrk="0" hangingPunct="0">
              <a:lnSpc>
                <a:spcPct val="125000"/>
              </a:lnSpc>
            </a:pPr>
            <a:r>
              <a:rPr kumimoji="1" lang="en-US" altLang="zh-CN" sz="2400">
                <a:latin typeface="Times New Roman" pitchFamily="18" charset="0"/>
                <a:ea typeface="楷体_GB2312" pitchFamily="49" charset="-122"/>
              </a:rPr>
              <a:t>a. </a:t>
            </a:r>
            <a:r>
              <a:rPr kumimoji="1" lang="zh-CN" altLang="en-US" sz="2400">
                <a:latin typeface="楷体_GB2312" pitchFamily="49" charset="-122"/>
                <a:ea typeface="楷体_GB2312" pitchFamily="49" charset="-122"/>
              </a:rPr>
              <a:t>拉紧的绳子或弦线中横波的波速为： </a:t>
            </a:r>
          </a:p>
        </p:txBody>
      </p:sp>
      <p:sp>
        <p:nvSpPr>
          <p:cNvPr id="7" name="Rectangle 65"/>
          <p:cNvSpPr>
            <a:spLocks noChangeArrowheads="1"/>
          </p:cNvSpPr>
          <p:nvPr/>
        </p:nvSpPr>
        <p:spPr bwMode="auto">
          <a:xfrm>
            <a:off x="1494631" y="2984889"/>
            <a:ext cx="4532010" cy="506998"/>
          </a:xfrm>
          <a:prstGeom prst="rect">
            <a:avLst/>
          </a:prstGeom>
          <a:noFill/>
          <a:ln w="9525">
            <a:noFill/>
            <a:miter lim="800000"/>
            <a:headEnd/>
            <a:tailEnd/>
          </a:ln>
        </p:spPr>
        <p:txBody>
          <a:bodyPr wrap="none">
            <a:spAutoFit/>
          </a:bodyPr>
          <a:lstStyle/>
          <a:p>
            <a:pPr eaLnBrk="0" hangingPunct="0">
              <a:lnSpc>
                <a:spcPct val="125000"/>
              </a:lnSpc>
            </a:pPr>
            <a:r>
              <a:rPr kumimoji="1" lang="en-US" altLang="zh-CN" sz="2400" dirty="0">
                <a:latin typeface="Times New Roman" pitchFamily="18" charset="0"/>
                <a:ea typeface="楷体_GB2312" pitchFamily="49" charset="-122"/>
              </a:rPr>
              <a:t>b. </a:t>
            </a:r>
            <a:r>
              <a:rPr kumimoji="1" lang="zh-CN" altLang="en-US" sz="2400" dirty="0">
                <a:latin typeface="楷体_GB2312" pitchFamily="49" charset="-122"/>
                <a:ea typeface="楷体_GB2312" pitchFamily="49" charset="-122"/>
              </a:rPr>
              <a:t>均匀细棒中，纵波的波速为：</a:t>
            </a:r>
          </a:p>
        </p:txBody>
      </p:sp>
      <p:sp>
        <p:nvSpPr>
          <p:cNvPr id="8" name="Rectangle 66"/>
          <p:cNvSpPr>
            <a:spLocks noChangeArrowheads="1"/>
          </p:cNvSpPr>
          <p:nvPr/>
        </p:nvSpPr>
        <p:spPr bwMode="auto">
          <a:xfrm>
            <a:off x="496094" y="476672"/>
            <a:ext cx="8151812" cy="973472"/>
          </a:xfrm>
          <a:prstGeom prst="rect">
            <a:avLst/>
          </a:prstGeom>
          <a:noFill/>
          <a:ln w="9525">
            <a:noFill/>
            <a:miter lim="800000"/>
            <a:headEnd/>
            <a:tailEnd/>
          </a:ln>
        </p:spPr>
        <p:txBody>
          <a:bodyPr>
            <a:spAutoFit/>
          </a:bodyPr>
          <a:lstStyle/>
          <a:p>
            <a:pPr marL="901700" indent="-901700">
              <a:lnSpc>
                <a:spcPct val="125000"/>
              </a:lnSpc>
              <a:spcBef>
                <a:spcPct val="50000"/>
              </a:spcBef>
            </a:pPr>
            <a:r>
              <a:rPr kumimoji="1" lang="zh-CN" altLang="en-US" sz="2400" dirty="0">
                <a:latin typeface="仿宋_GB2312" pitchFamily="49" charset="-122"/>
                <a:ea typeface="仿宋_GB2312" pitchFamily="49" charset="-122"/>
              </a:rPr>
              <a:t>波速：亦称相速度，其大小主要决定于媒质的性质，与波的频率无关．</a:t>
            </a:r>
          </a:p>
        </p:txBody>
      </p:sp>
      <p:sp>
        <p:nvSpPr>
          <p:cNvPr id="16" name="Rectangle 74"/>
          <p:cNvSpPr>
            <a:spLocks noChangeArrowheads="1"/>
          </p:cNvSpPr>
          <p:nvPr/>
        </p:nvSpPr>
        <p:spPr bwMode="auto">
          <a:xfrm>
            <a:off x="785019" y="1543439"/>
            <a:ext cx="1511300" cy="513859"/>
          </a:xfrm>
          <a:prstGeom prst="rect">
            <a:avLst/>
          </a:prstGeom>
          <a:noFill/>
          <a:ln w="9525">
            <a:noFill/>
            <a:miter lim="800000"/>
            <a:headEnd/>
            <a:tailEnd/>
          </a:ln>
        </p:spPr>
        <p:txBody>
          <a:bodyPr>
            <a:spAutoFit/>
          </a:bodyPr>
          <a:lstStyle/>
          <a:p>
            <a:pPr>
              <a:lnSpc>
                <a:spcPct val="125000"/>
              </a:lnSpc>
              <a:spcBef>
                <a:spcPct val="50000"/>
              </a:spcBef>
            </a:pPr>
            <a:r>
              <a:rPr kumimoji="1" lang="zh-CN" altLang="en-US" sz="2400" dirty="0">
                <a:ea typeface="楷体_GB2312" pitchFamily="49" charset="-122"/>
              </a:rPr>
              <a:t>例：</a:t>
            </a:r>
          </a:p>
        </p:txBody>
      </p:sp>
      <p:grpSp>
        <p:nvGrpSpPr>
          <p:cNvPr id="43" name="组合 42"/>
          <p:cNvGrpSpPr/>
          <p:nvPr/>
        </p:nvGrpSpPr>
        <p:grpSpPr>
          <a:xfrm>
            <a:off x="4260056" y="3561151"/>
            <a:ext cx="1979613" cy="933153"/>
            <a:chOff x="4263996" y="4017952"/>
            <a:chExt cx="1979613" cy="933153"/>
          </a:xfrm>
        </p:grpSpPr>
        <p:sp>
          <p:nvSpPr>
            <p:cNvPr id="32" name="Rectangle 96"/>
            <p:cNvSpPr>
              <a:spLocks noChangeArrowheads="1"/>
            </p:cNvSpPr>
            <p:nvPr/>
          </p:nvSpPr>
          <p:spPr bwMode="auto">
            <a:xfrm>
              <a:off x="4438621" y="4017952"/>
              <a:ext cx="1804988" cy="457200"/>
            </a:xfrm>
            <a:prstGeom prst="rect">
              <a:avLst/>
            </a:prstGeom>
            <a:noFill/>
            <a:ln w="9525">
              <a:noFill/>
              <a:miter lim="800000"/>
              <a:headEnd/>
              <a:tailEnd/>
            </a:ln>
          </p:spPr>
          <p:txBody>
            <a:bodyPr wrap="none">
              <a:spAutoFit/>
            </a:bodyPr>
            <a:lstStyle/>
            <a:p>
              <a:r>
                <a:rPr kumimoji="1" lang="en-US" altLang="zh-CN" sz="2400" i="1" dirty="0">
                  <a:latin typeface="Times New Roman" pitchFamily="18" charset="0"/>
                  <a:ea typeface="楷体_GB2312" pitchFamily="49" charset="-122"/>
                </a:rPr>
                <a:t>Y</a:t>
              </a:r>
              <a:r>
                <a:rPr kumimoji="1" lang="en-US" altLang="zh-CN" i="1" dirty="0">
                  <a:latin typeface="Times New Roman" pitchFamily="18" charset="0"/>
                  <a:ea typeface="楷体_GB2312" pitchFamily="49" charset="-122"/>
                </a:rPr>
                <a:t>   </a:t>
              </a:r>
              <a:r>
                <a:rPr kumimoji="1" lang="en-US" altLang="zh-CN" dirty="0">
                  <a:latin typeface="Times New Roman" pitchFamily="18" charset="0"/>
                  <a:ea typeface="楷体_GB2312" pitchFamily="49" charset="-122"/>
                </a:rPr>
                <a:t>—  </a:t>
              </a:r>
              <a:r>
                <a:rPr kumimoji="1" lang="zh-CN" altLang="en-US" dirty="0">
                  <a:latin typeface="Times New Roman" pitchFamily="18" charset="0"/>
                  <a:ea typeface="楷体_GB2312" pitchFamily="49" charset="-122"/>
                </a:rPr>
                <a:t>杨氏模量</a:t>
              </a:r>
            </a:p>
          </p:txBody>
        </p:sp>
        <p:sp>
          <p:nvSpPr>
            <p:cNvPr id="33" name="Rectangle 98"/>
            <p:cNvSpPr>
              <a:spLocks noChangeArrowheads="1"/>
            </p:cNvSpPr>
            <p:nvPr/>
          </p:nvSpPr>
          <p:spPr bwMode="auto">
            <a:xfrm>
              <a:off x="4400521" y="4489440"/>
              <a:ext cx="1826141" cy="461665"/>
            </a:xfrm>
            <a:prstGeom prst="rect">
              <a:avLst/>
            </a:prstGeom>
            <a:noFill/>
            <a:ln w="9525">
              <a:noFill/>
              <a:miter lim="800000"/>
              <a:headEnd/>
              <a:tailEnd/>
            </a:ln>
          </p:spPr>
          <p:txBody>
            <a:bodyPr wrap="none">
              <a:spAutoFit/>
            </a:bodyPr>
            <a:lstStyle/>
            <a:p>
              <a:r>
                <a:rPr kumimoji="1" lang="el-GR" altLang="zh-CN" sz="2400" i="1" dirty="0">
                  <a:latin typeface="BatangChe" pitchFamily="49" charset="-127"/>
                  <a:ea typeface="BatangChe" pitchFamily="49" charset="-127"/>
                  <a:cs typeface="Times New Roman" pitchFamily="18" charset="0"/>
                </a:rPr>
                <a:t>ρ</a:t>
              </a:r>
              <a:r>
                <a:rPr kumimoji="1" lang="en-US" altLang="zh-CN" dirty="0">
                  <a:latin typeface="Times New Roman" pitchFamily="18" charset="0"/>
                  <a:ea typeface="楷体_GB2312" pitchFamily="49" charset="-122"/>
                  <a:cs typeface="Times New Roman" pitchFamily="18" charset="0"/>
                </a:rPr>
                <a:t> —  </a:t>
              </a:r>
              <a:r>
                <a:rPr kumimoji="1" lang="zh-CN" altLang="en-US" dirty="0">
                  <a:latin typeface="Times New Roman" pitchFamily="18" charset="0"/>
                  <a:ea typeface="楷体_GB2312" pitchFamily="49" charset="-122"/>
                  <a:cs typeface="Times New Roman" pitchFamily="18" charset="0"/>
                </a:rPr>
                <a:t>棒的密度</a:t>
              </a:r>
            </a:p>
          </p:txBody>
        </p:sp>
        <p:sp>
          <p:nvSpPr>
            <p:cNvPr id="34" name="AutoShape 99"/>
            <p:cNvSpPr>
              <a:spLocks/>
            </p:cNvSpPr>
            <p:nvPr/>
          </p:nvSpPr>
          <p:spPr bwMode="auto">
            <a:xfrm>
              <a:off x="4263996" y="4235440"/>
              <a:ext cx="176213" cy="557212"/>
            </a:xfrm>
            <a:prstGeom prst="leftBrace">
              <a:avLst>
                <a:gd name="adj1" fmla="val 26351"/>
                <a:gd name="adj2" fmla="val 50000"/>
              </a:avLst>
            </a:prstGeom>
            <a:noFill/>
            <a:ln w="22225">
              <a:solidFill>
                <a:schemeClr val="tx1"/>
              </a:solidFill>
              <a:round/>
              <a:headEnd/>
              <a:tailEnd/>
            </a:ln>
          </p:spPr>
          <p:txBody>
            <a:bodyPr wrap="none" anchor="ctr"/>
            <a:lstStyle/>
            <a:p>
              <a:endParaRPr lang="zh-CN" altLang="en-US"/>
            </a:p>
          </p:txBody>
        </p:sp>
      </p:grpSp>
      <p:graphicFrame>
        <p:nvGraphicFramePr>
          <p:cNvPr id="12297" name="Object 9"/>
          <p:cNvGraphicFramePr>
            <a:graphicFrameLocks noChangeAspect="1"/>
          </p:cNvGraphicFramePr>
          <p:nvPr>
            <p:extLst>
              <p:ext uri="{D42A27DB-BD31-4B8C-83A1-F6EECF244321}">
                <p14:modId xmlns:p14="http://schemas.microsoft.com/office/powerpoint/2010/main" val="1179811154"/>
              </p:ext>
            </p:extLst>
          </p:nvPr>
        </p:nvGraphicFramePr>
        <p:xfrm>
          <a:off x="2210606" y="2043505"/>
          <a:ext cx="1231900" cy="1016000"/>
        </p:xfrm>
        <a:graphic>
          <a:graphicData uri="http://schemas.openxmlformats.org/presentationml/2006/ole">
            <mc:AlternateContent xmlns:mc="http://schemas.openxmlformats.org/markup-compatibility/2006">
              <mc:Choice xmlns:v="urn:schemas-microsoft-com:vml" Requires="v">
                <p:oleObj name="Equation" r:id="rId2" imgW="1231560" imgH="1015920" progId="Equation.DSMT4">
                  <p:embed/>
                </p:oleObj>
              </mc:Choice>
              <mc:Fallback>
                <p:oleObj name="Equation" r:id="rId2" imgW="1231560" imgH="1015920" progId="Equation.DSMT4">
                  <p:embed/>
                  <p:pic>
                    <p:nvPicPr>
                      <p:cNvPr id="12297"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606" y="2043505"/>
                        <a:ext cx="12319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8" name="Object 10"/>
          <p:cNvGraphicFramePr>
            <a:graphicFrameLocks noChangeAspect="1"/>
          </p:cNvGraphicFramePr>
          <p:nvPr>
            <p:extLst>
              <p:ext uri="{D42A27DB-BD31-4B8C-83A1-F6EECF244321}">
                <p14:modId xmlns:p14="http://schemas.microsoft.com/office/powerpoint/2010/main" val="1342451109"/>
              </p:ext>
            </p:extLst>
          </p:nvPr>
        </p:nvGraphicFramePr>
        <p:xfrm>
          <a:off x="2210606" y="3543703"/>
          <a:ext cx="1219200" cy="1016000"/>
        </p:xfrm>
        <a:graphic>
          <a:graphicData uri="http://schemas.openxmlformats.org/presentationml/2006/ole">
            <mc:AlternateContent xmlns:mc="http://schemas.openxmlformats.org/markup-compatibility/2006">
              <mc:Choice xmlns:v="urn:schemas-microsoft-com:vml" Requires="v">
                <p:oleObj name="Equation" r:id="rId4" imgW="1218960" imgH="1015920" progId="Equation.DSMT4">
                  <p:embed/>
                </p:oleObj>
              </mc:Choice>
              <mc:Fallback>
                <p:oleObj name="Equation" r:id="rId4" imgW="1218960" imgH="1015920" progId="Equation.DSMT4">
                  <p:embed/>
                  <p:pic>
                    <p:nvPicPr>
                      <p:cNvPr id="1229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606" y="3543703"/>
                        <a:ext cx="12192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2" name="组合 41"/>
          <p:cNvGrpSpPr/>
          <p:nvPr/>
        </p:nvGrpSpPr>
        <p:grpSpPr>
          <a:xfrm>
            <a:off x="4210870" y="2124464"/>
            <a:ext cx="2470150" cy="947685"/>
            <a:chOff x="4367184" y="2581265"/>
            <a:chExt cx="2470150" cy="947685"/>
          </a:xfrm>
        </p:grpSpPr>
        <p:sp>
          <p:nvSpPr>
            <p:cNvPr id="11" name="Rectangle 69"/>
            <p:cNvSpPr>
              <a:spLocks noChangeArrowheads="1"/>
            </p:cNvSpPr>
            <p:nvPr/>
          </p:nvSpPr>
          <p:spPr bwMode="auto">
            <a:xfrm>
              <a:off x="5008534" y="2581265"/>
              <a:ext cx="1828800" cy="365898"/>
            </a:xfrm>
            <a:prstGeom prst="rect">
              <a:avLst/>
            </a:prstGeom>
            <a:noFill/>
            <a:ln w="9525">
              <a:noFill/>
              <a:miter lim="800000"/>
              <a:headEnd/>
              <a:tailEnd/>
            </a:ln>
          </p:spPr>
          <p:txBody>
            <a:bodyPr>
              <a:spAutoFit/>
            </a:bodyPr>
            <a:lstStyle/>
            <a:p>
              <a:pPr>
                <a:spcBef>
                  <a:spcPct val="50000"/>
                </a:spcBef>
              </a:pPr>
              <a:r>
                <a:rPr kumimoji="1" lang="en-US" altLang="zh-CN" dirty="0">
                  <a:latin typeface="Times New Roman" pitchFamily="18" charset="0"/>
                  <a:ea typeface="楷体_GB2312" pitchFamily="49" charset="-122"/>
                </a:rPr>
                <a:t>—</a:t>
              </a:r>
              <a:r>
                <a:rPr kumimoji="1" lang="en-US" altLang="zh-CN" dirty="0">
                  <a:latin typeface="楷体_GB2312" pitchFamily="49" charset="-122"/>
                  <a:ea typeface="楷体_GB2312" pitchFamily="49" charset="-122"/>
                </a:rPr>
                <a:t> </a:t>
              </a:r>
              <a:r>
                <a:rPr kumimoji="1" lang="zh-CN" altLang="en-US" dirty="0">
                  <a:latin typeface="楷体_GB2312" pitchFamily="49" charset="-122"/>
                  <a:ea typeface="楷体_GB2312" pitchFamily="49" charset="-122"/>
                </a:rPr>
                <a:t>张力</a:t>
              </a:r>
            </a:p>
          </p:txBody>
        </p:sp>
        <p:sp>
          <p:nvSpPr>
            <p:cNvPr id="14" name="Rectangle 72"/>
            <p:cNvSpPr>
              <a:spLocks noChangeArrowheads="1"/>
            </p:cNvSpPr>
            <p:nvPr/>
          </p:nvSpPr>
          <p:spPr bwMode="auto">
            <a:xfrm>
              <a:off x="5008534" y="3076565"/>
              <a:ext cx="1828800" cy="366105"/>
            </a:xfrm>
            <a:prstGeom prst="rect">
              <a:avLst/>
            </a:prstGeom>
            <a:noFill/>
            <a:ln w="9525">
              <a:noFill/>
              <a:miter lim="800000"/>
              <a:headEnd/>
              <a:tailEnd/>
            </a:ln>
          </p:spPr>
          <p:txBody>
            <a:bodyPr>
              <a:spAutoFit/>
            </a:bodyPr>
            <a:lstStyle/>
            <a:p>
              <a:pPr>
                <a:spcBef>
                  <a:spcPct val="50000"/>
                </a:spcBef>
              </a:pPr>
              <a:r>
                <a:rPr kumimoji="1" lang="en-US" altLang="zh-CN" dirty="0">
                  <a:latin typeface="Times New Roman" pitchFamily="18" charset="0"/>
                  <a:ea typeface="楷体_GB2312" pitchFamily="49" charset="-122"/>
                </a:rPr>
                <a:t>—</a:t>
              </a:r>
              <a:r>
                <a:rPr kumimoji="1" lang="en-US" altLang="zh-CN" dirty="0">
                  <a:latin typeface="楷体_GB2312" pitchFamily="49" charset="-122"/>
                  <a:ea typeface="楷体_GB2312" pitchFamily="49" charset="-122"/>
                </a:rPr>
                <a:t> </a:t>
              </a:r>
              <a:r>
                <a:rPr kumimoji="1" lang="zh-CN" altLang="en-US" dirty="0">
                  <a:latin typeface="楷体_GB2312" pitchFamily="49" charset="-122"/>
                  <a:ea typeface="楷体_GB2312" pitchFamily="49" charset="-122"/>
                </a:rPr>
                <a:t>线密度</a:t>
              </a:r>
            </a:p>
          </p:txBody>
        </p:sp>
        <p:sp>
          <p:nvSpPr>
            <p:cNvPr id="15" name="AutoShape 73"/>
            <p:cNvSpPr>
              <a:spLocks/>
            </p:cNvSpPr>
            <p:nvPr/>
          </p:nvSpPr>
          <p:spPr bwMode="auto">
            <a:xfrm>
              <a:off x="4367184" y="2741602"/>
              <a:ext cx="176212" cy="557213"/>
            </a:xfrm>
            <a:prstGeom prst="leftBrace">
              <a:avLst>
                <a:gd name="adj1" fmla="val 26351"/>
                <a:gd name="adj2" fmla="val 50000"/>
              </a:avLst>
            </a:prstGeom>
            <a:noFill/>
            <a:ln w="22225">
              <a:solidFill>
                <a:schemeClr val="tx1"/>
              </a:solidFill>
              <a:round/>
              <a:headEnd/>
              <a:tailEnd/>
            </a:ln>
          </p:spPr>
          <p:txBody>
            <a:bodyPr wrap="none" anchor="ctr"/>
            <a:lstStyle/>
            <a:p>
              <a:endParaRPr lang="zh-CN" altLang="en-US"/>
            </a:p>
          </p:txBody>
        </p:sp>
        <p:graphicFrame>
          <p:nvGraphicFramePr>
            <p:cNvPr id="12300" name="Object 12"/>
            <p:cNvGraphicFramePr>
              <a:graphicFrameLocks noChangeAspect="1"/>
            </p:cNvGraphicFramePr>
            <p:nvPr/>
          </p:nvGraphicFramePr>
          <p:xfrm>
            <a:off x="4643438" y="2614038"/>
            <a:ext cx="326898" cy="386334"/>
          </p:xfrm>
          <a:graphic>
            <a:graphicData uri="http://schemas.openxmlformats.org/presentationml/2006/ole">
              <mc:AlternateContent xmlns:mc="http://schemas.openxmlformats.org/markup-compatibility/2006">
                <mc:Choice xmlns:v="urn:schemas-microsoft-com:vml" Requires="v">
                  <p:oleObj name="Equation" r:id="rId6" imgW="139680" imgH="164880" progId="Equation.DSMT4">
                    <p:embed/>
                  </p:oleObj>
                </mc:Choice>
                <mc:Fallback>
                  <p:oleObj name="Equation" r:id="rId6" imgW="139680" imgH="164880" progId="Equation.DSMT4">
                    <p:embed/>
                    <p:pic>
                      <p:nvPicPr>
                        <p:cNvPr id="1230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2614038"/>
                          <a:ext cx="326898" cy="3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01" name="Object 13"/>
            <p:cNvGraphicFramePr>
              <a:graphicFrameLocks noChangeAspect="1"/>
            </p:cNvGraphicFramePr>
            <p:nvPr/>
          </p:nvGraphicFramePr>
          <p:xfrm>
            <a:off x="4643438" y="3142616"/>
            <a:ext cx="356616" cy="386334"/>
          </p:xfrm>
          <a:graphic>
            <a:graphicData uri="http://schemas.openxmlformats.org/presentationml/2006/ole">
              <mc:AlternateContent xmlns:mc="http://schemas.openxmlformats.org/markup-compatibility/2006">
                <mc:Choice xmlns:v="urn:schemas-microsoft-com:vml" Requires="v">
                  <p:oleObj name="Equation" r:id="rId8" imgW="152280" imgH="164880" progId="Equation.DSMT4">
                    <p:embed/>
                  </p:oleObj>
                </mc:Choice>
                <mc:Fallback>
                  <p:oleObj name="Equation" r:id="rId8" imgW="152280" imgH="164880" progId="Equation.DSMT4">
                    <p:embed/>
                    <p:pic>
                      <p:nvPicPr>
                        <p:cNvPr id="12301"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3438" y="3142616"/>
                          <a:ext cx="356616" cy="38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8" name="灯片编号占位符 37"/>
          <p:cNvSpPr>
            <a:spLocks noGrp="1"/>
          </p:cNvSpPr>
          <p:nvPr>
            <p:ph type="sldNum" sz="quarter" idx="12"/>
          </p:nvPr>
        </p:nvSpPr>
        <p:spPr>
          <a:xfrm>
            <a:off x="6549260" y="5899549"/>
            <a:ext cx="2133600" cy="365125"/>
          </a:xfrm>
        </p:spPr>
        <p:txBody>
          <a:bodyPr/>
          <a:lstStyle/>
          <a:p>
            <a:fld id="{0C913308-F349-4B6D-A68A-DD1791B4A57B}" type="slidenum">
              <a:rPr lang="zh-CN" altLang="en-US" smtClean="0"/>
              <a:pPr/>
              <a:t>24</a:t>
            </a:fld>
            <a:endParaRPr lang="zh-CN" altLang="en-US"/>
          </a:p>
        </p:txBody>
      </p:sp>
      <p:pic>
        <p:nvPicPr>
          <p:cNvPr id="3" name="图片 2">
            <a:extLst>
              <a:ext uri="{FF2B5EF4-FFF2-40B4-BE49-F238E27FC236}">
                <a16:creationId xmlns:a16="http://schemas.microsoft.com/office/drawing/2014/main" id="{EA60851C-0CF9-1F24-283F-D3BD0C02A5AA}"/>
              </a:ext>
            </a:extLst>
          </p:cNvPr>
          <p:cNvPicPr>
            <a:picLocks noChangeAspect="1"/>
          </p:cNvPicPr>
          <p:nvPr/>
        </p:nvPicPr>
        <p:blipFill>
          <a:blip r:embed="rId10"/>
          <a:stretch>
            <a:fillRect/>
          </a:stretch>
        </p:blipFill>
        <p:spPr>
          <a:xfrm>
            <a:off x="4852220" y="4653136"/>
            <a:ext cx="3177457" cy="1928823"/>
          </a:xfrm>
          <a:prstGeom prst="rect">
            <a:avLst/>
          </a:prstGeom>
        </p:spPr>
      </p:pic>
      <p:graphicFrame>
        <p:nvGraphicFramePr>
          <p:cNvPr id="4" name="Object 11">
            <a:extLst>
              <a:ext uri="{FF2B5EF4-FFF2-40B4-BE49-F238E27FC236}">
                <a16:creationId xmlns:a16="http://schemas.microsoft.com/office/drawing/2014/main" id="{E46571C1-7261-2C6C-DEE7-D846D3482533}"/>
              </a:ext>
            </a:extLst>
          </p:cNvPr>
          <p:cNvGraphicFramePr>
            <a:graphicFrameLocks noChangeAspect="1"/>
          </p:cNvGraphicFramePr>
          <p:nvPr>
            <p:extLst>
              <p:ext uri="{D42A27DB-BD31-4B8C-83A1-F6EECF244321}">
                <p14:modId xmlns:p14="http://schemas.microsoft.com/office/powerpoint/2010/main" val="458349531"/>
              </p:ext>
            </p:extLst>
          </p:nvPr>
        </p:nvGraphicFramePr>
        <p:xfrm>
          <a:off x="1907704" y="4653136"/>
          <a:ext cx="2098823" cy="791451"/>
        </p:xfrm>
        <a:graphic>
          <a:graphicData uri="http://schemas.openxmlformats.org/presentationml/2006/ole">
            <mc:AlternateContent xmlns:mc="http://schemas.openxmlformats.org/markup-compatibility/2006">
              <mc:Choice xmlns:v="urn:schemas-microsoft-com:vml" Requires="v">
                <p:oleObj name="Equation" r:id="rId11" imgW="1549080" imgH="914400" progId="Equation.DSMT4">
                  <p:embed/>
                </p:oleObj>
              </mc:Choice>
              <mc:Fallback>
                <p:oleObj name="Equation" r:id="rId11" imgW="1549080" imgH="914400" progId="Equation.DSMT4">
                  <p:embed/>
                  <p:pic>
                    <p:nvPicPr>
                      <p:cNvPr id="12299" name="Object 11"/>
                      <p:cNvPicPr>
                        <a:picLocks noChangeAspect="1" noChangeArrowheads="1"/>
                      </p:cNvPicPr>
                      <p:nvPr/>
                    </p:nvPicPr>
                    <p:blipFill>
                      <a:blip r:embed="rId12"/>
                      <a:srcRect/>
                      <a:stretch>
                        <a:fillRect/>
                      </a:stretch>
                    </p:blipFill>
                    <p:spPr bwMode="auto">
                      <a:xfrm>
                        <a:off x="1907704" y="4653136"/>
                        <a:ext cx="2098823" cy="791451"/>
                      </a:xfrm>
                      <a:prstGeom prst="rect">
                        <a:avLst/>
                      </a:prstGeom>
                      <a:noFill/>
                      <a:ln>
                        <a:noFill/>
                      </a:ln>
                      <a:effectLst/>
                    </p:spPr>
                  </p:pic>
                </p:oleObj>
              </mc:Fallback>
            </mc:AlternateContent>
          </a:graphicData>
        </a:graphic>
      </p:graphicFrame>
      <p:sp>
        <p:nvSpPr>
          <p:cNvPr id="22" name="文本框 21">
            <a:extLst>
              <a:ext uri="{FF2B5EF4-FFF2-40B4-BE49-F238E27FC236}">
                <a16:creationId xmlns:a16="http://schemas.microsoft.com/office/drawing/2014/main" id="{D65A469E-F925-A0AD-2718-B3C66BEF76B1}"/>
              </a:ext>
            </a:extLst>
          </p:cNvPr>
          <p:cNvSpPr txBox="1"/>
          <p:nvPr/>
        </p:nvSpPr>
        <p:spPr>
          <a:xfrm>
            <a:off x="785019" y="5515730"/>
            <a:ext cx="4257819" cy="461665"/>
          </a:xfrm>
          <a:prstGeom prst="rect">
            <a:avLst/>
          </a:prstGeom>
          <a:noFill/>
        </p:spPr>
        <p:txBody>
          <a:bodyPr wrap="square" rtlCol="0">
            <a:spAutoFit/>
          </a:bodyPr>
          <a:lstStyle/>
          <a:p>
            <a:r>
              <a:rPr lang="en-US" altLang="zh-CN" sz="2400" dirty="0"/>
              <a:t>E</a:t>
            </a:r>
            <a:r>
              <a:rPr kumimoji="1" lang="zh-CN" altLang="en-US" sz="2400" dirty="0">
                <a:latin typeface="微软雅黑" panose="020B0503020204020204" pitchFamily="34" charset="-122"/>
                <a:ea typeface="微软雅黑" panose="020B0503020204020204" pitchFamily="34" charset="-122"/>
              </a:rPr>
              <a:t>处处相等，为均匀弹性介质</a:t>
            </a:r>
          </a:p>
        </p:txBody>
      </p:sp>
      <p:graphicFrame>
        <p:nvGraphicFramePr>
          <p:cNvPr id="23" name="Object 11">
            <a:extLst>
              <a:ext uri="{FF2B5EF4-FFF2-40B4-BE49-F238E27FC236}">
                <a16:creationId xmlns:a16="http://schemas.microsoft.com/office/drawing/2014/main" id="{52DF5215-234A-E5AB-2AC3-C2FFB7B1B748}"/>
              </a:ext>
            </a:extLst>
          </p:cNvPr>
          <p:cNvGraphicFramePr>
            <a:graphicFrameLocks noChangeAspect="1"/>
          </p:cNvGraphicFramePr>
          <p:nvPr>
            <p:extLst>
              <p:ext uri="{D42A27DB-BD31-4B8C-83A1-F6EECF244321}">
                <p14:modId xmlns:p14="http://schemas.microsoft.com/office/powerpoint/2010/main" val="223100444"/>
              </p:ext>
            </p:extLst>
          </p:nvPr>
        </p:nvGraphicFramePr>
        <p:xfrm>
          <a:off x="1837905" y="5977395"/>
          <a:ext cx="2196233" cy="801867"/>
        </p:xfrm>
        <a:graphic>
          <a:graphicData uri="http://schemas.openxmlformats.org/presentationml/2006/ole">
            <mc:AlternateContent xmlns:mc="http://schemas.openxmlformats.org/markup-compatibility/2006">
              <mc:Choice xmlns:v="urn:schemas-microsoft-com:vml" Requires="v">
                <p:oleObj name="Equation" r:id="rId13" imgW="1600200" imgH="914400" progId="Equation.DSMT4">
                  <p:embed/>
                </p:oleObj>
              </mc:Choice>
              <mc:Fallback>
                <p:oleObj name="Equation" r:id="rId13" imgW="1600200" imgH="914400" progId="Equation.DSMT4">
                  <p:embed/>
                  <p:pic>
                    <p:nvPicPr>
                      <p:cNvPr id="73" name="Object 11">
                        <a:extLst>
                          <a:ext uri="{FF2B5EF4-FFF2-40B4-BE49-F238E27FC236}">
                            <a16:creationId xmlns:a16="http://schemas.microsoft.com/office/drawing/2014/main" id="{19CDD612-79BF-4A3E-B100-0C821A3A435C}"/>
                          </a:ext>
                        </a:extLst>
                      </p:cNvPr>
                      <p:cNvPicPr>
                        <a:picLocks noChangeAspect="1" noChangeArrowheads="1"/>
                      </p:cNvPicPr>
                      <p:nvPr/>
                    </p:nvPicPr>
                    <p:blipFill>
                      <a:blip r:embed="rId14"/>
                      <a:srcRect/>
                      <a:stretch>
                        <a:fillRect/>
                      </a:stretch>
                    </p:blipFill>
                    <p:spPr bwMode="auto">
                      <a:xfrm>
                        <a:off x="1837905" y="5977395"/>
                        <a:ext cx="2196233" cy="801867"/>
                      </a:xfrm>
                      <a:prstGeom prst="rect">
                        <a:avLst/>
                      </a:prstGeom>
                      <a:noFill/>
                      <a:ln>
                        <a:noFill/>
                      </a:ln>
                      <a:effec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762000" y="463065"/>
            <a:ext cx="4812536" cy="511807"/>
          </a:xfrm>
          <a:prstGeom prst="rect">
            <a:avLst/>
          </a:prstGeom>
          <a:noFill/>
          <a:ln w="9525">
            <a:noFill/>
            <a:miter lim="800000"/>
          </a:ln>
        </p:spPr>
        <p:txBody>
          <a:bodyPr wrap="none">
            <a:spAutoFit/>
          </a:bodyPr>
          <a:lstStyle/>
          <a:p>
            <a:pPr>
              <a:lnSpc>
                <a:spcPct val="125000"/>
              </a:lnSpc>
              <a:spcBef>
                <a:spcPct val="30000"/>
              </a:spcBef>
            </a:pPr>
            <a:r>
              <a:rPr kumimoji="1" lang="en-US" altLang="zh-CN" sz="2400" dirty="0">
                <a:latin typeface="微软雅黑" panose="020B0503020204020204" pitchFamily="34" charset="-122"/>
                <a:ea typeface="微软雅黑" panose="020B0503020204020204" pitchFamily="34" charset="-122"/>
              </a:rPr>
              <a:t>c. </a:t>
            </a:r>
            <a:r>
              <a:rPr kumimoji="1" lang="zh-CN" altLang="en-US" sz="2400" dirty="0">
                <a:latin typeface="微软雅黑" panose="020B0503020204020204" pitchFamily="34" charset="-122"/>
                <a:ea typeface="微软雅黑" panose="020B0503020204020204" pitchFamily="34" charset="-122"/>
              </a:rPr>
              <a:t>固体介质中传播的横波波速为：</a:t>
            </a:r>
          </a:p>
        </p:txBody>
      </p:sp>
      <p:sp>
        <p:nvSpPr>
          <p:cNvPr id="16" name="Rectangle 15"/>
          <p:cNvSpPr>
            <a:spLocks noChangeArrowheads="1"/>
          </p:cNvSpPr>
          <p:nvPr/>
        </p:nvSpPr>
        <p:spPr bwMode="auto">
          <a:xfrm>
            <a:off x="3693047" y="1471851"/>
            <a:ext cx="1718740" cy="461665"/>
          </a:xfrm>
          <a:prstGeom prst="rect">
            <a:avLst/>
          </a:prstGeom>
          <a:noFill/>
          <a:ln w="9525">
            <a:noFill/>
            <a:miter lim="800000"/>
          </a:ln>
        </p:spPr>
        <p:txBody>
          <a:bodyPr wrap="none">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G:</a:t>
            </a:r>
            <a:r>
              <a:rPr kumimoji="1" lang="zh-CN" altLang="en-US" sz="2400" dirty="0">
                <a:latin typeface="微软雅黑" panose="020B0503020204020204" pitchFamily="34" charset="-122"/>
                <a:ea typeface="微软雅黑" panose="020B0503020204020204" pitchFamily="34" charset="-122"/>
              </a:rPr>
              <a:t>切变模量</a:t>
            </a:r>
          </a:p>
        </p:txBody>
      </p:sp>
      <p:sp>
        <p:nvSpPr>
          <p:cNvPr id="18" name="Rectangle 17"/>
          <p:cNvSpPr>
            <a:spLocks noChangeArrowheads="1"/>
          </p:cNvSpPr>
          <p:nvPr/>
        </p:nvSpPr>
        <p:spPr bwMode="auto">
          <a:xfrm>
            <a:off x="762000" y="3114676"/>
            <a:ext cx="8153400" cy="457200"/>
          </a:xfrm>
          <a:prstGeom prst="rect">
            <a:avLst/>
          </a:prstGeom>
          <a:noFill/>
          <a:ln w="9525">
            <a:noFill/>
            <a:miter lim="800000"/>
          </a:ln>
        </p:spPr>
        <p:txBody>
          <a:bodyPr>
            <a:spAutoFit/>
          </a:bodyPr>
          <a:lstStyle/>
          <a:p>
            <a:pPr eaLnBrk="0" hangingPunct="0"/>
            <a:r>
              <a:rPr kumimoji="1" lang="en-US" altLang="zh-CN" sz="2400" dirty="0">
                <a:latin typeface="微软雅黑" panose="020B0503020204020204" pitchFamily="34" charset="-122"/>
                <a:ea typeface="微软雅黑" panose="020B0503020204020204" pitchFamily="34" charset="-122"/>
              </a:rPr>
              <a:t>d. </a:t>
            </a:r>
            <a:r>
              <a:rPr kumimoji="1" lang="zh-CN" altLang="en-US" sz="2400" dirty="0">
                <a:latin typeface="微软雅黑" panose="020B0503020204020204" pitchFamily="34" charset="-122"/>
                <a:ea typeface="微软雅黑" panose="020B0503020204020204" pitchFamily="34" charset="-122"/>
              </a:rPr>
              <a:t>液体和气体只能传播纵波，其波速由下式给出</a:t>
            </a:r>
          </a:p>
        </p:txBody>
      </p:sp>
      <p:sp>
        <p:nvSpPr>
          <p:cNvPr id="20" name="Rectangle 19"/>
          <p:cNvSpPr>
            <a:spLocks noChangeArrowheads="1"/>
          </p:cNvSpPr>
          <p:nvPr/>
        </p:nvSpPr>
        <p:spPr bwMode="auto">
          <a:xfrm>
            <a:off x="7972428" y="5861944"/>
            <a:ext cx="641350" cy="365125"/>
          </a:xfrm>
          <a:prstGeom prst="rect">
            <a:avLst/>
          </a:prstGeom>
          <a:noFill/>
          <a:ln w="25400">
            <a:noFill/>
            <a:miter lim="800000"/>
          </a:ln>
        </p:spPr>
        <p:txBody>
          <a:bodyPr lIns="12700" tIns="12700" rIns="12700" bIns="12700"/>
          <a:lstStyle/>
          <a:p>
            <a:pPr algn="ctr"/>
            <a:r>
              <a:rPr kumimoji="1" lang="zh-CN" altLang="en-US" sz="2000" b="1" dirty="0">
                <a:latin typeface="Times New Roman" panose="02020603050405020304" pitchFamily="18" charset="0"/>
                <a:ea typeface="楷体_GB2312" pitchFamily="49" charset="-122"/>
              </a:rPr>
              <a:t>体变</a:t>
            </a:r>
          </a:p>
        </p:txBody>
      </p:sp>
      <p:sp>
        <p:nvSpPr>
          <p:cNvPr id="21" name="Rectangle 20"/>
          <p:cNvSpPr>
            <a:spLocks noChangeArrowheads="1"/>
          </p:cNvSpPr>
          <p:nvPr/>
        </p:nvSpPr>
        <p:spPr bwMode="auto">
          <a:xfrm>
            <a:off x="6632585" y="4104563"/>
            <a:ext cx="1547813" cy="1547813"/>
          </a:xfrm>
          <a:prstGeom prst="rect">
            <a:avLst/>
          </a:prstGeom>
          <a:noFill/>
          <a:ln w="38100">
            <a:solidFill>
              <a:schemeClr val="tx1"/>
            </a:solidFill>
            <a:prstDash val="sysDot"/>
            <a:miter lim="800000"/>
          </a:ln>
        </p:spPr>
        <p:txBody>
          <a:bodyPr/>
          <a:lstStyle/>
          <a:p>
            <a:endParaRPr lang="zh-CN" altLang="en-US"/>
          </a:p>
        </p:txBody>
      </p:sp>
      <p:sp>
        <p:nvSpPr>
          <p:cNvPr id="22" name="Rectangle 21"/>
          <p:cNvSpPr>
            <a:spLocks noChangeArrowheads="1"/>
          </p:cNvSpPr>
          <p:nvPr/>
        </p:nvSpPr>
        <p:spPr bwMode="auto">
          <a:xfrm>
            <a:off x="6867535" y="4328401"/>
            <a:ext cx="1101725" cy="1101725"/>
          </a:xfrm>
          <a:prstGeom prst="rect">
            <a:avLst/>
          </a:prstGeom>
          <a:noFill/>
          <a:ln w="25400">
            <a:solidFill>
              <a:schemeClr val="tx1"/>
            </a:solidFill>
            <a:miter lim="800000"/>
          </a:ln>
        </p:spPr>
        <p:txBody>
          <a:bodyPr/>
          <a:lstStyle/>
          <a:p>
            <a:endParaRPr lang="zh-CN" altLang="en-US"/>
          </a:p>
        </p:txBody>
      </p:sp>
      <p:grpSp>
        <p:nvGrpSpPr>
          <p:cNvPr id="23" name="Group 22"/>
          <p:cNvGrpSpPr/>
          <p:nvPr/>
        </p:nvGrpSpPr>
        <p:grpSpPr bwMode="auto">
          <a:xfrm>
            <a:off x="6000760" y="3357562"/>
            <a:ext cx="2971800" cy="2933010"/>
            <a:chOff x="3792" y="1914"/>
            <a:chExt cx="1872" cy="1375"/>
          </a:xfrm>
        </p:grpSpPr>
        <p:sp>
          <p:nvSpPr>
            <p:cNvPr id="24" name="Rectangle 23"/>
            <p:cNvSpPr>
              <a:spLocks noChangeArrowheads="1"/>
            </p:cNvSpPr>
            <p:nvPr/>
          </p:nvSpPr>
          <p:spPr bwMode="auto">
            <a:xfrm>
              <a:off x="5449" y="2527"/>
              <a:ext cx="215" cy="234"/>
            </a:xfrm>
            <a:prstGeom prst="rect">
              <a:avLst/>
            </a:prstGeom>
            <a:noFill/>
            <a:ln w="25400">
              <a:noFill/>
              <a:miter lim="800000"/>
            </a:ln>
          </p:spPr>
          <p:txBody>
            <a:bodyPr lIns="12700" tIns="12700" rIns="12700" bIns="12700"/>
            <a:lstStyle/>
            <a:p>
              <a:pPr algn="just"/>
              <a:r>
                <a:rPr kumimoji="1" lang="en-US" altLang="zh-CN" sz="2400" b="1" i="1">
                  <a:latin typeface="Times New Roman" panose="02020603050405020304" pitchFamily="18" charset="0"/>
                </a:rPr>
                <a:t>p</a:t>
              </a:r>
            </a:p>
          </p:txBody>
        </p:sp>
        <p:sp>
          <p:nvSpPr>
            <p:cNvPr id="25" name="Line 24"/>
            <p:cNvSpPr>
              <a:spLocks noChangeShapeType="1"/>
            </p:cNvSpPr>
            <p:nvPr/>
          </p:nvSpPr>
          <p:spPr bwMode="auto">
            <a:xfrm>
              <a:off x="3984" y="2488"/>
              <a:ext cx="326" cy="1"/>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26" name="Line 25"/>
            <p:cNvSpPr>
              <a:spLocks noChangeShapeType="1"/>
            </p:cNvSpPr>
            <p:nvPr/>
          </p:nvSpPr>
          <p:spPr bwMode="auto">
            <a:xfrm>
              <a:off x="3984" y="2620"/>
              <a:ext cx="326" cy="1"/>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27" name="Line 26"/>
            <p:cNvSpPr>
              <a:spLocks noChangeShapeType="1"/>
            </p:cNvSpPr>
            <p:nvPr/>
          </p:nvSpPr>
          <p:spPr bwMode="auto">
            <a:xfrm>
              <a:off x="3984" y="2751"/>
              <a:ext cx="326" cy="1"/>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28" name="Line 27"/>
            <p:cNvSpPr>
              <a:spLocks noChangeShapeType="1"/>
            </p:cNvSpPr>
            <p:nvPr/>
          </p:nvSpPr>
          <p:spPr bwMode="auto">
            <a:xfrm flipH="1">
              <a:off x="5047" y="2488"/>
              <a:ext cx="325" cy="1"/>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29" name="Line 28"/>
            <p:cNvSpPr>
              <a:spLocks noChangeShapeType="1"/>
            </p:cNvSpPr>
            <p:nvPr/>
          </p:nvSpPr>
          <p:spPr bwMode="auto">
            <a:xfrm flipH="1">
              <a:off x="5047" y="2620"/>
              <a:ext cx="325" cy="1"/>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0" name="Line 29"/>
            <p:cNvSpPr>
              <a:spLocks noChangeShapeType="1"/>
            </p:cNvSpPr>
            <p:nvPr/>
          </p:nvSpPr>
          <p:spPr bwMode="auto">
            <a:xfrm flipH="1">
              <a:off x="5047" y="2751"/>
              <a:ext cx="325" cy="1"/>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1" name="Line 30"/>
            <p:cNvSpPr>
              <a:spLocks noChangeShapeType="1"/>
            </p:cNvSpPr>
            <p:nvPr/>
          </p:nvSpPr>
          <p:spPr bwMode="auto">
            <a:xfrm flipV="1">
              <a:off x="4884" y="2873"/>
              <a:ext cx="1" cy="224"/>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2" name="Line 31"/>
            <p:cNvSpPr>
              <a:spLocks noChangeShapeType="1"/>
            </p:cNvSpPr>
            <p:nvPr/>
          </p:nvSpPr>
          <p:spPr bwMode="auto">
            <a:xfrm flipV="1">
              <a:off x="4692" y="2873"/>
              <a:ext cx="1" cy="224"/>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3" name="Line 32"/>
            <p:cNvSpPr>
              <a:spLocks noChangeShapeType="1"/>
            </p:cNvSpPr>
            <p:nvPr/>
          </p:nvSpPr>
          <p:spPr bwMode="auto">
            <a:xfrm flipV="1">
              <a:off x="4501" y="2873"/>
              <a:ext cx="0" cy="224"/>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4" name="Line 33"/>
            <p:cNvSpPr>
              <a:spLocks noChangeShapeType="1"/>
            </p:cNvSpPr>
            <p:nvPr/>
          </p:nvSpPr>
          <p:spPr bwMode="auto">
            <a:xfrm>
              <a:off x="4884" y="2153"/>
              <a:ext cx="1" cy="224"/>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5" name="Line 34"/>
            <p:cNvSpPr>
              <a:spLocks noChangeShapeType="1"/>
            </p:cNvSpPr>
            <p:nvPr/>
          </p:nvSpPr>
          <p:spPr bwMode="auto">
            <a:xfrm>
              <a:off x="4692" y="2153"/>
              <a:ext cx="1" cy="224"/>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6" name="Line 35"/>
            <p:cNvSpPr>
              <a:spLocks noChangeShapeType="1"/>
            </p:cNvSpPr>
            <p:nvPr/>
          </p:nvSpPr>
          <p:spPr bwMode="auto">
            <a:xfrm>
              <a:off x="4501" y="2153"/>
              <a:ext cx="0" cy="224"/>
            </a:xfrm>
            <a:prstGeom prst="line">
              <a:avLst/>
            </a:prstGeom>
            <a:noFill/>
            <a:ln w="25400">
              <a:solidFill>
                <a:srgbClr val="FF0000"/>
              </a:solidFill>
              <a:round/>
              <a:headEnd type="none" w="med" len="sm"/>
              <a:tailEnd type="triangle" w="med" len="sm"/>
            </a:ln>
          </p:spPr>
          <p:txBody>
            <a:bodyPr/>
            <a:lstStyle/>
            <a:p>
              <a:endParaRPr lang="zh-CN" altLang="en-US"/>
            </a:p>
          </p:txBody>
        </p:sp>
        <p:sp>
          <p:nvSpPr>
            <p:cNvPr id="37" name="Rectangle 36"/>
            <p:cNvSpPr>
              <a:spLocks noChangeArrowheads="1"/>
            </p:cNvSpPr>
            <p:nvPr/>
          </p:nvSpPr>
          <p:spPr bwMode="auto">
            <a:xfrm>
              <a:off x="4648" y="3066"/>
              <a:ext cx="326" cy="223"/>
            </a:xfrm>
            <a:prstGeom prst="rect">
              <a:avLst/>
            </a:prstGeom>
            <a:noFill/>
            <a:ln w="25400">
              <a:noFill/>
              <a:miter lim="800000"/>
            </a:ln>
          </p:spPr>
          <p:txBody>
            <a:bodyPr lIns="12700" tIns="12700" rIns="12700" bIns="12700"/>
            <a:lstStyle/>
            <a:p>
              <a:pPr algn="just"/>
              <a:r>
                <a:rPr kumimoji="1" lang="en-US" altLang="zh-CN" sz="2400" b="1" i="1">
                  <a:latin typeface="Times New Roman" panose="02020603050405020304" pitchFamily="18" charset="0"/>
                </a:rPr>
                <a:t>p</a:t>
              </a:r>
            </a:p>
          </p:txBody>
        </p:sp>
        <p:sp>
          <p:nvSpPr>
            <p:cNvPr id="38" name="Rectangle 37"/>
            <p:cNvSpPr>
              <a:spLocks noChangeArrowheads="1"/>
            </p:cNvSpPr>
            <p:nvPr/>
          </p:nvSpPr>
          <p:spPr bwMode="auto">
            <a:xfrm>
              <a:off x="3792" y="2498"/>
              <a:ext cx="282" cy="234"/>
            </a:xfrm>
            <a:prstGeom prst="rect">
              <a:avLst/>
            </a:prstGeom>
            <a:noFill/>
            <a:ln w="25400">
              <a:noFill/>
              <a:miter lim="800000"/>
            </a:ln>
          </p:spPr>
          <p:txBody>
            <a:bodyPr lIns="12700" tIns="12700" rIns="12700" bIns="12700"/>
            <a:lstStyle/>
            <a:p>
              <a:pPr algn="just"/>
              <a:r>
                <a:rPr kumimoji="1" lang="en-US" altLang="zh-CN" sz="2400" b="1" i="1" dirty="0">
                  <a:latin typeface="Times New Roman" panose="02020603050405020304" pitchFamily="18" charset="0"/>
                </a:rPr>
                <a:t>p</a:t>
              </a:r>
            </a:p>
          </p:txBody>
        </p:sp>
        <p:sp>
          <p:nvSpPr>
            <p:cNvPr id="39" name="Rectangle 38"/>
            <p:cNvSpPr>
              <a:spLocks noChangeArrowheads="1"/>
            </p:cNvSpPr>
            <p:nvPr/>
          </p:nvSpPr>
          <p:spPr bwMode="auto">
            <a:xfrm>
              <a:off x="4648" y="1914"/>
              <a:ext cx="311" cy="203"/>
            </a:xfrm>
            <a:prstGeom prst="rect">
              <a:avLst/>
            </a:prstGeom>
            <a:noFill/>
            <a:ln w="25400">
              <a:noFill/>
              <a:miter lim="800000"/>
            </a:ln>
          </p:spPr>
          <p:txBody>
            <a:bodyPr lIns="12700" tIns="12700" rIns="12700" bIns="12700"/>
            <a:lstStyle/>
            <a:p>
              <a:pPr algn="just"/>
              <a:r>
                <a:rPr kumimoji="1" lang="en-US" altLang="zh-CN" sz="2400" b="1" i="1" dirty="0">
                  <a:latin typeface="Times New Roman" panose="02020603050405020304" pitchFamily="18" charset="0"/>
                </a:rPr>
                <a:t>p</a:t>
              </a:r>
            </a:p>
          </p:txBody>
        </p:sp>
      </p:grpSp>
      <p:sp>
        <p:nvSpPr>
          <p:cNvPr id="40" name="Rectangle 39"/>
          <p:cNvSpPr>
            <a:spLocks noChangeArrowheads="1"/>
          </p:cNvSpPr>
          <p:nvPr/>
        </p:nvSpPr>
        <p:spPr bwMode="auto">
          <a:xfrm>
            <a:off x="7007235" y="4477626"/>
            <a:ext cx="1362075" cy="307975"/>
          </a:xfrm>
          <a:prstGeom prst="rect">
            <a:avLst/>
          </a:prstGeom>
          <a:noFill/>
          <a:ln w="25400">
            <a:noFill/>
            <a:miter lim="800000"/>
          </a:ln>
        </p:spPr>
        <p:txBody>
          <a:bodyPr lIns="12700" tIns="12700" rIns="12700" bIns="12700"/>
          <a:lstStyle/>
          <a:p>
            <a:pPr algn="just"/>
            <a:r>
              <a:rPr kumimoji="1" lang="en-US" altLang="zh-CN" b="1" i="1" dirty="0">
                <a:latin typeface="Times New Roman" panose="02020603050405020304" pitchFamily="18" charset="0"/>
              </a:rPr>
              <a:t>V </a:t>
            </a:r>
            <a:r>
              <a:rPr kumimoji="1" lang="en-US" altLang="zh-CN" dirty="0">
                <a:latin typeface="BatangChe" pitchFamily="49" charset="-127"/>
                <a:ea typeface="BatangChe" pitchFamily="49" charset="-127"/>
                <a:cs typeface="Times New Roman" panose="02020603050405020304" pitchFamily="18" charset="0"/>
              </a:rPr>
              <a:t>-</a:t>
            </a:r>
            <a:r>
              <a:rPr kumimoji="1" lang="en-US" altLang="zh-CN" b="1" i="1" dirty="0">
                <a:latin typeface="Times New Roman" panose="02020603050405020304" pitchFamily="18" charset="0"/>
                <a:sym typeface="Symbol" panose="05050102010706020507" pitchFamily="18" charset="2"/>
              </a:rPr>
              <a:t> </a:t>
            </a:r>
            <a:r>
              <a:rPr kumimoji="1" lang="en-US" altLang="zh-CN" b="1" i="1" dirty="0">
                <a:latin typeface="Times New Roman" panose="02020603050405020304" pitchFamily="18" charset="0"/>
              </a:rPr>
              <a:t>V</a:t>
            </a:r>
          </a:p>
        </p:txBody>
      </p:sp>
      <p:sp>
        <p:nvSpPr>
          <p:cNvPr id="42" name="Rectangle 41"/>
          <p:cNvSpPr>
            <a:spLocks noChangeArrowheads="1"/>
          </p:cNvSpPr>
          <p:nvPr/>
        </p:nvSpPr>
        <p:spPr bwMode="auto">
          <a:xfrm>
            <a:off x="2962714" y="3589415"/>
            <a:ext cx="3312125" cy="461665"/>
          </a:xfrm>
          <a:prstGeom prst="rect">
            <a:avLst/>
          </a:prstGeom>
          <a:noFill/>
          <a:ln w="9525">
            <a:noFill/>
            <a:miter lim="800000"/>
          </a:ln>
        </p:spPr>
        <p:txBody>
          <a:bodyPr wrap="none">
            <a:spAutoFit/>
          </a:bodyPr>
          <a:lstStyle/>
          <a:p>
            <a:r>
              <a:rPr kumimoji="1" lang="en-US" altLang="zh-CN" sz="2400" dirty="0">
                <a:latin typeface="微软雅黑" panose="020B0503020204020204" pitchFamily="34" charset="-122"/>
                <a:ea typeface="微软雅黑" panose="020B0503020204020204" pitchFamily="34" charset="-122"/>
              </a:rPr>
              <a:t>B: </a:t>
            </a:r>
            <a:r>
              <a:rPr kumimoji="1" lang="zh-CN" altLang="en-US" sz="2400" dirty="0">
                <a:latin typeface="微软雅黑" panose="020B0503020204020204" pitchFamily="34" charset="-122"/>
                <a:ea typeface="微软雅黑" panose="020B0503020204020204" pitchFamily="34" charset="-122"/>
              </a:rPr>
              <a:t>流体的体变弹性模量</a:t>
            </a:r>
          </a:p>
        </p:txBody>
      </p:sp>
      <p:sp>
        <p:nvSpPr>
          <p:cNvPr id="43" name="Rectangle 42"/>
          <p:cNvSpPr>
            <a:spLocks noChangeArrowheads="1"/>
          </p:cNvSpPr>
          <p:nvPr/>
        </p:nvSpPr>
        <p:spPr bwMode="auto">
          <a:xfrm>
            <a:off x="709602" y="4989518"/>
            <a:ext cx="4001416" cy="461665"/>
          </a:xfrm>
          <a:prstGeom prst="rect">
            <a:avLst/>
          </a:prstGeom>
          <a:noFill/>
          <a:ln w="9525">
            <a:noFill/>
            <a:miter lim="800000"/>
          </a:ln>
        </p:spPr>
        <p:txBody>
          <a:bodyPr wrap="none">
            <a:spAutoFit/>
          </a:bodyPr>
          <a:lstStyle/>
          <a:p>
            <a:r>
              <a:rPr kumimoji="1" lang="en-US" altLang="zh-CN" sz="2400" dirty="0">
                <a:latin typeface="微软雅黑" panose="020B0503020204020204" pitchFamily="34" charset="-122"/>
                <a:ea typeface="微软雅黑" panose="020B0503020204020204" pitchFamily="34" charset="-122"/>
              </a:rPr>
              <a:t> e. </a:t>
            </a:r>
            <a:r>
              <a:rPr kumimoji="1" lang="zh-CN" altLang="en-US" sz="2400" dirty="0">
                <a:latin typeface="微软雅黑" panose="020B0503020204020204" pitchFamily="34" charset="-122"/>
                <a:ea typeface="微软雅黑" panose="020B0503020204020204" pitchFamily="34" charset="-122"/>
              </a:rPr>
              <a:t>稀薄大气中的纵波波速为</a:t>
            </a:r>
          </a:p>
        </p:txBody>
      </p:sp>
      <p:graphicFrame>
        <p:nvGraphicFramePr>
          <p:cNvPr id="13319" name="Object 7"/>
          <p:cNvGraphicFramePr>
            <a:graphicFrameLocks noChangeAspect="1"/>
          </p:cNvGraphicFramePr>
          <p:nvPr>
            <p:extLst>
              <p:ext uri="{D42A27DB-BD31-4B8C-83A1-F6EECF244321}">
                <p14:modId xmlns:p14="http://schemas.microsoft.com/office/powerpoint/2010/main" val="2475754729"/>
              </p:ext>
            </p:extLst>
          </p:nvPr>
        </p:nvGraphicFramePr>
        <p:xfrm>
          <a:off x="1684581" y="1232271"/>
          <a:ext cx="1257300" cy="1016000"/>
        </p:xfrm>
        <a:graphic>
          <a:graphicData uri="http://schemas.openxmlformats.org/presentationml/2006/ole">
            <mc:AlternateContent xmlns:mc="http://schemas.openxmlformats.org/markup-compatibility/2006">
              <mc:Choice xmlns:v="urn:schemas-microsoft-com:vml" Requires="v">
                <p:oleObj name="Equation" r:id="rId3" imgW="30175200" imgH="24384000" progId="Equation.DSMT4">
                  <p:embed/>
                </p:oleObj>
              </mc:Choice>
              <mc:Fallback>
                <p:oleObj name="Equation" r:id="rId3" imgW="30175200" imgH="24384000" progId="Equation.DSMT4">
                  <p:embed/>
                  <p:pic>
                    <p:nvPicPr>
                      <p:cNvPr id="1331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581" y="1232271"/>
                        <a:ext cx="12573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1" name="Object 9"/>
          <p:cNvGraphicFramePr>
            <a:graphicFrameLocks noChangeAspect="1"/>
          </p:cNvGraphicFramePr>
          <p:nvPr/>
        </p:nvGraphicFramePr>
        <p:xfrm>
          <a:off x="1209660" y="3643314"/>
          <a:ext cx="1219200" cy="1016000"/>
        </p:xfrm>
        <a:graphic>
          <a:graphicData uri="http://schemas.openxmlformats.org/presentationml/2006/ole">
            <mc:AlternateContent xmlns:mc="http://schemas.openxmlformats.org/markup-compatibility/2006">
              <mc:Choice xmlns:v="urn:schemas-microsoft-com:vml" Requires="v">
                <p:oleObj name="Equation" r:id="rId5" imgW="29260800" imgH="24384000" progId="Equation.DSMT4">
                  <p:embed/>
                </p:oleObj>
              </mc:Choice>
              <mc:Fallback>
                <p:oleObj name="Equation" r:id="rId5" imgW="29260800" imgH="24384000" progId="Equation.DSMT4">
                  <p:embed/>
                  <p:pic>
                    <p:nvPicPr>
                      <p:cNvPr id="1332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9660" y="3643314"/>
                        <a:ext cx="12192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2" name="Object 10"/>
          <p:cNvGraphicFramePr>
            <a:graphicFrameLocks noChangeAspect="1"/>
          </p:cNvGraphicFramePr>
          <p:nvPr/>
        </p:nvGraphicFramePr>
        <p:xfrm>
          <a:off x="3209927" y="4102110"/>
          <a:ext cx="1647825" cy="755650"/>
        </p:xfrm>
        <a:graphic>
          <a:graphicData uri="http://schemas.openxmlformats.org/presentationml/2006/ole">
            <mc:AlternateContent xmlns:mc="http://schemas.openxmlformats.org/markup-compatibility/2006">
              <mc:Choice xmlns:v="urn:schemas-microsoft-com:vml" Requires="v">
                <p:oleObj name="Equation" r:id="rId7" imgW="43891200" imgH="20116800" progId="Equation.DSMT4">
                  <p:embed/>
                </p:oleObj>
              </mc:Choice>
              <mc:Fallback>
                <p:oleObj name="Equation" r:id="rId7" imgW="43891200" imgH="20116800" progId="Equation.DSMT4">
                  <p:embed/>
                  <p:pic>
                    <p:nvPicPr>
                      <p:cNvPr id="1332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9927" y="4102110"/>
                        <a:ext cx="164782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3" name="Object 11"/>
          <p:cNvGraphicFramePr>
            <a:graphicFrameLocks noChangeAspect="1"/>
          </p:cNvGraphicFramePr>
          <p:nvPr/>
        </p:nvGraphicFramePr>
        <p:xfrm>
          <a:off x="1214414" y="5572140"/>
          <a:ext cx="2743200" cy="1016000"/>
        </p:xfrm>
        <a:graphic>
          <a:graphicData uri="http://schemas.openxmlformats.org/presentationml/2006/ole">
            <mc:AlternateContent xmlns:mc="http://schemas.openxmlformats.org/markup-compatibility/2006">
              <mc:Choice xmlns:v="urn:schemas-microsoft-com:vml" Requires="v">
                <p:oleObj name="Equation" r:id="rId9" imgW="65836800" imgH="24384000" progId="Equation.DSMT4">
                  <p:embed/>
                </p:oleObj>
              </mc:Choice>
              <mc:Fallback>
                <p:oleObj name="Equation" r:id="rId9" imgW="65836800" imgH="24384000" progId="Equation.DSMT4">
                  <p:embed/>
                  <p:pic>
                    <p:nvPicPr>
                      <p:cNvPr id="1332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4414" y="5572140"/>
                        <a:ext cx="27432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Rectangle 41"/>
          <p:cNvSpPr>
            <a:spLocks noChangeArrowheads="1"/>
          </p:cNvSpPr>
          <p:nvPr/>
        </p:nvSpPr>
        <p:spPr bwMode="auto">
          <a:xfrm>
            <a:off x="4216377" y="5430126"/>
            <a:ext cx="2476960" cy="461665"/>
          </a:xfrm>
          <a:prstGeom prst="rect">
            <a:avLst/>
          </a:prstGeom>
          <a:noFill/>
          <a:ln w="9525">
            <a:noFill/>
            <a:miter lim="800000"/>
          </a:ln>
        </p:spPr>
        <p:txBody>
          <a:bodyPr wrap="none">
            <a:spAutoFit/>
          </a:bodyPr>
          <a:lstStyle/>
          <a:p>
            <a:r>
              <a:rPr kumimoji="1" lang="el-GR" altLang="zh-CN" sz="2400" i="1" dirty="0">
                <a:latin typeface="微软雅黑" panose="020B0503020204020204" pitchFamily="34" charset="-122"/>
                <a:ea typeface="微软雅黑" panose="020B0503020204020204" pitchFamily="34" charset="-122"/>
                <a:cs typeface="Times New Roman" panose="02020603050405020304" pitchFamily="18" charset="0"/>
              </a:rPr>
              <a:t>γ</a:t>
            </a:r>
            <a:r>
              <a:rPr kumimoji="1" lang="en-US" altLang="zh-CN" sz="2400" i="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气体比热容比</a:t>
            </a:r>
          </a:p>
        </p:txBody>
      </p:sp>
      <p:graphicFrame>
        <p:nvGraphicFramePr>
          <p:cNvPr id="13325" name="Object 13"/>
          <p:cNvGraphicFramePr>
            <a:graphicFrameLocks noChangeAspect="1"/>
          </p:cNvGraphicFramePr>
          <p:nvPr/>
        </p:nvGraphicFramePr>
        <p:xfrm>
          <a:off x="4994275" y="6011886"/>
          <a:ext cx="835025" cy="774700"/>
        </p:xfrm>
        <a:graphic>
          <a:graphicData uri="http://schemas.openxmlformats.org/presentationml/2006/ole">
            <mc:AlternateContent xmlns:mc="http://schemas.openxmlformats.org/markup-compatibility/2006">
              <mc:Choice xmlns:v="urn:schemas-microsoft-com:vml" Requires="v">
                <p:oleObj name="Equation" r:id="rId11" imgW="24993600" imgH="23164800" progId="Equation.DSMT4">
                  <p:embed/>
                </p:oleObj>
              </mc:Choice>
              <mc:Fallback>
                <p:oleObj name="Equation" r:id="rId11" imgW="24993600" imgH="23164800" progId="Equation.DSMT4">
                  <p:embed/>
                  <p:pic>
                    <p:nvPicPr>
                      <p:cNvPr id="13325"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4275" y="6011886"/>
                        <a:ext cx="83502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98FF685F-93ED-68DB-2949-C1182FA04A40}"/>
              </a:ext>
            </a:extLst>
          </p:cNvPr>
          <p:cNvSpPr txBox="1"/>
          <p:nvPr/>
        </p:nvSpPr>
        <p:spPr>
          <a:xfrm>
            <a:off x="604837" y="2374124"/>
            <a:ext cx="5843598" cy="461665"/>
          </a:xfrm>
          <a:prstGeom prst="rect">
            <a:avLst/>
          </a:prstGeom>
          <a:noFill/>
        </p:spPr>
        <p:txBody>
          <a:bodyPr wrap="square">
            <a:spAutoFit/>
          </a:bodyPr>
          <a:lstStyle/>
          <a:p>
            <a:pPr algn="ctr"/>
            <a:r>
              <a:rPr kumimoji="1" lang="zh-CN" altLang="en-US" sz="2400" dirty="0">
                <a:latin typeface="微软雅黑" panose="020B0503020204020204" pitchFamily="34" charset="-122"/>
                <a:ea typeface="微软雅黑" panose="020B0503020204020204" pitchFamily="34" charset="-122"/>
              </a:rPr>
              <a:t>由于</a:t>
            </a:r>
            <a:r>
              <a:rPr kumimoji="1" lang="en-US" altLang="zh-CN" sz="2400" dirty="0">
                <a:latin typeface="微软雅黑" panose="020B0503020204020204" pitchFamily="34" charset="-122"/>
                <a:ea typeface="微软雅黑" panose="020B0503020204020204" pitchFamily="34" charset="-122"/>
              </a:rPr>
              <a:t>: G &lt; E, </a:t>
            </a:r>
            <a:r>
              <a:rPr kumimoji="1" lang="zh-CN" altLang="en-US" sz="2400" dirty="0">
                <a:latin typeface="微软雅黑" panose="020B0503020204020204" pitchFamily="34" charset="-122"/>
                <a:ea typeface="微软雅黑" panose="020B0503020204020204" pitchFamily="34" charset="-122"/>
              </a:rPr>
              <a:t>固体中 </a:t>
            </a:r>
            <a:r>
              <a:rPr kumimoji="1" lang="en-US" altLang="zh-CN" sz="2400" dirty="0">
                <a:latin typeface="微软雅黑" panose="020B0503020204020204" pitchFamily="34" charset="-122"/>
                <a:ea typeface="微软雅黑" panose="020B0503020204020204" pitchFamily="34" charset="-122"/>
              </a:rPr>
              <a:t>u</a:t>
            </a:r>
            <a:r>
              <a:rPr kumimoji="1" lang="zh-CN" altLang="en-US" sz="2400" dirty="0">
                <a:latin typeface="微软雅黑" panose="020B0503020204020204" pitchFamily="34" charset="-122"/>
                <a:ea typeface="微软雅黑" panose="020B0503020204020204" pitchFamily="34" charset="-122"/>
              </a:rPr>
              <a:t>横波 </a:t>
            </a:r>
            <a:r>
              <a:rPr kumimoji="1" lang="en-US" altLang="zh-CN" sz="2400" dirty="0">
                <a:latin typeface="微软雅黑" panose="020B0503020204020204" pitchFamily="34" charset="-122"/>
                <a:ea typeface="微软雅黑" panose="020B0503020204020204" pitchFamily="34" charset="-122"/>
              </a:rPr>
              <a:t>&lt; u</a:t>
            </a:r>
            <a:r>
              <a:rPr kumimoji="1" lang="zh-CN" altLang="en-US" sz="2400" dirty="0">
                <a:latin typeface="微软雅黑" panose="020B0503020204020204" pitchFamily="34" charset="-122"/>
                <a:ea typeface="微软雅黑" panose="020B0503020204020204" pitchFamily="34" charset="-122"/>
              </a:rPr>
              <a:t>纵波</a:t>
            </a:r>
          </a:p>
        </p:txBody>
      </p:sp>
      <p:sp>
        <p:nvSpPr>
          <p:cNvPr id="15" name="文本框 14">
            <a:extLst>
              <a:ext uri="{FF2B5EF4-FFF2-40B4-BE49-F238E27FC236}">
                <a16:creationId xmlns:a16="http://schemas.microsoft.com/office/drawing/2014/main" id="{BBD488BC-C9EE-EAAF-5247-21FADC81FC54}"/>
              </a:ext>
            </a:extLst>
          </p:cNvPr>
          <p:cNvSpPr txBox="1"/>
          <p:nvPr/>
        </p:nvSpPr>
        <p:spPr>
          <a:xfrm>
            <a:off x="6091915" y="2360862"/>
            <a:ext cx="4176966" cy="369332"/>
          </a:xfrm>
          <a:prstGeom prst="rect">
            <a:avLst/>
          </a:prstGeom>
          <a:noFill/>
        </p:spPr>
        <p:txBody>
          <a:bodyPr wrap="square" rtlCol="0">
            <a:spAutoFit/>
          </a:bodyPr>
          <a:lstStyle/>
          <a:p>
            <a:r>
              <a:rPr kumimoji="1" lang="zh-CN" altLang="en-US" dirty="0">
                <a:latin typeface="微软雅黑" panose="020B0503020204020204" pitchFamily="34" charset="-122"/>
                <a:ea typeface="微软雅黑" panose="020B0503020204020204" pitchFamily="34" charset="-122"/>
              </a:rPr>
              <a:t>施加横向力，产生横向位移</a:t>
            </a:r>
          </a:p>
        </p:txBody>
      </p:sp>
      <p:pic>
        <p:nvPicPr>
          <p:cNvPr id="17" name="图片 16">
            <a:extLst>
              <a:ext uri="{FF2B5EF4-FFF2-40B4-BE49-F238E27FC236}">
                <a16:creationId xmlns:a16="http://schemas.microsoft.com/office/drawing/2014/main" id="{F3A27991-DF91-5132-9AEE-4158A3A9311A}"/>
              </a:ext>
            </a:extLst>
          </p:cNvPr>
          <p:cNvPicPr>
            <a:picLocks noChangeAspect="1"/>
          </p:cNvPicPr>
          <p:nvPr/>
        </p:nvPicPr>
        <p:blipFill>
          <a:blip r:embed="rId13"/>
          <a:stretch>
            <a:fillRect/>
          </a:stretch>
        </p:blipFill>
        <p:spPr>
          <a:xfrm>
            <a:off x="6734175" y="627341"/>
            <a:ext cx="1647825" cy="1323975"/>
          </a:xfrm>
          <a:prstGeom prst="rect">
            <a:avLst/>
          </a:prstGeom>
        </p:spPr>
      </p:pic>
      <p:graphicFrame>
        <p:nvGraphicFramePr>
          <p:cNvPr id="19" name="Object 8">
            <a:extLst>
              <a:ext uri="{FF2B5EF4-FFF2-40B4-BE49-F238E27FC236}">
                <a16:creationId xmlns:a16="http://schemas.microsoft.com/office/drawing/2014/main" id="{9F4C5645-A303-0DA4-B921-F18784BE3180}"/>
              </a:ext>
            </a:extLst>
          </p:cNvPr>
          <p:cNvGraphicFramePr>
            <a:graphicFrameLocks noChangeAspect="1"/>
          </p:cNvGraphicFramePr>
          <p:nvPr>
            <p:extLst>
              <p:ext uri="{D42A27DB-BD31-4B8C-83A1-F6EECF244321}">
                <p14:modId xmlns:p14="http://schemas.microsoft.com/office/powerpoint/2010/main" val="2017705238"/>
              </p:ext>
            </p:extLst>
          </p:nvPr>
        </p:nvGraphicFramePr>
        <p:xfrm>
          <a:off x="6697423" y="1957125"/>
          <a:ext cx="398463" cy="466725"/>
        </p:xfrm>
        <a:graphic>
          <a:graphicData uri="http://schemas.openxmlformats.org/presentationml/2006/ole">
            <mc:AlternateContent xmlns:mc="http://schemas.openxmlformats.org/markup-compatibility/2006">
              <mc:Choice xmlns:v="urn:schemas-microsoft-com:vml" Requires="v">
                <p:oleObj name="Equation" r:id="rId14" imgW="164880" imgH="190440" progId="Equation.DSMT4">
                  <p:embed/>
                </p:oleObj>
              </mc:Choice>
              <mc:Fallback>
                <p:oleObj name="Equation" r:id="rId14" imgW="164880" imgH="190440" progId="Equation.DSMT4">
                  <p:embed/>
                  <p:pic>
                    <p:nvPicPr>
                      <p:cNvPr id="44" name="Object 8">
                        <a:extLst>
                          <a:ext uri="{FF2B5EF4-FFF2-40B4-BE49-F238E27FC236}">
                            <a16:creationId xmlns:a16="http://schemas.microsoft.com/office/drawing/2014/main" id="{FFA2A0C3-BEFA-4B0A-A933-31EA3D8CE814}"/>
                          </a:ext>
                        </a:extLst>
                      </p:cNvPr>
                      <p:cNvPicPr>
                        <a:picLocks noChangeAspect="1" noChangeArrowheads="1"/>
                      </p:cNvPicPr>
                      <p:nvPr/>
                    </p:nvPicPr>
                    <p:blipFill>
                      <a:blip r:embed="rId15"/>
                      <a:srcRect/>
                      <a:stretch>
                        <a:fillRect/>
                      </a:stretch>
                    </p:blipFill>
                    <p:spPr bwMode="auto">
                      <a:xfrm>
                        <a:off x="6697423" y="1957125"/>
                        <a:ext cx="398463" cy="466725"/>
                      </a:xfrm>
                      <a:prstGeom prst="rect">
                        <a:avLst/>
                      </a:prstGeom>
                      <a:noFill/>
                      <a:ln>
                        <a:noFill/>
                      </a:ln>
                      <a:effectLst/>
                    </p:spPr>
                  </p:pic>
                </p:oleObj>
              </mc:Fallback>
            </mc:AlternateContent>
          </a:graphicData>
        </a:graphic>
      </p:graphicFrame>
      <p:graphicFrame>
        <p:nvGraphicFramePr>
          <p:cNvPr id="41" name="Object 8">
            <a:extLst>
              <a:ext uri="{FF2B5EF4-FFF2-40B4-BE49-F238E27FC236}">
                <a16:creationId xmlns:a16="http://schemas.microsoft.com/office/drawing/2014/main" id="{DC3BD55A-BF2A-CB00-0812-C7C8B1CDDA93}"/>
              </a:ext>
            </a:extLst>
          </p:cNvPr>
          <p:cNvGraphicFramePr>
            <a:graphicFrameLocks noChangeAspect="1"/>
          </p:cNvGraphicFramePr>
          <p:nvPr>
            <p:extLst>
              <p:ext uri="{D42A27DB-BD31-4B8C-83A1-F6EECF244321}">
                <p14:modId xmlns:p14="http://schemas.microsoft.com/office/powerpoint/2010/main" val="3059899734"/>
              </p:ext>
            </p:extLst>
          </p:nvPr>
        </p:nvGraphicFramePr>
        <p:xfrm>
          <a:off x="7959287" y="335817"/>
          <a:ext cx="398463" cy="466725"/>
        </p:xfrm>
        <a:graphic>
          <a:graphicData uri="http://schemas.openxmlformats.org/presentationml/2006/ole">
            <mc:AlternateContent xmlns:mc="http://schemas.openxmlformats.org/markup-compatibility/2006">
              <mc:Choice xmlns:v="urn:schemas-microsoft-com:vml" Requires="v">
                <p:oleObj name="Equation" r:id="rId14" imgW="164880" imgH="190440" progId="Equation.DSMT4">
                  <p:embed/>
                </p:oleObj>
              </mc:Choice>
              <mc:Fallback>
                <p:oleObj name="Equation" r:id="rId14" imgW="164880" imgH="190440" progId="Equation.DSMT4">
                  <p:embed/>
                  <p:pic>
                    <p:nvPicPr>
                      <p:cNvPr id="62" name="Object 8">
                        <a:extLst>
                          <a:ext uri="{FF2B5EF4-FFF2-40B4-BE49-F238E27FC236}">
                            <a16:creationId xmlns:a16="http://schemas.microsoft.com/office/drawing/2014/main" id="{C388B7EE-5D70-4823-A09A-84DD852C9512}"/>
                          </a:ext>
                        </a:extLst>
                      </p:cNvPr>
                      <p:cNvPicPr>
                        <a:picLocks noChangeAspect="1" noChangeArrowheads="1"/>
                      </p:cNvPicPr>
                      <p:nvPr/>
                    </p:nvPicPr>
                    <p:blipFill>
                      <a:blip r:embed="rId15"/>
                      <a:srcRect/>
                      <a:stretch>
                        <a:fillRect/>
                      </a:stretch>
                    </p:blipFill>
                    <p:spPr bwMode="auto">
                      <a:xfrm>
                        <a:off x="7959287" y="335817"/>
                        <a:ext cx="398463" cy="466725"/>
                      </a:xfrm>
                      <a:prstGeom prst="rect">
                        <a:avLst/>
                      </a:prstGeom>
                      <a:noFill/>
                      <a:ln>
                        <a:noFill/>
                      </a:ln>
                      <a:effectLst/>
                    </p:spPr>
                  </p:pic>
                </p:oleObj>
              </mc:Fallback>
            </mc:AlternateContent>
          </a:graphicData>
        </a:graphic>
      </p:graphicFrame>
      <p:graphicFrame>
        <p:nvGraphicFramePr>
          <p:cNvPr id="44" name="Object 8">
            <a:extLst>
              <a:ext uri="{FF2B5EF4-FFF2-40B4-BE49-F238E27FC236}">
                <a16:creationId xmlns:a16="http://schemas.microsoft.com/office/drawing/2014/main" id="{4C10AF4A-5DE7-70E5-D62A-677B26EFB90F}"/>
              </a:ext>
            </a:extLst>
          </p:cNvPr>
          <p:cNvGraphicFramePr>
            <a:graphicFrameLocks noChangeAspect="1"/>
          </p:cNvGraphicFramePr>
          <p:nvPr>
            <p:extLst>
              <p:ext uri="{D42A27DB-BD31-4B8C-83A1-F6EECF244321}">
                <p14:modId xmlns:p14="http://schemas.microsoft.com/office/powerpoint/2010/main" val="3382517945"/>
              </p:ext>
            </p:extLst>
          </p:nvPr>
        </p:nvGraphicFramePr>
        <p:xfrm>
          <a:off x="5551835" y="375711"/>
          <a:ext cx="1232950" cy="808183"/>
        </p:xfrm>
        <a:graphic>
          <a:graphicData uri="http://schemas.openxmlformats.org/presentationml/2006/ole">
            <mc:AlternateContent xmlns:mc="http://schemas.openxmlformats.org/markup-compatibility/2006">
              <mc:Choice xmlns:v="urn:schemas-microsoft-com:vml" Requires="v">
                <p:oleObj name="Equation" r:id="rId16" imgW="647640" imgH="419040" progId="Equation.DSMT4">
                  <p:embed/>
                </p:oleObj>
              </mc:Choice>
              <mc:Fallback>
                <p:oleObj name="Equation" r:id="rId16" imgW="647640" imgH="419040" progId="Equation.DSMT4">
                  <p:embed/>
                  <p:pic>
                    <p:nvPicPr>
                      <p:cNvPr id="60" name="Object 8">
                        <a:extLst>
                          <a:ext uri="{FF2B5EF4-FFF2-40B4-BE49-F238E27FC236}">
                            <a16:creationId xmlns:a16="http://schemas.microsoft.com/office/drawing/2014/main" id="{1B1C818C-F39A-4945-998E-4A10230D60B9}"/>
                          </a:ext>
                        </a:extLst>
                      </p:cNvPr>
                      <p:cNvPicPr>
                        <a:picLocks noChangeAspect="1" noChangeArrowheads="1"/>
                      </p:cNvPicPr>
                      <p:nvPr/>
                    </p:nvPicPr>
                    <p:blipFill>
                      <a:blip r:embed="rId17"/>
                      <a:srcRect/>
                      <a:stretch>
                        <a:fillRect/>
                      </a:stretch>
                    </p:blipFill>
                    <p:spPr bwMode="auto">
                      <a:xfrm>
                        <a:off x="5551835" y="375711"/>
                        <a:ext cx="1232950" cy="808183"/>
                      </a:xfrm>
                      <a:prstGeom prst="rect">
                        <a:avLst/>
                      </a:prstGeom>
                      <a:noFill/>
                      <a:ln>
                        <a:noFill/>
                      </a:ln>
                      <a:effec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997" name="Group 5"/>
          <p:cNvGrpSpPr/>
          <p:nvPr/>
        </p:nvGrpSpPr>
        <p:grpSpPr bwMode="auto">
          <a:xfrm>
            <a:off x="-715962" y="920778"/>
            <a:ext cx="8331201" cy="463550"/>
            <a:chOff x="523" y="685"/>
            <a:chExt cx="5248" cy="292"/>
          </a:xfrm>
        </p:grpSpPr>
        <p:sp>
          <p:nvSpPr>
            <p:cNvPr id="340998" name="Text Box 6"/>
            <p:cNvSpPr txBox="1">
              <a:spLocks noChangeArrowheads="1"/>
            </p:cNvSpPr>
            <p:nvPr/>
          </p:nvSpPr>
          <p:spPr bwMode="auto">
            <a:xfrm>
              <a:off x="523" y="689"/>
              <a:ext cx="7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kumimoji="1" lang="zh-CN" altLang="en-US" sz="2400" b="1" dirty="0">
                <a:solidFill>
                  <a:srgbClr val="000099"/>
                </a:solidFill>
                <a:effectLst/>
                <a:latin typeface="Times New Roman" panose="02020603050405020304" pitchFamily="18" charset="0"/>
                <a:ea typeface="华文中宋" panose="02010600040101010101" pitchFamily="2" charset="-122"/>
              </a:endParaRPr>
            </a:p>
          </p:txBody>
        </p:sp>
        <p:sp>
          <p:nvSpPr>
            <p:cNvPr id="340999" name="Text Box 7"/>
            <p:cNvSpPr txBox="1">
              <a:spLocks noChangeArrowheads="1"/>
            </p:cNvSpPr>
            <p:nvPr/>
          </p:nvSpPr>
          <p:spPr bwMode="auto">
            <a:xfrm>
              <a:off x="1202" y="685"/>
              <a:ext cx="456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若将一软绳（弹性媒质）划分为多个小单元（体积元）</a:t>
              </a:r>
            </a:p>
          </p:txBody>
        </p:sp>
      </p:grpSp>
      <p:sp>
        <p:nvSpPr>
          <p:cNvPr id="341000" name="Line 8"/>
          <p:cNvSpPr>
            <a:spLocks noChangeShapeType="1"/>
          </p:cNvSpPr>
          <p:nvPr/>
        </p:nvSpPr>
        <p:spPr bwMode="auto">
          <a:xfrm flipV="1">
            <a:off x="0" y="3629025"/>
            <a:ext cx="9144000" cy="0"/>
          </a:xfrm>
          <a:prstGeom prst="line">
            <a:avLst/>
          </a:prstGeom>
          <a:noFill/>
          <a:ln w="2540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001" name="Group 9"/>
          <p:cNvGrpSpPr/>
          <p:nvPr/>
        </p:nvGrpSpPr>
        <p:grpSpPr bwMode="auto">
          <a:xfrm>
            <a:off x="0" y="2009775"/>
            <a:ext cx="6978650" cy="3055938"/>
            <a:chOff x="-8" y="1387"/>
            <a:chExt cx="4396" cy="1925"/>
          </a:xfrm>
        </p:grpSpPr>
        <p:sp>
          <p:nvSpPr>
            <p:cNvPr id="341002" name="Rectangle 10"/>
            <p:cNvSpPr>
              <a:spLocks noChangeArrowheads="1"/>
            </p:cNvSpPr>
            <p:nvPr/>
          </p:nvSpPr>
          <p:spPr bwMode="auto">
            <a:xfrm>
              <a:off x="0" y="1387"/>
              <a:ext cx="4290" cy="1925"/>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03" name="Freeform 11"/>
            <p:cNvSpPr/>
            <p:nvPr/>
          </p:nvSpPr>
          <p:spPr bwMode="auto">
            <a:xfrm>
              <a:off x="1724" y="1696"/>
              <a:ext cx="1290" cy="721"/>
            </a:xfrm>
            <a:custGeom>
              <a:avLst/>
              <a:gdLst>
                <a:gd name="T0" fmla="*/ 0 w 1614"/>
                <a:gd name="T1" fmla="*/ 1607 h 1607"/>
                <a:gd name="T2" fmla="*/ 273 w 1614"/>
                <a:gd name="T3" fmla="*/ 804 h 1607"/>
                <a:gd name="T4" fmla="*/ 545 w 1614"/>
                <a:gd name="T5" fmla="*/ 152 h 1607"/>
                <a:gd name="T6" fmla="*/ 811 w 1614"/>
                <a:gd name="T7" fmla="*/ 0 h 1607"/>
                <a:gd name="T8" fmla="*/ 1076 w 1614"/>
                <a:gd name="T9" fmla="*/ 152 h 1607"/>
                <a:gd name="T10" fmla="*/ 1349 w 1614"/>
                <a:gd name="T11" fmla="*/ 804 h 1607"/>
                <a:gd name="T12" fmla="*/ 1614 w 1614"/>
                <a:gd name="T13" fmla="*/ 1600 h 1607"/>
              </a:gdLst>
              <a:ahLst/>
              <a:cxnLst>
                <a:cxn ang="0">
                  <a:pos x="T0" y="T1"/>
                </a:cxn>
                <a:cxn ang="0">
                  <a:pos x="T2" y="T3"/>
                </a:cxn>
                <a:cxn ang="0">
                  <a:pos x="T4" y="T5"/>
                </a:cxn>
                <a:cxn ang="0">
                  <a:pos x="T6" y="T7"/>
                </a:cxn>
                <a:cxn ang="0">
                  <a:pos x="T8" y="T9"/>
                </a:cxn>
                <a:cxn ang="0">
                  <a:pos x="T10" y="T11"/>
                </a:cxn>
                <a:cxn ang="0">
                  <a:pos x="T12" y="T13"/>
                </a:cxn>
              </a:cxnLst>
              <a:rect l="0" t="0" r="r" b="b"/>
              <a:pathLst>
                <a:path w="1614" h="1607">
                  <a:moveTo>
                    <a:pt x="0" y="1607"/>
                  </a:moveTo>
                  <a:cubicBezTo>
                    <a:pt x="91" y="1326"/>
                    <a:pt x="182" y="1046"/>
                    <a:pt x="273" y="804"/>
                  </a:cubicBezTo>
                  <a:cubicBezTo>
                    <a:pt x="364" y="562"/>
                    <a:pt x="455" y="286"/>
                    <a:pt x="545" y="152"/>
                  </a:cubicBezTo>
                  <a:cubicBezTo>
                    <a:pt x="635" y="18"/>
                    <a:pt x="723" y="0"/>
                    <a:pt x="811" y="0"/>
                  </a:cubicBezTo>
                  <a:cubicBezTo>
                    <a:pt x="899" y="0"/>
                    <a:pt x="986" y="18"/>
                    <a:pt x="1076" y="152"/>
                  </a:cubicBezTo>
                  <a:cubicBezTo>
                    <a:pt x="1166" y="286"/>
                    <a:pt x="1259" y="563"/>
                    <a:pt x="1349" y="804"/>
                  </a:cubicBezTo>
                  <a:cubicBezTo>
                    <a:pt x="1439" y="1045"/>
                    <a:pt x="1526" y="1322"/>
                    <a:pt x="1614" y="1600"/>
                  </a:cubicBezTo>
                </a:path>
              </a:pathLst>
            </a:custGeom>
            <a:noFill/>
            <a:ln w="254000" cmpd="sng">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4" name="Freeform 12"/>
            <p:cNvSpPr/>
            <p:nvPr/>
          </p:nvSpPr>
          <p:spPr bwMode="auto">
            <a:xfrm flipV="1">
              <a:off x="438" y="2413"/>
              <a:ext cx="1290" cy="720"/>
            </a:xfrm>
            <a:custGeom>
              <a:avLst/>
              <a:gdLst>
                <a:gd name="T0" fmla="*/ 0 w 1614"/>
                <a:gd name="T1" fmla="*/ 1607 h 1607"/>
                <a:gd name="T2" fmla="*/ 273 w 1614"/>
                <a:gd name="T3" fmla="*/ 804 h 1607"/>
                <a:gd name="T4" fmla="*/ 545 w 1614"/>
                <a:gd name="T5" fmla="*/ 152 h 1607"/>
                <a:gd name="T6" fmla="*/ 811 w 1614"/>
                <a:gd name="T7" fmla="*/ 0 h 1607"/>
                <a:gd name="T8" fmla="*/ 1076 w 1614"/>
                <a:gd name="T9" fmla="*/ 152 h 1607"/>
                <a:gd name="T10" fmla="*/ 1349 w 1614"/>
                <a:gd name="T11" fmla="*/ 804 h 1607"/>
                <a:gd name="T12" fmla="*/ 1614 w 1614"/>
                <a:gd name="T13" fmla="*/ 1600 h 1607"/>
              </a:gdLst>
              <a:ahLst/>
              <a:cxnLst>
                <a:cxn ang="0">
                  <a:pos x="T0" y="T1"/>
                </a:cxn>
                <a:cxn ang="0">
                  <a:pos x="T2" y="T3"/>
                </a:cxn>
                <a:cxn ang="0">
                  <a:pos x="T4" y="T5"/>
                </a:cxn>
                <a:cxn ang="0">
                  <a:pos x="T6" y="T7"/>
                </a:cxn>
                <a:cxn ang="0">
                  <a:pos x="T8" y="T9"/>
                </a:cxn>
                <a:cxn ang="0">
                  <a:pos x="T10" y="T11"/>
                </a:cxn>
                <a:cxn ang="0">
                  <a:pos x="T12" y="T13"/>
                </a:cxn>
              </a:cxnLst>
              <a:rect l="0" t="0" r="r" b="b"/>
              <a:pathLst>
                <a:path w="1614" h="1607">
                  <a:moveTo>
                    <a:pt x="0" y="1607"/>
                  </a:moveTo>
                  <a:cubicBezTo>
                    <a:pt x="91" y="1326"/>
                    <a:pt x="182" y="1046"/>
                    <a:pt x="273" y="804"/>
                  </a:cubicBezTo>
                  <a:cubicBezTo>
                    <a:pt x="364" y="562"/>
                    <a:pt x="455" y="286"/>
                    <a:pt x="545" y="152"/>
                  </a:cubicBezTo>
                  <a:cubicBezTo>
                    <a:pt x="635" y="18"/>
                    <a:pt x="723" y="0"/>
                    <a:pt x="811" y="0"/>
                  </a:cubicBezTo>
                  <a:cubicBezTo>
                    <a:pt x="899" y="0"/>
                    <a:pt x="986" y="18"/>
                    <a:pt x="1076" y="152"/>
                  </a:cubicBezTo>
                  <a:cubicBezTo>
                    <a:pt x="1166" y="286"/>
                    <a:pt x="1259" y="563"/>
                    <a:pt x="1349" y="804"/>
                  </a:cubicBezTo>
                  <a:cubicBezTo>
                    <a:pt x="1439" y="1045"/>
                    <a:pt x="1526" y="1322"/>
                    <a:pt x="1614" y="1600"/>
                  </a:cubicBezTo>
                </a:path>
              </a:pathLst>
            </a:custGeom>
            <a:noFill/>
            <a:ln w="254000" cmpd="sng">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5" name="Freeform 13"/>
            <p:cNvSpPr/>
            <p:nvPr/>
          </p:nvSpPr>
          <p:spPr bwMode="auto">
            <a:xfrm flipV="1">
              <a:off x="3017" y="2409"/>
              <a:ext cx="1290" cy="721"/>
            </a:xfrm>
            <a:custGeom>
              <a:avLst/>
              <a:gdLst>
                <a:gd name="T0" fmla="*/ 0 w 1614"/>
                <a:gd name="T1" fmla="*/ 1607 h 1607"/>
                <a:gd name="T2" fmla="*/ 273 w 1614"/>
                <a:gd name="T3" fmla="*/ 804 h 1607"/>
                <a:gd name="T4" fmla="*/ 545 w 1614"/>
                <a:gd name="T5" fmla="*/ 152 h 1607"/>
                <a:gd name="T6" fmla="*/ 811 w 1614"/>
                <a:gd name="T7" fmla="*/ 0 h 1607"/>
                <a:gd name="T8" fmla="*/ 1076 w 1614"/>
                <a:gd name="T9" fmla="*/ 152 h 1607"/>
                <a:gd name="T10" fmla="*/ 1349 w 1614"/>
                <a:gd name="T11" fmla="*/ 804 h 1607"/>
                <a:gd name="T12" fmla="*/ 1614 w 1614"/>
                <a:gd name="T13" fmla="*/ 1600 h 1607"/>
              </a:gdLst>
              <a:ahLst/>
              <a:cxnLst>
                <a:cxn ang="0">
                  <a:pos x="T0" y="T1"/>
                </a:cxn>
                <a:cxn ang="0">
                  <a:pos x="T2" y="T3"/>
                </a:cxn>
                <a:cxn ang="0">
                  <a:pos x="T4" y="T5"/>
                </a:cxn>
                <a:cxn ang="0">
                  <a:pos x="T6" y="T7"/>
                </a:cxn>
                <a:cxn ang="0">
                  <a:pos x="T8" y="T9"/>
                </a:cxn>
                <a:cxn ang="0">
                  <a:pos x="T10" y="T11"/>
                </a:cxn>
                <a:cxn ang="0">
                  <a:pos x="T12" y="T13"/>
                </a:cxn>
              </a:cxnLst>
              <a:rect l="0" t="0" r="r" b="b"/>
              <a:pathLst>
                <a:path w="1614" h="1607">
                  <a:moveTo>
                    <a:pt x="0" y="1607"/>
                  </a:moveTo>
                  <a:cubicBezTo>
                    <a:pt x="91" y="1326"/>
                    <a:pt x="182" y="1046"/>
                    <a:pt x="273" y="804"/>
                  </a:cubicBezTo>
                  <a:cubicBezTo>
                    <a:pt x="364" y="562"/>
                    <a:pt x="455" y="286"/>
                    <a:pt x="545" y="152"/>
                  </a:cubicBezTo>
                  <a:cubicBezTo>
                    <a:pt x="635" y="18"/>
                    <a:pt x="723" y="0"/>
                    <a:pt x="811" y="0"/>
                  </a:cubicBezTo>
                  <a:cubicBezTo>
                    <a:pt x="899" y="0"/>
                    <a:pt x="986" y="18"/>
                    <a:pt x="1076" y="152"/>
                  </a:cubicBezTo>
                  <a:cubicBezTo>
                    <a:pt x="1166" y="286"/>
                    <a:pt x="1259" y="563"/>
                    <a:pt x="1349" y="804"/>
                  </a:cubicBezTo>
                  <a:cubicBezTo>
                    <a:pt x="1439" y="1045"/>
                    <a:pt x="1526" y="1322"/>
                    <a:pt x="1614" y="1600"/>
                  </a:cubicBezTo>
                </a:path>
              </a:pathLst>
            </a:custGeom>
            <a:noFill/>
            <a:ln w="254000" cmpd="sng">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6" name="Freeform 14"/>
            <p:cNvSpPr/>
            <p:nvPr/>
          </p:nvSpPr>
          <p:spPr bwMode="auto">
            <a:xfrm>
              <a:off x="2936" y="2358"/>
              <a:ext cx="171" cy="137"/>
            </a:xfrm>
            <a:custGeom>
              <a:avLst/>
              <a:gdLst>
                <a:gd name="T0" fmla="*/ 0 w 171"/>
                <a:gd name="T1" fmla="*/ 72 h 137"/>
                <a:gd name="T2" fmla="*/ 37 w 171"/>
                <a:gd name="T3" fmla="*/ 137 h 137"/>
                <a:gd name="T4" fmla="*/ 171 w 171"/>
                <a:gd name="T5" fmla="*/ 56 h 137"/>
                <a:gd name="T6" fmla="*/ 135 w 171"/>
                <a:gd name="T7" fmla="*/ 0 h 137"/>
                <a:gd name="T8" fmla="*/ 0 w 171"/>
                <a:gd name="T9" fmla="*/ 72 h 137"/>
              </a:gdLst>
              <a:ahLst/>
              <a:cxnLst>
                <a:cxn ang="0">
                  <a:pos x="T0" y="T1"/>
                </a:cxn>
                <a:cxn ang="0">
                  <a:pos x="T2" y="T3"/>
                </a:cxn>
                <a:cxn ang="0">
                  <a:pos x="T4" y="T5"/>
                </a:cxn>
                <a:cxn ang="0">
                  <a:pos x="T6" y="T7"/>
                </a:cxn>
                <a:cxn ang="0">
                  <a:pos x="T8" y="T9"/>
                </a:cxn>
              </a:cxnLst>
              <a:rect l="0" t="0" r="r" b="b"/>
              <a:pathLst>
                <a:path w="171" h="137">
                  <a:moveTo>
                    <a:pt x="0" y="72"/>
                  </a:moveTo>
                  <a:lnTo>
                    <a:pt x="37" y="137"/>
                  </a:lnTo>
                  <a:lnTo>
                    <a:pt x="171" y="56"/>
                  </a:lnTo>
                  <a:lnTo>
                    <a:pt x="135" y="0"/>
                  </a:lnTo>
                  <a:lnTo>
                    <a:pt x="0" y="72"/>
                  </a:lnTo>
                  <a:close/>
                </a:path>
              </a:pathLst>
            </a:custGeom>
            <a:solidFill>
              <a:srgbClr val="000099"/>
            </a:solidFill>
            <a:ln>
              <a:noFill/>
            </a:ln>
            <a:effectLst/>
            <a:extLst>
              <a:ext uri="{91240B29-F687-4F45-9708-019B960494DF}">
                <a14:hiddenLine xmlns:a14="http://schemas.microsoft.com/office/drawing/2010/main" w="9525">
                  <a:solidFill>
                    <a:srgbClr val="000099"/>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7" name="Freeform 15"/>
            <p:cNvSpPr/>
            <p:nvPr/>
          </p:nvSpPr>
          <p:spPr bwMode="auto">
            <a:xfrm>
              <a:off x="-8" y="1859"/>
              <a:ext cx="535" cy="628"/>
            </a:xfrm>
            <a:custGeom>
              <a:avLst/>
              <a:gdLst>
                <a:gd name="T0" fmla="*/ 397 w 535"/>
                <a:gd name="T1" fmla="*/ 628 h 628"/>
                <a:gd name="T2" fmla="*/ 535 w 535"/>
                <a:gd name="T3" fmla="*/ 555 h 628"/>
                <a:gd name="T4" fmla="*/ 455 w 535"/>
                <a:gd name="T5" fmla="*/ 409 h 628"/>
                <a:gd name="T6" fmla="*/ 359 w 535"/>
                <a:gd name="T7" fmla="*/ 249 h 628"/>
                <a:gd name="T8" fmla="*/ 281 w 535"/>
                <a:gd name="T9" fmla="*/ 124 h 628"/>
                <a:gd name="T10" fmla="*/ 253 w 535"/>
                <a:gd name="T11" fmla="*/ 85 h 628"/>
                <a:gd name="T12" fmla="*/ 196 w 535"/>
                <a:gd name="T13" fmla="*/ 0 h 628"/>
                <a:gd name="T14" fmla="*/ 0 w 535"/>
                <a:gd name="T15" fmla="*/ 10 h 628"/>
                <a:gd name="T16" fmla="*/ 49 w 535"/>
                <a:gd name="T17" fmla="*/ 64 h 628"/>
                <a:gd name="T18" fmla="*/ 116 w 535"/>
                <a:gd name="T19" fmla="*/ 165 h 628"/>
                <a:gd name="T20" fmla="*/ 170 w 535"/>
                <a:gd name="T21" fmla="*/ 246 h 628"/>
                <a:gd name="T22" fmla="*/ 209 w 535"/>
                <a:gd name="T23" fmla="*/ 307 h 628"/>
                <a:gd name="T24" fmla="*/ 253 w 535"/>
                <a:gd name="T25" fmla="*/ 378 h 628"/>
                <a:gd name="T26" fmla="*/ 310 w 535"/>
                <a:gd name="T27" fmla="*/ 475 h 628"/>
                <a:gd name="T28" fmla="*/ 358 w 535"/>
                <a:gd name="T29" fmla="*/ 559 h 628"/>
                <a:gd name="T30" fmla="*/ 397 w 535"/>
                <a:gd name="T31"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5" h="628">
                  <a:moveTo>
                    <a:pt x="397" y="628"/>
                  </a:moveTo>
                  <a:lnTo>
                    <a:pt x="535" y="555"/>
                  </a:lnTo>
                  <a:lnTo>
                    <a:pt x="455" y="409"/>
                  </a:lnTo>
                  <a:lnTo>
                    <a:pt x="359" y="249"/>
                  </a:lnTo>
                  <a:lnTo>
                    <a:pt x="281" y="124"/>
                  </a:lnTo>
                  <a:lnTo>
                    <a:pt x="253" y="85"/>
                  </a:lnTo>
                  <a:lnTo>
                    <a:pt x="196" y="0"/>
                  </a:lnTo>
                  <a:lnTo>
                    <a:pt x="0" y="10"/>
                  </a:lnTo>
                  <a:lnTo>
                    <a:pt x="49" y="64"/>
                  </a:lnTo>
                  <a:lnTo>
                    <a:pt x="116" y="165"/>
                  </a:lnTo>
                  <a:lnTo>
                    <a:pt x="170" y="246"/>
                  </a:lnTo>
                  <a:lnTo>
                    <a:pt x="209" y="307"/>
                  </a:lnTo>
                  <a:lnTo>
                    <a:pt x="253" y="378"/>
                  </a:lnTo>
                  <a:lnTo>
                    <a:pt x="310" y="475"/>
                  </a:lnTo>
                  <a:lnTo>
                    <a:pt x="358" y="559"/>
                  </a:lnTo>
                  <a:lnTo>
                    <a:pt x="397" y="628"/>
                  </a:lnTo>
                  <a:close/>
                </a:path>
              </a:pathLst>
            </a:custGeom>
            <a:solidFill>
              <a:srgbClr val="0000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08" name="Oval 16"/>
            <p:cNvSpPr>
              <a:spLocks noChangeArrowheads="1"/>
            </p:cNvSpPr>
            <p:nvPr/>
          </p:nvSpPr>
          <p:spPr bwMode="auto">
            <a:xfrm>
              <a:off x="4231" y="2331"/>
              <a:ext cx="157" cy="156"/>
            </a:xfrm>
            <a:prstGeom prst="ellipse">
              <a:avLst/>
            </a:prstGeom>
            <a:solidFill>
              <a:srgbClr val="000099"/>
            </a:solidFill>
            <a:ln w="9525">
              <a:solidFill>
                <a:srgbClr val="0000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1009" name="Group 17"/>
          <p:cNvGrpSpPr/>
          <p:nvPr/>
        </p:nvGrpSpPr>
        <p:grpSpPr bwMode="auto">
          <a:xfrm>
            <a:off x="447675" y="2446338"/>
            <a:ext cx="6662738" cy="2428875"/>
            <a:chOff x="525" y="1687"/>
            <a:chExt cx="4197" cy="1437"/>
          </a:xfrm>
        </p:grpSpPr>
        <p:sp>
          <p:nvSpPr>
            <p:cNvPr id="341010" name="Freeform 18"/>
            <p:cNvSpPr/>
            <p:nvPr/>
          </p:nvSpPr>
          <p:spPr bwMode="auto">
            <a:xfrm>
              <a:off x="2139" y="1687"/>
              <a:ext cx="1290" cy="721"/>
            </a:xfrm>
            <a:custGeom>
              <a:avLst/>
              <a:gdLst>
                <a:gd name="T0" fmla="*/ 0 w 1614"/>
                <a:gd name="T1" fmla="*/ 1607 h 1607"/>
                <a:gd name="T2" fmla="*/ 273 w 1614"/>
                <a:gd name="T3" fmla="*/ 804 h 1607"/>
                <a:gd name="T4" fmla="*/ 545 w 1614"/>
                <a:gd name="T5" fmla="*/ 152 h 1607"/>
                <a:gd name="T6" fmla="*/ 811 w 1614"/>
                <a:gd name="T7" fmla="*/ 0 h 1607"/>
                <a:gd name="T8" fmla="*/ 1076 w 1614"/>
                <a:gd name="T9" fmla="*/ 152 h 1607"/>
                <a:gd name="T10" fmla="*/ 1349 w 1614"/>
                <a:gd name="T11" fmla="*/ 804 h 1607"/>
                <a:gd name="T12" fmla="*/ 1614 w 1614"/>
                <a:gd name="T13" fmla="*/ 1600 h 1607"/>
              </a:gdLst>
              <a:ahLst/>
              <a:cxnLst>
                <a:cxn ang="0">
                  <a:pos x="T0" y="T1"/>
                </a:cxn>
                <a:cxn ang="0">
                  <a:pos x="T2" y="T3"/>
                </a:cxn>
                <a:cxn ang="0">
                  <a:pos x="T4" y="T5"/>
                </a:cxn>
                <a:cxn ang="0">
                  <a:pos x="T6" y="T7"/>
                </a:cxn>
                <a:cxn ang="0">
                  <a:pos x="T8" y="T9"/>
                </a:cxn>
                <a:cxn ang="0">
                  <a:pos x="T10" y="T11"/>
                </a:cxn>
                <a:cxn ang="0">
                  <a:pos x="T12" y="T13"/>
                </a:cxn>
              </a:cxnLst>
              <a:rect l="0" t="0" r="r" b="b"/>
              <a:pathLst>
                <a:path w="1614" h="1607">
                  <a:moveTo>
                    <a:pt x="0" y="1607"/>
                  </a:moveTo>
                  <a:cubicBezTo>
                    <a:pt x="91" y="1326"/>
                    <a:pt x="182" y="1046"/>
                    <a:pt x="273" y="804"/>
                  </a:cubicBezTo>
                  <a:cubicBezTo>
                    <a:pt x="364" y="562"/>
                    <a:pt x="455" y="286"/>
                    <a:pt x="545" y="152"/>
                  </a:cubicBezTo>
                  <a:cubicBezTo>
                    <a:pt x="635" y="18"/>
                    <a:pt x="723" y="0"/>
                    <a:pt x="811" y="0"/>
                  </a:cubicBezTo>
                  <a:cubicBezTo>
                    <a:pt x="899" y="0"/>
                    <a:pt x="986" y="18"/>
                    <a:pt x="1076" y="152"/>
                  </a:cubicBezTo>
                  <a:cubicBezTo>
                    <a:pt x="1166" y="286"/>
                    <a:pt x="1259" y="563"/>
                    <a:pt x="1349" y="804"/>
                  </a:cubicBezTo>
                  <a:cubicBezTo>
                    <a:pt x="1439" y="1045"/>
                    <a:pt x="1526" y="1322"/>
                    <a:pt x="1614" y="1600"/>
                  </a:cubicBezTo>
                </a:path>
              </a:pathLst>
            </a:custGeom>
            <a:noFill/>
            <a:ln w="9525"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1" name="Freeform 19"/>
            <p:cNvSpPr/>
            <p:nvPr/>
          </p:nvSpPr>
          <p:spPr bwMode="auto">
            <a:xfrm flipV="1">
              <a:off x="853" y="2404"/>
              <a:ext cx="1290" cy="720"/>
            </a:xfrm>
            <a:custGeom>
              <a:avLst/>
              <a:gdLst>
                <a:gd name="T0" fmla="*/ 0 w 1614"/>
                <a:gd name="T1" fmla="*/ 1607 h 1607"/>
                <a:gd name="T2" fmla="*/ 273 w 1614"/>
                <a:gd name="T3" fmla="*/ 804 h 1607"/>
                <a:gd name="T4" fmla="*/ 545 w 1614"/>
                <a:gd name="T5" fmla="*/ 152 h 1607"/>
                <a:gd name="T6" fmla="*/ 811 w 1614"/>
                <a:gd name="T7" fmla="*/ 0 h 1607"/>
                <a:gd name="T8" fmla="*/ 1076 w 1614"/>
                <a:gd name="T9" fmla="*/ 152 h 1607"/>
                <a:gd name="T10" fmla="*/ 1349 w 1614"/>
                <a:gd name="T11" fmla="*/ 804 h 1607"/>
                <a:gd name="T12" fmla="*/ 1614 w 1614"/>
                <a:gd name="T13" fmla="*/ 1600 h 1607"/>
              </a:gdLst>
              <a:ahLst/>
              <a:cxnLst>
                <a:cxn ang="0">
                  <a:pos x="T0" y="T1"/>
                </a:cxn>
                <a:cxn ang="0">
                  <a:pos x="T2" y="T3"/>
                </a:cxn>
                <a:cxn ang="0">
                  <a:pos x="T4" y="T5"/>
                </a:cxn>
                <a:cxn ang="0">
                  <a:pos x="T6" y="T7"/>
                </a:cxn>
                <a:cxn ang="0">
                  <a:pos x="T8" y="T9"/>
                </a:cxn>
                <a:cxn ang="0">
                  <a:pos x="T10" y="T11"/>
                </a:cxn>
                <a:cxn ang="0">
                  <a:pos x="T12" y="T13"/>
                </a:cxn>
              </a:cxnLst>
              <a:rect l="0" t="0" r="r" b="b"/>
              <a:pathLst>
                <a:path w="1614" h="1607">
                  <a:moveTo>
                    <a:pt x="0" y="1607"/>
                  </a:moveTo>
                  <a:cubicBezTo>
                    <a:pt x="91" y="1326"/>
                    <a:pt x="182" y="1046"/>
                    <a:pt x="273" y="804"/>
                  </a:cubicBezTo>
                  <a:cubicBezTo>
                    <a:pt x="364" y="562"/>
                    <a:pt x="455" y="286"/>
                    <a:pt x="545" y="152"/>
                  </a:cubicBezTo>
                  <a:cubicBezTo>
                    <a:pt x="635" y="18"/>
                    <a:pt x="723" y="0"/>
                    <a:pt x="811" y="0"/>
                  </a:cubicBezTo>
                  <a:cubicBezTo>
                    <a:pt x="899" y="0"/>
                    <a:pt x="986" y="18"/>
                    <a:pt x="1076" y="152"/>
                  </a:cubicBezTo>
                  <a:cubicBezTo>
                    <a:pt x="1166" y="286"/>
                    <a:pt x="1259" y="563"/>
                    <a:pt x="1349" y="804"/>
                  </a:cubicBezTo>
                  <a:cubicBezTo>
                    <a:pt x="1439" y="1045"/>
                    <a:pt x="1526" y="1322"/>
                    <a:pt x="1614" y="1600"/>
                  </a:cubicBezTo>
                </a:path>
              </a:pathLst>
            </a:custGeom>
            <a:noFill/>
            <a:ln w="9525"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2" name="Freeform 20"/>
            <p:cNvSpPr/>
            <p:nvPr/>
          </p:nvSpPr>
          <p:spPr bwMode="auto">
            <a:xfrm flipV="1">
              <a:off x="3432" y="2400"/>
              <a:ext cx="1290" cy="721"/>
            </a:xfrm>
            <a:custGeom>
              <a:avLst/>
              <a:gdLst>
                <a:gd name="T0" fmla="*/ 0 w 1614"/>
                <a:gd name="T1" fmla="*/ 1607 h 1607"/>
                <a:gd name="T2" fmla="*/ 273 w 1614"/>
                <a:gd name="T3" fmla="*/ 804 h 1607"/>
                <a:gd name="T4" fmla="*/ 545 w 1614"/>
                <a:gd name="T5" fmla="*/ 152 h 1607"/>
                <a:gd name="T6" fmla="*/ 811 w 1614"/>
                <a:gd name="T7" fmla="*/ 0 h 1607"/>
                <a:gd name="T8" fmla="*/ 1076 w 1614"/>
                <a:gd name="T9" fmla="*/ 152 h 1607"/>
                <a:gd name="T10" fmla="*/ 1349 w 1614"/>
                <a:gd name="T11" fmla="*/ 804 h 1607"/>
                <a:gd name="T12" fmla="*/ 1614 w 1614"/>
                <a:gd name="T13" fmla="*/ 1600 h 1607"/>
              </a:gdLst>
              <a:ahLst/>
              <a:cxnLst>
                <a:cxn ang="0">
                  <a:pos x="T0" y="T1"/>
                </a:cxn>
                <a:cxn ang="0">
                  <a:pos x="T2" y="T3"/>
                </a:cxn>
                <a:cxn ang="0">
                  <a:pos x="T4" y="T5"/>
                </a:cxn>
                <a:cxn ang="0">
                  <a:pos x="T6" y="T7"/>
                </a:cxn>
                <a:cxn ang="0">
                  <a:pos x="T8" y="T9"/>
                </a:cxn>
                <a:cxn ang="0">
                  <a:pos x="T10" y="T11"/>
                </a:cxn>
                <a:cxn ang="0">
                  <a:pos x="T12" y="T13"/>
                </a:cxn>
              </a:cxnLst>
              <a:rect l="0" t="0" r="r" b="b"/>
              <a:pathLst>
                <a:path w="1614" h="1607">
                  <a:moveTo>
                    <a:pt x="0" y="1607"/>
                  </a:moveTo>
                  <a:cubicBezTo>
                    <a:pt x="91" y="1326"/>
                    <a:pt x="182" y="1046"/>
                    <a:pt x="273" y="804"/>
                  </a:cubicBezTo>
                  <a:cubicBezTo>
                    <a:pt x="364" y="562"/>
                    <a:pt x="455" y="286"/>
                    <a:pt x="545" y="152"/>
                  </a:cubicBezTo>
                  <a:cubicBezTo>
                    <a:pt x="635" y="18"/>
                    <a:pt x="723" y="0"/>
                    <a:pt x="811" y="0"/>
                  </a:cubicBezTo>
                  <a:cubicBezTo>
                    <a:pt x="899" y="0"/>
                    <a:pt x="986" y="18"/>
                    <a:pt x="1076" y="152"/>
                  </a:cubicBezTo>
                  <a:cubicBezTo>
                    <a:pt x="1166" y="286"/>
                    <a:pt x="1259" y="563"/>
                    <a:pt x="1349" y="804"/>
                  </a:cubicBezTo>
                  <a:cubicBezTo>
                    <a:pt x="1439" y="1045"/>
                    <a:pt x="1526" y="1322"/>
                    <a:pt x="1614" y="1600"/>
                  </a:cubicBezTo>
                </a:path>
              </a:pathLst>
            </a:custGeom>
            <a:noFill/>
            <a:ln w="9525"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13" name="Freeform 21"/>
            <p:cNvSpPr/>
            <p:nvPr/>
          </p:nvSpPr>
          <p:spPr bwMode="auto">
            <a:xfrm>
              <a:off x="525" y="1871"/>
              <a:ext cx="356" cy="585"/>
            </a:xfrm>
            <a:custGeom>
              <a:avLst/>
              <a:gdLst>
                <a:gd name="T0" fmla="*/ 356 w 356"/>
                <a:gd name="T1" fmla="*/ 585 h 585"/>
                <a:gd name="T2" fmla="*/ 275 w 356"/>
                <a:gd name="T3" fmla="*/ 433 h 585"/>
                <a:gd name="T4" fmla="*/ 216 w 356"/>
                <a:gd name="T5" fmla="*/ 331 h 585"/>
                <a:gd name="T6" fmla="*/ 108 w 356"/>
                <a:gd name="T7" fmla="*/ 157 h 585"/>
                <a:gd name="T8" fmla="*/ 0 w 356"/>
                <a:gd name="T9" fmla="*/ 0 h 585"/>
              </a:gdLst>
              <a:ahLst/>
              <a:cxnLst>
                <a:cxn ang="0">
                  <a:pos x="T0" y="T1"/>
                </a:cxn>
                <a:cxn ang="0">
                  <a:pos x="T2" y="T3"/>
                </a:cxn>
                <a:cxn ang="0">
                  <a:pos x="T4" y="T5"/>
                </a:cxn>
                <a:cxn ang="0">
                  <a:pos x="T6" y="T7"/>
                </a:cxn>
                <a:cxn ang="0">
                  <a:pos x="T8" y="T9"/>
                </a:cxn>
              </a:cxnLst>
              <a:rect l="0" t="0" r="r" b="b"/>
              <a:pathLst>
                <a:path w="356" h="585">
                  <a:moveTo>
                    <a:pt x="356" y="585"/>
                  </a:moveTo>
                  <a:lnTo>
                    <a:pt x="275" y="433"/>
                  </a:lnTo>
                  <a:lnTo>
                    <a:pt x="216" y="331"/>
                  </a:lnTo>
                  <a:lnTo>
                    <a:pt x="108" y="157"/>
                  </a:lnTo>
                  <a:lnTo>
                    <a:pt x="0" y="0"/>
                  </a:lnTo>
                </a:path>
              </a:pathLst>
            </a:custGeom>
            <a:noFill/>
            <a:ln w="9525" cmpd="sng">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1014" name="Group 22"/>
          <p:cNvGrpSpPr/>
          <p:nvPr/>
        </p:nvGrpSpPr>
        <p:grpSpPr bwMode="auto">
          <a:xfrm>
            <a:off x="601663" y="2419350"/>
            <a:ext cx="6056312" cy="2489200"/>
            <a:chOff x="379" y="1645"/>
            <a:chExt cx="3815" cy="1568"/>
          </a:xfrm>
        </p:grpSpPr>
        <p:grpSp>
          <p:nvGrpSpPr>
            <p:cNvPr id="341015" name="Group 23"/>
            <p:cNvGrpSpPr/>
            <p:nvPr/>
          </p:nvGrpSpPr>
          <p:grpSpPr bwMode="auto">
            <a:xfrm>
              <a:off x="379" y="2007"/>
              <a:ext cx="1522" cy="1206"/>
              <a:chOff x="379" y="2007"/>
              <a:chExt cx="1522" cy="1206"/>
            </a:xfrm>
          </p:grpSpPr>
          <p:sp>
            <p:nvSpPr>
              <p:cNvPr id="341016" name="Line 24"/>
              <p:cNvSpPr>
                <a:spLocks noChangeShapeType="1"/>
              </p:cNvSpPr>
              <p:nvPr/>
            </p:nvSpPr>
            <p:spPr bwMode="auto">
              <a:xfrm flipH="1">
                <a:off x="1710" y="2444"/>
                <a:ext cx="0" cy="349"/>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17" name="Oval 25"/>
              <p:cNvSpPr>
                <a:spLocks noChangeArrowheads="1"/>
              </p:cNvSpPr>
              <p:nvPr/>
            </p:nvSpPr>
            <p:spPr bwMode="auto">
              <a:xfrm>
                <a:off x="1692" y="2416"/>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18" name="Line 26"/>
              <p:cNvSpPr>
                <a:spLocks noChangeShapeType="1"/>
              </p:cNvSpPr>
              <p:nvPr/>
            </p:nvSpPr>
            <p:spPr bwMode="auto">
              <a:xfrm>
                <a:off x="1551" y="2741"/>
                <a:ext cx="0" cy="277"/>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19" name="Oval 27"/>
              <p:cNvSpPr>
                <a:spLocks noChangeArrowheads="1"/>
              </p:cNvSpPr>
              <p:nvPr/>
            </p:nvSpPr>
            <p:spPr bwMode="auto">
              <a:xfrm>
                <a:off x="1532" y="2709"/>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20" name="Line 28"/>
              <p:cNvSpPr>
                <a:spLocks noChangeShapeType="1"/>
              </p:cNvSpPr>
              <p:nvPr/>
            </p:nvSpPr>
            <p:spPr bwMode="auto">
              <a:xfrm>
                <a:off x="1387" y="2980"/>
                <a:ext cx="1" cy="191"/>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21" name="Oval 29"/>
              <p:cNvSpPr>
                <a:spLocks noChangeArrowheads="1"/>
              </p:cNvSpPr>
              <p:nvPr/>
            </p:nvSpPr>
            <p:spPr bwMode="auto">
              <a:xfrm>
                <a:off x="1367" y="2938"/>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22" name="Oval 30"/>
              <p:cNvSpPr>
                <a:spLocks noChangeArrowheads="1"/>
              </p:cNvSpPr>
              <p:nvPr/>
            </p:nvSpPr>
            <p:spPr bwMode="auto">
              <a:xfrm>
                <a:off x="1037" y="3109"/>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23" name="Line 31"/>
              <p:cNvSpPr>
                <a:spLocks noChangeShapeType="1"/>
              </p:cNvSpPr>
              <p:nvPr/>
            </p:nvSpPr>
            <p:spPr bwMode="auto">
              <a:xfrm flipH="1">
                <a:off x="1220" y="3103"/>
                <a:ext cx="1" cy="110"/>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24" name="Oval 32"/>
              <p:cNvSpPr>
                <a:spLocks noChangeArrowheads="1"/>
              </p:cNvSpPr>
              <p:nvPr/>
            </p:nvSpPr>
            <p:spPr bwMode="auto">
              <a:xfrm>
                <a:off x="1201" y="3074"/>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25" name="Line 33"/>
              <p:cNvSpPr>
                <a:spLocks noChangeShapeType="1"/>
              </p:cNvSpPr>
              <p:nvPr/>
            </p:nvSpPr>
            <p:spPr bwMode="auto">
              <a:xfrm>
                <a:off x="1877" y="2183"/>
                <a:ext cx="0" cy="277"/>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26" name="Oval 34"/>
              <p:cNvSpPr>
                <a:spLocks noChangeArrowheads="1"/>
              </p:cNvSpPr>
              <p:nvPr/>
            </p:nvSpPr>
            <p:spPr bwMode="auto">
              <a:xfrm>
                <a:off x="1855" y="2157"/>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27" name="Line 35"/>
              <p:cNvSpPr>
                <a:spLocks noChangeShapeType="1"/>
              </p:cNvSpPr>
              <p:nvPr/>
            </p:nvSpPr>
            <p:spPr bwMode="auto">
              <a:xfrm flipH="1" flipV="1">
                <a:off x="399" y="2007"/>
                <a:ext cx="0" cy="349"/>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28" name="Oval 36"/>
              <p:cNvSpPr>
                <a:spLocks noChangeArrowheads="1"/>
              </p:cNvSpPr>
              <p:nvPr/>
            </p:nvSpPr>
            <p:spPr bwMode="auto">
              <a:xfrm flipV="1">
                <a:off x="379" y="2316"/>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29" name="Line 37"/>
              <p:cNvSpPr>
                <a:spLocks noChangeShapeType="1"/>
              </p:cNvSpPr>
              <p:nvPr/>
            </p:nvSpPr>
            <p:spPr bwMode="auto">
              <a:xfrm flipH="1" flipV="1">
                <a:off x="728" y="2643"/>
                <a:ext cx="1" cy="204"/>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30" name="Line 38"/>
              <p:cNvSpPr>
                <a:spLocks noChangeShapeType="1"/>
              </p:cNvSpPr>
              <p:nvPr/>
            </p:nvSpPr>
            <p:spPr bwMode="auto">
              <a:xfrm flipH="1" flipV="1">
                <a:off x="890" y="2924"/>
                <a:ext cx="1" cy="110"/>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31" name="Oval 39"/>
              <p:cNvSpPr>
                <a:spLocks noChangeArrowheads="1"/>
              </p:cNvSpPr>
              <p:nvPr/>
            </p:nvSpPr>
            <p:spPr bwMode="auto">
              <a:xfrm flipV="1">
                <a:off x="870" y="3039"/>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32" name="Oval 40"/>
              <p:cNvSpPr>
                <a:spLocks noChangeArrowheads="1"/>
              </p:cNvSpPr>
              <p:nvPr/>
            </p:nvSpPr>
            <p:spPr bwMode="auto">
              <a:xfrm flipV="1">
                <a:off x="708" y="2854"/>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33" name="Line 41"/>
              <p:cNvSpPr>
                <a:spLocks noChangeShapeType="1"/>
              </p:cNvSpPr>
              <p:nvPr/>
            </p:nvSpPr>
            <p:spPr bwMode="auto">
              <a:xfrm flipV="1">
                <a:off x="562" y="2323"/>
                <a:ext cx="0" cy="277"/>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34" name="Oval 42"/>
              <p:cNvSpPr>
                <a:spLocks noChangeArrowheads="1"/>
              </p:cNvSpPr>
              <p:nvPr/>
            </p:nvSpPr>
            <p:spPr bwMode="auto">
              <a:xfrm flipV="1">
                <a:off x="542" y="2581"/>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1035" name="Group 43"/>
            <p:cNvGrpSpPr/>
            <p:nvPr/>
          </p:nvGrpSpPr>
          <p:grpSpPr bwMode="auto">
            <a:xfrm>
              <a:off x="2021" y="1645"/>
              <a:ext cx="860" cy="504"/>
              <a:chOff x="2021" y="1645"/>
              <a:chExt cx="860" cy="504"/>
            </a:xfrm>
          </p:grpSpPr>
          <p:sp>
            <p:nvSpPr>
              <p:cNvPr id="341036" name="Oval 44"/>
              <p:cNvSpPr>
                <a:spLocks noChangeArrowheads="1"/>
              </p:cNvSpPr>
              <p:nvPr/>
            </p:nvSpPr>
            <p:spPr bwMode="auto">
              <a:xfrm>
                <a:off x="2349" y="1671"/>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37" name="Line 45"/>
              <p:cNvSpPr>
                <a:spLocks noChangeShapeType="1"/>
              </p:cNvSpPr>
              <p:nvPr/>
            </p:nvSpPr>
            <p:spPr bwMode="auto">
              <a:xfrm flipH="1">
                <a:off x="2043" y="1945"/>
                <a:ext cx="1" cy="204"/>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38" name="Line 46"/>
              <p:cNvSpPr>
                <a:spLocks noChangeShapeType="1"/>
              </p:cNvSpPr>
              <p:nvPr/>
            </p:nvSpPr>
            <p:spPr bwMode="auto">
              <a:xfrm flipH="1">
                <a:off x="2206" y="1782"/>
                <a:ext cx="1" cy="110"/>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39" name="Oval 47"/>
              <p:cNvSpPr>
                <a:spLocks noChangeArrowheads="1"/>
              </p:cNvSpPr>
              <p:nvPr/>
            </p:nvSpPr>
            <p:spPr bwMode="auto">
              <a:xfrm>
                <a:off x="2186" y="1730"/>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40" name="Oval 48"/>
              <p:cNvSpPr>
                <a:spLocks noChangeArrowheads="1"/>
              </p:cNvSpPr>
              <p:nvPr/>
            </p:nvSpPr>
            <p:spPr bwMode="auto">
              <a:xfrm>
                <a:off x="2021" y="1905"/>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41" name="Line 49"/>
              <p:cNvSpPr>
                <a:spLocks noChangeShapeType="1"/>
              </p:cNvSpPr>
              <p:nvPr/>
            </p:nvSpPr>
            <p:spPr bwMode="auto">
              <a:xfrm flipV="1">
                <a:off x="2854" y="1840"/>
                <a:ext cx="0" cy="277"/>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42" name="Oval 50"/>
              <p:cNvSpPr>
                <a:spLocks noChangeArrowheads="1"/>
              </p:cNvSpPr>
              <p:nvPr/>
            </p:nvSpPr>
            <p:spPr bwMode="auto">
              <a:xfrm flipV="1">
                <a:off x="2835" y="2101"/>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43" name="Line 51"/>
              <p:cNvSpPr>
                <a:spLocks noChangeShapeType="1"/>
              </p:cNvSpPr>
              <p:nvPr/>
            </p:nvSpPr>
            <p:spPr bwMode="auto">
              <a:xfrm flipV="1">
                <a:off x="2690" y="1687"/>
                <a:ext cx="1" cy="191"/>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44" name="Oval 52"/>
              <p:cNvSpPr>
                <a:spLocks noChangeArrowheads="1"/>
              </p:cNvSpPr>
              <p:nvPr/>
            </p:nvSpPr>
            <p:spPr bwMode="auto">
              <a:xfrm flipV="1">
                <a:off x="2670" y="1872"/>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45" name="Line 53"/>
              <p:cNvSpPr>
                <a:spLocks noChangeShapeType="1"/>
              </p:cNvSpPr>
              <p:nvPr/>
            </p:nvSpPr>
            <p:spPr bwMode="auto">
              <a:xfrm flipH="1" flipV="1">
                <a:off x="2523" y="1645"/>
                <a:ext cx="1" cy="110"/>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46" name="Oval 54"/>
              <p:cNvSpPr>
                <a:spLocks noChangeArrowheads="1"/>
              </p:cNvSpPr>
              <p:nvPr/>
            </p:nvSpPr>
            <p:spPr bwMode="auto">
              <a:xfrm flipV="1">
                <a:off x="2504" y="1736"/>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1047" name="Group 55"/>
            <p:cNvGrpSpPr/>
            <p:nvPr/>
          </p:nvGrpSpPr>
          <p:grpSpPr bwMode="auto">
            <a:xfrm>
              <a:off x="2995" y="2065"/>
              <a:ext cx="1199" cy="1140"/>
              <a:chOff x="2995" y="2065"/>
              <a:chExt cx="1199" cy="1140"/>
            </a:xfrm>
          </p:grpSpPr>
          <p:sp>
            <p:nvSpPr>
              <p:cNvPr id="341048" name="Line 56"/>
              <p:cNvSpPr>
                <a:spLocks noChangeShapeType="1"/>
              </p:cNvSpPr>
              <p:nvPr/>
            </p:nvSpPr>
            <p:spPr bwMode="auto">
              <a:xfrm flipH="1" flipV="1">
                <a:off x="3013" y="2065"/>
                <a:ext cx="0" cy="349"/>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49" name="Oval 57"/>
              <p:cNvSpPr>
                <a:spLocks noChangeArrowheads="1"/>
              </p:cNvSpPr>
              <p:nvPr/>
            </p:nvSpPr>
            <p:spPr bwMode="auto">
              <a:xfrm flipV="1">
                <a:off x="2995" y="2394"/>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50" name="Line 58"/>
              <p:cNvSpPr>
                <a:spLocks noChangeShapeType="1"/>
              </p:cNvSpPr>
              <p:nvPr/>
            </p:nvSpPr>
            <p:spPr bwMode="auto">
              <a:xfrm flipH="1" flipV="1">
                <a:off x="3346" y="2709"/>
                <a:ext cx="1" cy="204"/>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51" name="Line 59"/>
              <p:cNvSpPr>
                <a:spLocks noChangeShapeType="1"/>
              </p:cNvSpPr>
              <p:nvPr/>
            </p:nvSpPr>
            <p:spPr bwMode="auto">
              <a:xfrm flipH="1" flipV="1">
                <a:off x="3509" y="2966"/>
                <a:ext cx="1" cy="110"/>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52" name="Oval 60"/>
              <p:cNvSpPr>
                <a:spLocks noChangeArrowheads="1"/>
              </p:cNvSpPr>
              <p:nvPr/>
            </p:nvSpPr>
            <p:spPr bwMode="auto">
              <a:xfrm flipV="1">
                <a:off x="3489" y="3080"/>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53" name="Oval 61"/>
              <p:cNvSpPr>
                <a:spLocks noChangeArrowheads="1"/>
              </p:cNvSpPr>
              <p:nvPr/>
            </p:nvSpPr>
            <p:spPr bwMode="auto">
              <a:xfrm flipV="1">
                <a:off x="3324" y="2905"/>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54" name="Line 62"/>
              <p:cNvSpPr>
                <a:spLocks noChangeShapeType="1"/>
              </p:cNvSpPr>
              <p:nvPr/>
            </p:nvSpPr>
            <p:spPr bwMode="auto">
              <a:xfrm flipV="1">
                <a:off x="3180" y="2398"/>
                <a:ext cx="0" cy="277"/>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55" name="Oval 63"/>
              <p:cNvSpPr>
                <a:spLocks noChangeArrowheads="1"/>
              </p:cNvSpPr>
              <p:nvPr/>
            </p:nvSpPr>
            <p:spPr bwMode="auto">
              <a:xfrm flipV="1">
                <a:off x="3158" y="2653"/>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56" name="Line 64"/>
              <p:cNvSpPr>
                <a:spLocks noChangeShapeType="1"/>
              </p:cNvSpPr>
              <p:nvPr/>
            </p:nvSpPr>
            <p:spPr bwMode="auto">
              <a:xfrm>
                <a:off x="4168" y="2679"/>
                <a:ext cx="0" cy="277"/>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57" name="Oval 65"/>
              <p:cNvSpPr>
                <a:spLocks noChangeArrowheads="1"/>
              </p:cNvSpPr>
              <p:nvPr/>
            </p:nvSpPr>
            <p:spPr bwMode="auto">
              <a:xfrm>
                <a:off x="4148" y="2643"/>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58" name="Line 66"/>
              <p:cNvSpPr>
                <a:spLocks noChangeShapeType="1"/>
              </p:cNvSpPr>
              <p:nvPr/>
            </p:nvSpPr>
            <p:spPr bwMode="auto">
              <a:xfrm>
                <a:off x="4005" y="2940"/>
                <a:ext cx="1" cy="191"/>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59" name="Oval 67"/>
              <p:cNvSpPr>
                <a:spLocks noChangeArrowheads="1"/>
              </p:cNvSpPr>
              <p:nvPr/>
            </p:nvSpPr>
            <p:spPr bwMode="auto">
              <a:xfrm>
                <a:off x="3986" y="2894"/>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60" name="Oval 68"/>
              <p:cNvSpPr>
                <a:spLocks noChangeArrowheads="1"/>
              </p:cNvSpPr>
              <p:nvPr/>
            </p:nvSpPr>
            <p:spPr bwMode="auto">
              <a:xfrm>
                <a:off x="3657" y="3090"/>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061" name="Line 69"/>
              <p:cNvSpPr>
                <a:spLocks noChangeShapeType="1"/>
              </p:cNvSpPr>
              <p:nvPr/>
            </p:nvSpPr>
            <p:spPr bwMode="auto">
              <a:xfrm flipH="1">
                <a:off x="3839" y="3095"/>
                <a:ext cx="1" cy="110"/>
              </a:xfrm>
              <a:prstGeom prst="line">
                <a:avLst/>
              </a:prstGeom>
              <a:noFill/>
              <a:ln w="19050">
                <a:solidFill>
                  <a:srgbClr val="FF0000"/>
                </a:solidFill>
                <a:round/>
                <a:tailEnd type="triangle" w="sm" len="lg"/>
              </a:ln>
              <a:effectLst>
                <a:outerShdw dist="17961" dir="2700000" algn="ctr" rotWithShape="0">
                  <a:srgbClr val="FFFFFF"/>
                </a:outerShdw>
              </a:effectLst>
              <a:extLst>
                <a:ext uri="{909E8E84-426E-40DD-AFC4-6F175D3DCCD1}">
                  <a14:hiddenFill xmlns:a14="http://schemas.microsoft.com/office/drawing/2010/main">
                    <a:noFill/>
                  </a14:hiddenFill>
                </a:ext>
              </a:extLst>
            </p:spPr>
            <p:txBody>
              <a:bodyPr/>
              <a:lstStyle/>
              <a:p>
                <a:endParaRPr lang="zh-CN" altLang="en-US"/>
              </a:p>
            </p:txBody>
          </p:sp>
          <p:sp>
            <p:nvSpPr>
              <p:cNvPr id="341062" name="Oval 70"/>
              <p:cNvSpPr>
                <a:spLocks noChangeArrowheads="1"/>
              </p:cNvSpPr>
              <p:nvPr/>
            </p:nvSpPr>
            <p:spPr bwMode="auto">
              <a:xfrm>
                <a:off x="3822" y="3059"/>
                <a:ext cx="46" cy="48"/>
              </a:xfrm>
              <a:prstGeom prst="ellipse">
                <a:avLst/>
              </a:prstGeom>
              <a:solidFill>
                <a:srgbClr val="FF0000"/>
              </a:solidFill>
              <a:ln w="9525">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41063" name="Rectangle 71"/>
          <p:cNvSpPr>
            <a:spLocks noChangeArrowheads="1"/>
          </p:cNvSpPr>
          <p:nvPr/>
        </p:nvSpPr>
        <p:spPr bwMode="auto">
          <a:xfrm>
            <a:off x="0" y="1841500"/>
            <a:ext cx="530225" cy="360838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1064" name="Group 72"/>
          <p:cNvGrpSpPr/>
          <p:nvPr/>
        </p:nvGrpSpPr>
        <p:grpSpPr bwMode="auto">
          <a:xfrm>
            <a:off x="307977" y="2036506"/>
            <a:ext cx="8848725" cy="2990850"/>
            <a:chOff x="149" y="1306"/>
            <a:chExt cx="5574" cy="1884"/>
          </a:xfrm>
        </p:grpSpPr>
        <p:sp>
          <p:nvSpPr>
            <p:cNvPr id="341065" name="Line 73"/>
            <p:cNvSpPr>
              <a:spLocks noChangeShapeType="1"/>
            </p:cNvSpPr>
            <p:nvPr/>
          </p:nvSpPr>
          <p:spPr bwMode="auto">
            <a:xfrm>
              <a:off x="149" y="1321"/>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66" name="Line 74"/>
            <p:cNvSpPr>
              <a:spLocks noChangeShapeType="1"/>
            </p:cNvSpPr>
            <p:nvPr/>
          </p:nvSpPr>
          <p:spPr bwMode="auto">
            <a:xfrm>
              <a:off x="327"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67" name="Line 75"/>
            <p:cNvSpPr>
              <a:spLocks noChangeShapeType="1"/>
            </p:cNvSpPr>
            <p:nvPr/>
          </p:nvSpPr>
          <p:spPr bwMode="auto">
            <a:xfrm>
              <a:off x="484" y="1309"/>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68" name="Line 76"/>
            <p:cNvSpPr>
              <a:spLocks noChangeShapeType="1"/>
            </p:cNvSpPr>
            <p:nvPr/>
          </p:nvSpPr>
          <p:spPr bwMode="auto">
            <a:xfrm>
              <a:off x="654"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69" name="Line 77"/>
            <p:cNvSpPr>
              <a:spLocks noChangeShapeType="1"/>
            </p:cNvSpPr>
            <p:nvPr/>
          </p:nvSpPr>
          <p:spPr bwMode="auto">
            <a:xfrm>
              <a:off x="818"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0" name="Line 78"/>
            <p:cNvSpPr>
              <a:spLocks noChangeShapeType="1"/>
            </p:cNvSpPr>
            <p:nvPr/>
          </p:nvSpPr>
          <p:spPr bwMode="auto">
            <a:xfrm>
              <a:off x="981"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1" name="Line 79"/>
            <p:cNvSpPr>
              <a:spLocks noChangeShapeType="1"/>
            </p:cNvSpPr>
            <p:nvPr/>
          </p:nvSpPr>
          <p:spPr bwMode="auto">
            <a:xfrm>
              <a:off x="1145"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2" name="Line 80"/>
            <p:cNvSpPr>
              <a:spLocks noChangeShapeType="1"/>
            </p:cNvSpPr>
            <p:nvPr/>
          </p:nvSpPr>
          <p:spPr bwMode="auto">
            <a:xfrm>
              <a:off x="1308"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3" name="Line 81"/>
            <p:cNvSpPr>
              <a:spLocks noChangeShapeType="1"/>
            </p:cNvSpPr>
            <p:nvPr/>
          </p:nvSpPr>
          <p:spPr bwMode="auto">
            <a:xfrm>
              <a:off x="1472"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074" name="Group 82"/>
            <p:cNvGrpSpPr/>
            <p:nvPr/>
          </p:nvGrpSpPr>
          <p:grpSpPr bwMode="auto">
            <a:xfrm>
              <a:off x="1636" y="1306"/>
              <a:ext cx="1635" cy="1870"/>
              <a:chOff x="1921" y="1420"/>
              <a:chExt cx="1635" cy="1862"/>
            </a:xfrm>
          </p:grpSpPr>
          <p:sp>
            <p:nvSpPr>
              <p:cNvPr id="341075" name="Line 83"/>
              <p:cNvSpPr>
                <a:spLocks noChangeShapeType="1"/>
              </p:cNvSpPr>
              <p:nvPr/>
            </p:nvSpPr>
            <p:spPr bwMode="auto">
              <a:xfrm>
                <a:off x="1921"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6" name="Line 84"/>
              <p:cNvSpPr>
                <a:spLocks noChangeShapeType="1"/>
              </p:cNvSpPr>
              <p:nvPr/>
            </p:nvSpPr>
            <p:spPr bwMode="auto">
              <a:xfrm>
                <a:off x="2084" y="1420"/>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7" name="Line 85"/>
              <p:cNvSpPr>
                <a:spLocks noChangeShapeType="1"/>
              </p:cNvSpPr>
              <p:nvPr/>
            </p:nvSpPr>
            <p:spPr bwMode="auto">
              <a:xfrm>
                <a:off x="2248"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8" name="Line 86"/>
              <p:cNvSpPr>
                <a:spLocks noChangeShapeType="1"/>
              </p:cNvSpPr>
              <p:nvPr/>
            </p:nvSpPr>
            <p:spPr bwMode="auto">
              <a:xfrm>
                <a:off x="2411"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79" name="Line 87"/>
              <p:cNvSpPr>
                <a:spLocks noChangeShapeType="1"/>
              </p:cNvSpPr>
              <p:nvPr/>
            </p:nvSpPr>
            <p:spPr bwMode="auto">
              <a:xfrm>
                <a:off x="2575"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0" name="Line 88"/>
              <p:cNvSpPr>
                <a:spLocks noChangeShapeType="1"/>
              </p:cNvSpPr>
              <p:nvPr/>
            </p:nvSpPr>
            <p:spPr bwMode="auto">
              <a:xfrm>
                <a:off x="2738"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1" name="Line 89"/>
              <p:cNvSpPr>
                <a:spLocks noChangeShapeType="1"/>
              </p:cNvSpPr>
              <p:nvPr/>
            </p:nvSpPr>
            <p:spPr bwMode="auto">
              <a:xfrm>
                <a:off x="2902"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2" name="Line 90"/>
              <p:cNvSpPr>
                <a:spLocks noChangeShapeType="1"/>
              </p:cNvSpPr>
              <p:nvPr/>
            </p:nvSpPr>
            <p:spPr bwMode="auto">
              <a:xfrm>
                <a:off x="3065" y="1423"/>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3" name="Line 91"/>
              <p:cNvSpPr>
                <a:spLocks noChangeShapeType="1"/>
              </p:cNvSpPr>
              <p:nvPr/>
            </p:nvSpPr>
            <p:spPr bwMode="auto">
              <a:xfrm>
                <a:off x="3229" y="1423"/>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4" name="Line 92"/>
              <p:cNvSpPr>
                <a:spLocks noChangeShapeType="1"/>
              </p:cNvSpPr>
              <p:nvPr/>
            </p:nvSpPr>
            <p:spPr bwMode="auto">
              <a:xfrm>
                <a:off x="3392" y="1420"/>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5" name="Line 93"/>
              <p:cNvSpPr>
                <a:spLocks noChangeShapeType="1"/>
              </p:cNvSpPr>
              <p:nvPr/>
            </p:nvSpPr>
            <p:spPr bwMode="auto">
              <a:xfrm>
                <a:off x="3556"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1086" name="Line 94"/>
            <p:cNvSpPr>
              <a:spLocks noChangeShapeType="1"/>
            </p:cNvSpPr>
            <p:nvPr/>
          </p:nvSpPr>
          <p:spPr bwMode="auto">
            <a:xfrm>
              <a:off x="3433" y="1306"/>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7" name="Line 95"/>
            <p:cNvSpPr>
              <a:spLocks noChangeShapeType="1"/>
            </p:cNvSpPr>
            <p:nvPr/>
          </p:nvSpPr>
          <p:spPr bwMode="auto">
            <a:xfrm>
              <a:off x="3597"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8" name="Line 96"/>
            <p:cNvSpPr>
              <a:spLocks noChangeShapeType="1"/>
            </p:cNvSpPr>
            <p:nvPr/>
          </p:nvSpPr>
          <p:spPr bwMode="auto">
            <a:xfrm>
              <a:off x="3760"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89" name="Line 97"/>
            <p:cNvSpPr>
              <a:spLocks noChangeShapeType="1"/>
            </p:cNvSpPr>
            <p:nvPr/>
          </p:nvSpPr>
          <p:spPr bwMode="auto">
            <a:xfrm>
              <a:off x="3924" y="131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090" name="Group 98"/>
            <p:cNvGrpSpPr/>
            <p:nvPr/>
          </p:nvGrpSpPr>
          <p:grpSpPr bwMode="auto">
            <a:xfrm>
              <a:off x="4087" y="1306"/>
              <a:ext cx="818" cy="1870"/>
              <a:chOff x="4087" y="1427"/>
              <a:chExt cx="818" cy="1862"/>
            </a:xfrm>
          </p:grpSpPr>
          <p:sp>
            <p:nvSpPr>
              <p:cNvPr id="341091" name="Line 99"/>
              <p:cNvSpPr>
                <a:spLocks noChangeShapeType="1"/>
              </p:cNvSpPr>
              <p:nvPr/>
            </p:nvSpPr>
            <p:spPr bwMode="auto">
              <a:xfrm>
                <a:off x="4087" y="1434"/>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2" name="Line 100"/>
              <p:cNvSpPr>
                <a:spLocks noChangeShapeType="1"/>
              </p:cNvSpPr>
              <p:nvPr/>
            </p:nvSpPr>
            <p:spPr bwMode="auto">
              <a:xfrm>
                <a:off x="4251" y="1434"/>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3" name="Line 101"/>
              <p:cNvSpPr>
                <a:spLocks noChangeShapeType="1"/>
              </p:cNvSpPr>
              <p:nvPr/>
            </p:nvSpPr>
            <p:spPr bwMode="auto">
              <a:xfrm>
                <a:off x="4414" y="1430"/>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4" name="Line 102"/>
              <p:cNvSpPr>
                <a:spLocks noChangeShapeType="1"/>
              </p:cNvSpPr>
              <p:nvPr/>
            </p:nvSpPr>
            <p:spPr bwMode="auto">
              <a:xfrm>
                <a:off x="4578" y="1430"/>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5" name="Line 103"/>
              <p:cNvSpPr>
                <a:spLocks noChangeShapeType="1"/>
              </p:cNvSpPr>
              <p:nvPr/>
            </p:nvSpPr>
            <p:spPr bwMode="auto">
              <a:xfrm>
                <a:off x="4741" y="1427"/>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6" name="Line 104"/>
              <p:cNvSpPr>
                <a:spLocks noChangeShapeType="1"/>
              </p:cNvSpPr>
              <p:nvPr/>
            </p:nvSpPr>
            <p:spPr bwMode="auto">
              <a:xfrm>
                <a:off x="4905" y="1434"/>
                <a:ext cx="0" cy="1855"/>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1097" name="Line 105"/>
            <p:cNvSpPr>
              <a:spLocks noChangeShapeType="1"/>
            </p:cNvSpPr>
            <p:nvPr/>
          </p:nvSpPr>
          <p:spPr bwMode="auto">
            <a:xfrm>
              <a:off x="5069" y="1327"/>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8" name="Line 106"/>
            <p:cNvSpPr>
              <a:spLocks noChangeShapeType="1"/>
            </p:cNvSpPr>
            <p:nvPr/>
          </p:nvSpPr>
          <p:spPr bwMode="auto">
            <a:xfrm>
              <a:off x="5232" y="132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099" name="Line 107"/>
            <p:cNvSpPr>
              <a:spLocks noChangeShapeType="1"/>
            </p:cNvSpPr>
            <p:nvPr/>
          </p:nvSpPr>
          <p:spPr bwMode="auto">
            <a:xfrm>
              <a:off x="5396" y="1323"/>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00" name="Line 108"/>
            <p:cNvSpPr>
              <a:spLocks noChangeShapeType="1"/>
            </p:cNvSpPr>
            <p:nvPr/>
          </p:nvSpPr>
          <p:spPr bwMode="auto">
            <a:xfrm>
              <a:off x="5559" y="1320"/>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01" name="Line 109"/>
            <p:cNvSpPr>
              <a:spLocks noChangeShapeType="1"/>
            </p:cNvSpPr>
            <p:nvPr/>
          </p:nvSpPr>
          <p:spPr bwMode="auto">
            <a:xfrm>
              <a:off x="5723" y="1327"/>
              <a:ext cx="0" cy="1863"/>
            </a:xfrm>
            <a:prstGeom prst="line">
              <a:avLst/>
            </a:prstGeom>
            <a:noFill/>
            <a:ln w="7620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1102" name="Group 110"/>
          <p:cNvGrpSpPr/>
          <p:nvPr/>
        </p:nvGrpSpPr>
        <p:grpSpPr bwMode="auto">
          <a:xfrm>
            <a:off x="228600" y="1920875"/>
            <a:ext cx="488950" cy="2838450"/>
            <a:chOff x="129" y="1423"/>
            <a:chExt cx="308" cy="1788"/>
          </a:xfrm>
        </p:grpSpPr>
        <p:grpSp>
          <p:nvGrpSpPr>
            <p:cNvPr id="341103" name="Group 111"/>
            <p:cNvGrpSpPr/>
            <p:nvPr/>
          </p:nvGrpSpPr>
          <p:grpSpPr bwMode="auto">
            <a:xfrm>
              <a:off x="230" y="1909"/>
              <a:ext cx="71" cy="697"/>
              <a:chOff x="193" y="1757"/>
              <a:chExt cx="79" cy="864"/>
            </a:xfrm>
          </p:grpSpPr>
          <p:sp>
            <p:nvSpPr>
              <p:cNvPr id="341104" name="Line 112"/>
              <p:cNvSpPr>
                <a:spLocks noChangeShapeType="1"/>
              </p:cNvSpPr>
              <p:nvPr/>
            </p:nvSpPr>
            <p:spPr bwMode="auto">
              <a:xfrm flipV="1">
                <a:off x="272" y="1757"/>
                <a:ext cx="0" cy="834"/>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05" name="Line 113"/>
              <p:cNvSpPr>
                <a:spLocks noChangeShapeType="1"/>
              </p:cNvSpPr>
              <p:nvPr/>
            </p:nvSpPr>
            <p:spPr bwMode="auto">
              <a:xfrm>
                <a:off x="193" y="1787"/>
                <a:ext cx="0" cy="834"/>
              </a:xfrm>
              <a:prstGeom prst="line">
                <a:avLst/>
              </a:prstGeom>
              <a:noFill/>
              <a:ln w="285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1106" name="Text Box 114"/>
            <p:cNvSpPr txBox="1">
              <a:spLocks noChangeArrowheads="1"/>
            </p:cNvSpPr>
            <p:nvPr/>
          </p:nvSpPr>
          <p:spPr bwMode="auto">
            <a:xfrm>
              <a:off x="129" y="1423"/>
              <a:ext cx="308"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l">
                <a:spcBef>
                  <a:spcPct val="50000"/>
                </a:spcBef>
              </a:pPr>
              <a:r>
                <a:rPr kumimoji="1" lang="zh-CN" altLang="en-US" sz="2000" b="1">
                  <a:solidFill>
                    <a:schemeClr val="tx1"/>
                  </a:solidFill>
                  <a:effectLst/>
                  <a:latin typeface="Times New Roman" panose="02020603050405020304" pitchFamily="18" charset="0"/>
                  <a:ea typeface="华文中宋" panose="02010600040101010101" pitchFamily="2" charset="-122"/>
                </a:rPr>
                <a:t>上下</a:t>
              </a:r>
            </a:p>
          </p:txBody>
        </p:sp>
        <p:sp>
          <p:nvSpPr>
            <p:cNvPr id="341107" name="Text Box 115"/>
            <p:cNvSpPr txBox="1">
              <a:spLocks noChangeArrowheads="1"/>
            </p:cNvSpPr>
            <p:nvPr/>
          </p:nvSpPr>
          <p:spPr bwMode="auto">
            <a:xfrm>
              <a:off x="129" y="2643"/>
              <a:ext cx="308"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lgn="l">
                <a:spcBef>
                  <a:spcPct val="50000"/>
                </a:spcBef>
              </a:pPr>
              <a:r>
                <a:rPr kumimoji="1" lang="zh-CN" altLang="en-US" sz="2000" b="1">
                  <a:solidFill>
                    <a:schemeClr val="tx1"/>
                  </a:solidFill>
                  <a:effectLst/>
                  <a:latin typeface="Times New Roman" panose="02020603050405020304" pitchFamily="18" charset="0"/>
                  <a:ea typeface="华文中宋" panose="02010600040101010101" pitchFamily="2" charset="-122"/>
                </a:rPr>
                <a:t>抖动</a:t>
              </a:r>
            </a:p>
          </p:txBody>
        </p:sp>
      </p:grpSp>
      <p:grpSp>
        <p:nvGrpSpPr>
          <p:cNvPr id="341108" name="Group 116"/>
          <p:cNvGrpSpPr/>
          <p:nvPr/>
        </p:nvGrpSpPr>
        <p:grpSpPr bwMode="auto">
          <a:xfrm>
            <a:off x="1039813" y="1973263"/>
            <a:ext cx="3716337" cy="2582862"/>
            <a:chOff x="655" y="1364"/>
            <a:chExt cx="2341" cy="1627"/>
          </a:xfrm>
        </p:grpSpPr>
        <p:grpSp>
          <p:nvGrpSpPr>
            <p:cNvPr id="341109" name="Group 117"/>
            <p:cNvGrpSpPr/>
            <p:nvPr/>
          </p:nvGrpSpPr>
          <p:grpSpPr bwMode="auto">
            <a:xfrm>
              <a:off x="655" y="1804"/>
              <a:ext cx="965" cy="250"/>
              <a:chOff x="1924" y="2807"/>
              <a:chExt cx="965" cy="250"/>
            </a:xfrm>
          </p:grpSpPr>
          <p:sp>
            <p:nvSpPr>
              <p:cNvPr id="341110" name="Text Box 118"/>
              <p:cNvSpPr txBox="1">
                <a:spLocks noChangeArrowheads="1"/>
              </p:cNvSpPr>
              <p:nvPr/>
            </p:nvSpPr>
            <p:spPr bwMode="auto">
              <a:xfrm flipH="1">
                <a:off x="1924" y="2807"/>
                <a:ext cx="9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solidFill>
                      <a:srgbClr val="FF0000"/>
                    </a:solidFill>
                    <a:effectLst/>
                    <a:latin typeface="Times New Roman" panose="02020603050405020304" pitchFamily="18" charset="0"/>
                    <a:ea typeface="华文中宋" panose="02010600040101010101" pitchFamily="2" charset="-122"/>
                  </a:rPr>
                  <a:t>振速     最小</a:t>
                </a:r>
              </a:p>
            </p:txBody>
          </p:sp>
          <p:sp>
            <p:nvSpPr>
              <p:cNvPr id="341111" name="WordArt 119"/>
              <p:cNvSpPr>
                <a:spLocks noChangeArrowheads="1" noChangeShapeType="1" noTextEdit="1"/>
              </p:cNvSpPr>
              <p:nvPr/>
            </p:nvSpPr>
            <p:spPr bwMode="auto">
              <a:xfrm>
                <a:off x="2349" y="2873"/>
                <a:ext cx="114"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FF0000"/>
                      </a:solidFill>
                      <a:round/>
                    </a:ln>
                    <a:solidFill>
                      <a:srgbClr val="FF0000"/>
                    </a:solidFill>
                    <a:effectLst/>
                    <a:latin typeface="Book Antiqua" panose="02040602050305030304" pitchFamily="18" charset="0"/>
                  </a:rPr>
                  <a:t>v</a:t>
                </a:r>
                <a:endParaRPr lang="zh-CN" altLang="en-US" sz="3600" i="1" kern="10">
                  <a:ln w="9525">
                    <a:solidFill>
                      <a:srgbClr val="FF0000"/>
                    </a:solidFill>
                    <a:round/>
                  </a:ln>
                  <a:solidFill>
                    <a:srgbClr val="FF0000"/>
                  </a:solidFill>
                  <a:effectLst/>
                  <a:latin typeface="Book Antiqua" panose="02040602050305030304" pitchFamily="18" charset="0"/>
                </a:endParaRPr>
              </a:p>
            </p:txBody>
          </p:sp>
        </p:grpSp>
        <p:sp>
          <p:nvSpPr>
            <p:cNvPr id="341112" name="Line 120"/>
            <p:cNvSpPr>
              <a:spLocks noChangeShapeType="1"/>
            </p:cNvSpPr>
            <p:nvPr/>
          </p:nvSpPr>
          <p:spPr bwMode="auto">
            <a:xfrm>
              <a:off x="1086" y="2135"/>
              <a:ext cx="0" cy="856"/>
            </a:xfrm>
            <a:prstGeom prst="line">
              <a:avLst/>
            </a:prstGeom>
            <a:noFill/>
            <a:ln w="95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13" name="Freeform 121"/>
            <p:cNvSpPr/>
            <p:nvPr/>
          </p:nvSpPr>
          <p:spPr bwMode="auto">
            <a:xfrm>
              <a:off x="1553" y="1364"/>
              <a:ext cx="789" cy="453"/>
            </a:xfrm>
            <a:custGeom>
              <a:avLst/>
              <a:gdLst>
                <a:gd name="T0" fmla="*/ 0 w 789"/>
                <a:gd name="T1" fmla="*/ 432 h 432"/>
                <a:gd name="T2" fmla="*/ 319 w 789"/>
                <a:gd name="T3" fmla="*/ 0 h 432"/>
                <a:gd name="T4" fmla="*/ 789 w 789"/>
                <a:gd name="T5" fmla="*/ 0 h 432"/>
                <a:gd name="T6" fmla="*/ 789 w 789"/>
                <a:gd name="T7" fmla="*/ 226 h 432"/>
              </a:gdLst>
              <a:ahLst/>
              <a:cxnLst>
                <a:cxn ang="0">
                  <a:pos x="T0" y="T1"/>
                </a:cxn>
                <a:cxn ang="0">
                  <a:pos x="T2" y="T3"/>
                </a:cxn>
                <a:cxn ang="0">
                  <a:pos x="T4" y="T5"/>
                </a:cxn>
                <a:cxn ang="0">
                  <a:pos x="T6" y="T7"/>
                </a:cxn>
              </a:cxnLst>
              <a:rect l="0" t="0" r="r" b="b"/>
              <a:pathLst>
                <a:path w="789" h="432">
                  <a:moveTo>
                    <a:pt x="0" y="432"/>
                  </a:moveTo>
                  <a:lnTo>
                    <a:pt x="319" y="0"/>
                  </a:lnTo>
                  <a:lnTo>
                    <a:pt x="789" y="0"/>
                  </a:lnTo>
                  <a:lnTo>
                    <a:pt x="789" y="226"/>
                  </a:lnTo>
                </a:path>
              </a:pathLst>
            </a:custGeom>
            <a:noFill/>
            <a:ln w="9525">
              <a:solidFill>
                <a:srgbClr val="FF0000"/>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114" name="Group 122"/>
            <p:cNvGrpSpPr/>
            <p:nvPr/>
          </p:nvGrpSpPr>
          <p:grpSpPr bwMode="auto">
            <a:xfrm>
              <a:off x="1916" y="2719"/>
              <a:ext cx="965" cy="250"/>
              <a:chOff x="1924" y="2807"/>
              <a:chExt cx="965" cy="250"/>
            </a:xfrm>
          </p:grpSpPr>
          <p:sp>
            <p:nvSpPr>
              <p:cNvPr id="341115" name="Text Box 123"/>
              <p:cNvSpPr txBox="1">
                <a:spLocks noChangeArrowheads="1"/>
              </p:cNvSpPr>
              <p:nvPr/>
            </p:nvSpPr>
            <p:spPr bwMode="auto">
              <a:xfrm flipH="1">
                <a:off x="1924" y="2807"/>
                <a:ext cx="9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dirty="0">
                    <a:solidFill>
                      <a:srgbClr val="FF0000"/>
                    </a:solidFill>
                    <a:effectLst/>
                    <a:latin typeface="Times New Roman" panose="02020603050405020304" pitchFamily="18" charset="0"/>
                    <a:ea typeface="华文中宋" panose="02010600040101010101" pitchFamily="2" charset="-122"/>
                  </a:rPr>
                  <a:t>振速     最大</a:t>
                </a:r>
              </a:p>
            </p:txBody>
          </p:sp>
          <p:sp>
            <p:nvSpPr>
              <p:cNvPr id="341116" name="WordArt 124"/>
              <p:cNvSpPr>
                <a:spLocks noChangeArrowheads="1" noChangeShapeType="1" noTextEdit="1"/>
              </p:cNvSpPr>
              <p:nvPr/>
            </p:nvSpPr>
            <p:spPr bwMode="auto">
              <a:xfrm>
                <a:off x="2349" y="2873"/>
                <a:ext cx="114" cy="13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FF0000"/>
                      </a:solidFill>
                      <a:round/>
                    </a:ln>
                    <a:solidFill>
                      <a:srgbClr val="FF0000"/>
                    </a:solidFill>
                    <a:effectLst/>
                    <a:latin typeface="Book Antiqua" panose="02040602050305030304" pitchFamily="18" charset="0"/>
                  </a:rPr>
                  <a:t>v</a:t>
                </a:r>
                <a:endParaRPr lang="zh-CN" altLang="en-US" sz="3600" i="1" kern="10">
                  <a:ln w="9525">
                    <a:solidFill>
                      <a:srgbClr val="FF0000"/>
                    </a:solidFill>
                    <a:round/>
                  </a:ln>
                  <a:solidFill>
                    <a:srgbClr val="FF0000"/>
                  </a:solidFill>
                  <a:effectLst/>
                  <a:latin typeface="Book Antiqua" panose="02040602050305030304" pitchFamily="18" charset="0"/>
                </a:endParaRPr>
              </a:p>
            </p:txBody>
          </p:sp>
        </p:grpSp>
        <p:sp>
          <p:nvSpPr>
            <p:cNvPr id="341117" name="Line 125"/>
            <p:cNvSpPr>
              <a:spLocks noChangeShapeType="1"/>
            </p:cNvSpPr>
            <p:nvPr/>
          </p:nvSpPr>
          <p:spPr bwMode="auto">
            <a:xfrm flipH="1" flipV="1">
              <a:off x="1749" y="2568"/>
              <a:ext cx="217" cy="219"/>
            </a:xfrm>
            <a:prstGeom prst="line">
              <a:avLst/>
            </a:prstGeom>
            <a:noFill/>
            <a:ln w="95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18" name="Line 126"/>
            <p:cNvSpPr>
              <a:spLocks noChangeShapeType="1"/>
            </p:cNvSpPr>
            <p:nvPr/>
          </p:nvSpPr>
          <p:spPr bwMode="auto">
            <a:xfrm flipV="1">
              <a:off x="2802" y="2563"/>
              <a:ext cx="194" cy="209"/>
            </a:xfrm>
            <a:prstGeom prst="line">
              <a:avLst/>
            </a:prstGeom>
            <a:noFill/>
            <a:ln w="952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1119" name="Group 127"/>
          <p:cNvGrpSpPr/>
          <p:nvPr/>
        </p:nvGrpSpPr>
        <p:grpSpPr bwMode="auto">
          <a:xfrm>
            <a:off x="1223963" y="1878013"/>
            <a:ext cx="3535362" cy="2670175"/>
            <a:chOff x="771" y="1304"/>
            <a:chExt cx="2227" cy="1682"/>
          </a:xfrm>
        </p:grpSpPr>
        <p:sp>
          <p:nvSpPr>
            <p:cNvPr id="341120" name="Text Box 128"/>
            <p:cNvSpPr txBox="1">
              <a:spLocks noChangeArrowheads="1"/>
            </p:cNvSpPr>
            <p:nvPr/>
          </p:nvSpPr>
          <p:spPr bwMode="auto">
            <a:xfrm flipH="1">
              <a:off x="771" y="1570"/>
              <a:ext cx="10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dirty="0">
                  <a:solidFill>
                    <a:srgbClr val="000099"/>
                  </a:solidFill>
                  <a:effectLst/>
                  <a:latin typeface="Times New Roman" panose="02020603050405020304" pitchFamily="18" charset="0"/>
                  <a:ea typeface="华文中宋" panose="02010600040101010101" pitchFamily="2" charset="-122"/>
                </a:rPr>
                <a:t>形变最小</a:t>
              </a:r>
            </a:p>
          </p:txBody>
        </p:sp>
        <p:sp>
          <p:nvSpPr>
            <p:cNvPr id="341121" name="Freeform 129"/>
            <p:cNvSpPr/>
            <p:nvPr/>
          </p:nvSpPr>
          <p:spPr bwMode="auto">
            <a:xfrm>
              <a:off x="1455" y="1304"/>
              <a:ext cx="932" cy="318"/>
            </a:xfrm>
            <a:custGeom>
              <a:avLst/>
              <a:gdLst>
                <a:gd name="T0" fmla="*/ 0 w 932"/>
                <a:gd name="T1" fmla="*/ 318 h 318"/>
                <a:gd name="T2" fmla="*/ 243 w 932"/>
                <a:gd name="T3" fmla="*/ 0 h 318"/>
                <a:gd name="T4" fmla="*/ 932 w 932"/>
                <a:gd name="T5" fmla="*/ 0 h 318"/>
                <a:gd name="T6" fmla="*/ 932 w 932"/>
                <a:gd name="T7" fmla="*/ 295 h 318"/>
              </a:gdLst>
              <a:ahLst/>
              <a:cxnLst>
                <a:cxn ang="0">
                  <a:pos x="T0" y="T1"/>
                </a:cxn>
                <a:cxn ang="0">
                  <a:pos x="T2" y="T3"/>
                </a:cxn>
                <a:cxn ang="0">
                  <a:pos x="T4" y="T5"/>
                </a:cxn>
                <a:cxn ang="0">
                  <a:pos x="T6" y="T7"/>
                </a:cxn>
              </a:cxnLst>
              <a:rect l="0" t="0" r="r" b="b"/>
              <a:pathLst>
                <a:path w="932" h="318">
                  <a:moveTo>
                    <a:pt x="0" y="318"/>
                  </a:moveTo>
                  <a:lnTo>
                    <a:pt x="243" y="0"/>
                  </a:lnTo>
                  <a:lnTo>
                    <a:pt x="932" y="0"/>
                  </a:lnTo>
                  <a:lnTo>
                    <a:pt x="932" y="295"/>
                  </a:lnTo>
                </a:path>
              </a:pathLst>
            </a:custGeom>
            <a:noFill/>
            <a:ln w="9525">
              <a:solidFill>
                <a:schemeClr val="accent2"/>
              </a:solidFill>
              <a:round/>
              <a:headEnd type="none" w="med" len="me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22" name="Line 130"/>
            <p:cNvSpPr>
              <a:spLocks noChangeShapeType="1"/>
            </p:cNvSpPr>
            <p:nvPr/>
          </p:nvSpPr>
          <p:spPr bwMode="auto">
            <a:xfrm>
              <a:off x="1043" y="2130"/>
              <a:ext cx="0" cy="856"/>
            </a:xfrm>
            <a:prstGeom prst="line">
              <a:avLst/>
            </a:prstGeom>
            <a:noFill/>
            <a:ln w="952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23" name="Text Box 131"/>
            <p:cNvSpPr txBox="1">
              <a:spLocks noChangeArrowheads="1"/>
            </p:cNvSpPr>
            <p:nvPr/>
          </p:nvSpPr>
          <p:spPr bwMode="auto">
            <a:xfrm flipH="1">
              <a:off x="2010" y="2409"/>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dirty="0">
                  <a:solidFill>
                    <a:srgbClr val="000099"/>
                  </a:solidFill>
                  <a:effectLst/>
                  <a:latin typeface="Times New Roman" panose="02020603050405020304" pitchFamily="18" charset="0"/>
                  <a:ea typeface="华文中宋" panose="02010600040101010101" pitchFamily="2" charset="-122"/>
                </a:rPr>
                <a:t>形变最大</a:t>
              </a:r>
            </a:p>
          </p:txBody>
        </p:sp>
        <p:sp>
          <p:nvSpPr>
            <p:cNvPr id="341124" name="Line 132"/>
            <p:cNvSpPr>
              <a:spLocks noChangeShapeType="1"/>
            </p:cNvSpPr>
            <p:nvPr/>
          </p:nvSpPr>
          <p:spPr bwMode="auto">
            <a:xfrm flipH="1">
              <a:off x="1766" y="2546"/>
              <a:ext cx="272" cy="3"/>
            </a:xfrm>
            <a:prstGeom prst="line">
              <a:avLst/>
            </a:prstGeom>
            <a:noFill/>
            <a:ln w="952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25" name="Line 133"/>
            <p:cNvSpPr>
              <a:spLocks noChangeShapeType="1"/>
            </p:cNvSpPr>
            <p:nvPr/>
          </p:nvSpPr>
          <p:spPr bwMode="auto">
            <a:xfrm flipV="1">
              <a:off x="2733" y="2544"/>
              <a:ext cx="265" cy="2"/>
            </a:xfrm>
            <a:prstGeom prst="line">
              <a:avLst/>
            </a:prstGeom>
            <a:noFill/>
            <a:ln w="952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41126" name="Group 134"/>
          <p:cNvGrpSpPr/>
          <p:nvPr/>
        </p:nvGrpSpPr>
        <p:grpSpPr bwMode="auto">
          <a:xfrm>
            <a:off x="4572000" y="2468563"/>
            <a:ext cx="2236788" cy="636587"/>
            <a:chOff x="2880" y="1676"/>
            <a:chExt cx="1409" cy="401"/>
          </a:xfrm>
        </p:grpSpPr>
        <p:grpSp>
          <p:nvGrpSpPr>
            <p:cNvPr id="341127" name="Group 135"/>
            <p:cNvGrpSpPr/>
            <p:nvPr/>
          </p:nvGrpSpPr>
          <p:grpSpPr bwMode="auto">
            <a:xfrm>
              <a:off x="2880" y="1712"/>
              <a:ext cx="452" cy="365"/>
              <a:chOff x="2880" y="1712"/>
              <a:chExt cx="452" cy="365"/>
            </a:xfrm>
          </p:grpSpPr>
          <p:sp>
            <p:nvSpPr>
              <p:cNvPr id="341128" name="Line 136"/>
              <p:cNvSpPr>
                <a:spLocks noChangeShapeType="1"/>
              </p:cNvSpPr>
              <p:nvPr/>
            </p:nvSpPr>
            <p:spPr bwMode="auto">
              <a:xfrm flipV="1">
                <a:off x="2880" y="1827"/>
                <a:ext cx="349" cy="250"/>
              </a:xfrm>
              <a:prstGeom prst="line">
                <a:avLst/>
              </a:prstGeom>
              <a:noFill/>
              <a:ln w="9525">
                <a:solidFill>
                  <a:schemeClr val="tx1"/>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1129" name="WordArt 137"/>
              <p:cNvSpPr>
                <a:spLocks noChangeArrowheads="1" noChangeShapeType="1" noTextEdit="1"/>
              </p:cNvSpPr>
              <p:nvPr/>
            </p:nvSpPr>
            <p:spPr bwMode="auto">
              <a:xfrm>
                <a:off x="3268" y="1712"/>
                <a:ext cx="64" cy="17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b="1"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t</a:t>
                </a:r>
                <a:endParaRPr lang="zh-CN" altLang="en-US" sz="3600" b="1"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grpSp>
        <p:sp>
          <p:nvSpPr>
            <p:cNvPr id="341130" name="Text Box 138"/>
            <p:cNvSpPr txBox="1">
              <a:spLocks noChangeArrowheads="1"/>
            </p:cNvSpPr>
            <p:nvPr/>
          </p:nvSpPr>
          <p:spPr bwMode="auto">
            <a:xfrm>
              <a:off x="3387" y="1676"/>
              <a:ext cx="9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solidFill>
                    <a:schemeClr val="tx1"/>
                  </a:solidFill>
                  <a:effectLst/>
                  <a:latin typeface="Times New Roman" panose="02020603050405020304" pitchFamily="18" charset="0"/>
                  <a:ea typeface="华文中宋" panose="02010600040101010101" pitchFamily="2" charset="-122"/>
                </a:rPr>
                <a:t>时刻波形</a:t>
              </a:r>
            </a:p>
          </p:txBody>
        </p:sp>
      </p:grpSp>
      <p:grpSp>
        <p:nvGrpSpPr>
          <p:cNvPr id="341131" name="Group 139"/>
          <p:cNvGrpSpPr/>
          <p:nvPr/>
        </p:nvGrpSpPr>
        <p:grpSpPr bwMode="auto">
          <a:xfrm>
            <a:off x="4992688" y="2959100"/>
            <a:ext cx="1308100" cy="566738"/>
            <a:chOff x="3145" y="1985"/>
            <a:chExt cx="824" cy="357"/>
          </a:xfrm>
        </p:grpSpPr>
        <p:sp>
          <p:nvSpPr>
            <p:cNvPr id="341132" name="Line 140"/>
            <p:cNvSpPr>
              <a:spLocks noChangeShapeType="1"/>
            </p:cNvSpPr>
            <p:nvPr/>
          </p:nvSpPr>
          <p:spPr bwMode="auto">
            <a:xfrm flipV="1">
              <a:off x="3145" y="2084"/>
              <a:ext cx="319" cy="258"/>
            </a:xfrm>
            <a:prstGeom prst="line">
              <a:avLst/>
            </a:prstGeom>
            <a:noFill/>
            <a:ln w="9525">
              <a:solidFill>
                <a:schemeClr val="tx1"/>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1133" name="Group 141"/>
            <p:cNvGrpSpPr/>
            <p:nvPr/>
          </p:nvGrpSpPr>
          <p:grpSpPr bwMode="auto">
            <a:xfrm>
              <a:off x="3500" y="1985"/>
              <a:ext cx="469" cy="165"/>
              <a:chOff x="4288" y="3403"/>
              <a:chExt cx="439" cy="187"/>
            </a:xfrm>
          </p:grpSpPr>
          <p:sp>
            <p:nvSpPr>
              <p:cNvPr id="341134" name="WordArt 142"/>
              <p:cNvSpPr>
                <a:spLocks noChangeArrowheads="1" noChangeShapeType="1" noTextEdit="1"/>
              </p:cNvSpPr>
              <p:nvPr/>
            </p:nvSpPr>
            <p:spPr bwMode="auto">
              <a:xfrm>
                <a:off x="4288" y="3413"/>
                <a:ext cx="86" cy="17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8718"/>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t</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sp>
            <p:nvSpPr>
              <p:cNvPr id="341135" name="WordArt 143"/>
              <p:cNvSpPr>
                <a:spLocks noChangeArrowheads="1" noChangeShapeType="1" noTextEdit="1"/>
              </p:cNvSpPr>
              <p:nvPr/>
            </p:nvSpPr>
            <p:spPr bwMode="auto">
              <a:xfrm>
                <a:off x="4402" y="3454"/>
                <a:ext cx="99" cy="116"/>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kern="10" dirty="0">
                    <a:ln w="28575">
                      <a:solidFill>
                        <a:schemeClr val="tx2"/>
                      </a:solidFill>
                      <a:round/>
                    </a:ln>
                    <a:effectLst/>
                    <a:latin typeface="宋体" panose="02010600030101010101" pitchFamily="2" charset="-122"/>
                  </a:rPr>
                  <a:t>+</a:t>
                </a:r>
                <a:endParaRPr lang="zh-CN" altLang="en-US" sz="3600" kern="10" dirty="0">
                  <a:ln w="28575">
                    <a:solidFill>
                      <a:schemeClr val="tx2"/>
                    </a:solidFill>
                    <a:round/>
                  </a:ln>
                  <a:effectLst/>
                  <a:latin typeface="宋体" panose="02010600030101010101" pitchFamily="2" charset="-122"/>
                </a:endParaRPr>
              </a:p>
            </p:txBody>
          </p:sp>
          <p:sp>
            <p:nvSpPr>
              <p:cNvPr id="341136" name="WordArt 144"/>
              <p:cNvSpPr>
                <a:spLocks noChangeArrowheads="1" noChangeShapeType="1" noTextEdit="1"/>
              </p:cNvSpPr>
              <p:nvPr/>
            </p:nvSpPr>
            <p:spPr bwMode="auto">
              <a:xfrm>
                <a:off x="4535" y="3414"/>
                <a:ext cx="79" cy="151"/>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1800" kern="10">
                    <a:ln w="9525">
                      <a:solidFill>
                        <a:srgbClr val="000000"/>
                      </a:solidFill>
                      <a:round/>
                    </a:ln>
                    <a:solidFill>
                      <a:srgbClr val="000000"/>
                    </a:solidFill>
                    <a:effectLst/>
                    <a:latin typeface="宋体" panose="02010600030101010101" pitchFamily="2" charset="-122"/>
                  </a:rPr>
                  <a:t>d</a:t>
                </a:r>
                <a:endParaRPr lang="zh-CN" altLang="en-US" sz="1800" kern="10">
                  <a:ln w="9525">
                    <a:solidFill>
                      <a:srgbClr val="000000"/>
                    </a:solidFill>
                    <a:round/>
                  </a:ln>
                  <a:solidFill>
                    <a:srgbClr val="000000"/>
                  </a:solidFill>
                  <a:effectLst/>
                  <a:latin typeface="宋体" panose="02010600030101010101" pitchFamily="2" charset="-122"/>
                </a:endParaRPr>
              </a:p>
            </p:txBody>
          </p:sp>
          <p:sp>
            <p:nvSpPr>
              <p:cNvPr id="341137" name="WordArt 145"/>
              <p:cNvSpPr>
                <a:spLocks noChangeArrowheads="1" noChangeShapeType="1" noTextEdit="1"/>
              </p:cNvSpPr>
              <p:nvPr/>
            </p:nvSpPr>
            <p:spPr bwMode="auto">
              <a:xfrm>
                <a:off x="4641" y="3403"/>
                <a:ext cx="86" cy="17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8718"/>
                  </a:avLst>
                </a:prstTxWarp>
              </a:bodyPr>
              <a:lstStyle/>
              <a:p>
                <a:r>
                  <a:rPr lang="en-US" altLang="zh-CN"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rPr>
                  <a:t>t</a:t>
                </a:r>
                <a:endParaRPr lang="zh-CN" altLang="en-US" sz="3600" i="1" kern="10">
                  <a:ln w="9525">
                    <a:solidFill>
                      <a:schemeClr val="tx1"/>
                    </a:solidFill>
                    <a:round/>
                  </a:ln>
                  <a:solidFill>
                    <a:schemeClr val="tx1"/>
                  </a:solidFill>
                  <a:effectLst/>
                  <a:latin typeface="Times New Roman" panose="02020603050405020304" pitchFamily="18" charset="0"/>
                  <a:cs typeface="Times New Roman" panose="02020603050405020304" pitchFamily="18" charset="0"/>
                </a:endParaRPr>
              </a:p>
            </p:txBody>
          </p:sp>
        </p:grpSp>
      </p:grpSp>
      <p:sp>
        <p:nvSpPr>
          <p:cNvPr id="341138" name="Text Box 146"/>
          <p:cNvSpPr txBox="1">
            <a:spLocks noChangeArrowheads="1"/>
          </p:cNvSpPr>
          <p:nvPr/>
        </p:nvSpPr>
        <p:spPr bwMode="auto">
          <a:xfrm>
            <a:off x="7048500" y="3078163"/>
            <a:ext cx="2095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dirty="0">
                <a:solidFill>
                  <a:schemeClr val="tx1"/>
                </a:solidFill>
                <a:effectLst/>
                <a:latin typeface="Times New Roman" panose="02020603050405020304" pitchFamily="18" charset="0"/>
                <a:ea typeface="华文中宋" panose="02010600040101010101" pitchFamily="2" charset="-122"/>
              </a:rPr>
              <a:t>未起振的体积元</a:t>
            </a:r>
          </a:p>
        </p:txBody>
      </p:sp>
      <p:sp>
        <p:nvSpPr>
          <p:cNvPr id="341145" name="WordArt 153"/>
          <p:cNvSpPr>
            <a:spLocks noChangeArrowheads="1" noChangeShapeType="1" noTextEdit="1"/>
          </p:cNvSpPr>
          <p:nvPr/>
        </p:nvSpPr>
        <p:spPr bwMode="auto">
          <a:xfrm>
            <a:off x="8015288" y="434975"/>
            <a:ext cx="598487" cy="1889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9525">
                  <a:solidFill>
                    <a:schemeClr val="bg2"/>
                  </a:solidFill>
                  <a:round/>
                </a:ln>
                <a:solidFill>
                  <a:schemeClr val="bg2"/>
                </a:solidFill>
                <a:effectLst/>
                <a:latin typeface="宋体" panose="02010600030101010101" pitchFamily="2" charset="-122"/>
              </a:rPr>
              <a:t>动画</a:t>
            </a:r>
          </a:p>
        </p:txBody>
      </p:sp>
      <p:sp>
        <p:nvSpPr>
          <p:cNvPr id="341182" name="Text Box 190"/>
          <p:cNvSpPr txBox="1">
            <a:spLocks noChangeArrowheads="1"/>
          </p:cNvSpPr>
          <p:nvPr/>
        </p:nvSpPr>
        <p:spPr bwMode="auto">
          <a:xfrm>
            <a:off x="361950" y="1331913"/>
            <a:ext cx="867454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在波动中，各体积元产生不同程度的 弹性形变，具有弹性势能</a:t>
            </a:r>
          </a:p>
          <a:p>
            <a:pPr algn="l">
              <a:spcBef>
                <a:spcPct val="50000"/>
              </a:spcBef>
            </a:pPr>
            <a:endParaRPr kumimoji="1" lang="zh-CN" altLang="en-US" sz="2400" dirty="0">
              <a:latin typeface="微软雅黑" panose="020B0503020204020204" pitchFamily="34" charset="-122"/>
              <a:ea typeface="微软雅黑" panose="020B0503020204020204" pitchFamily="34" charset="-122"/>
            </a:endParaRPr>
          </a:p>
        </p:txBody>
      </p:sp>
      <p:grpSp>
        <p:nvGrpSpPr>
          <p:cNvPr id="341192" name="Group 200"/>
          <p:cNvGrpSpPr/>
          <p:nvPr/>
        </p:nvGrpSpPr>
        <p:grpSpPr bwMode="auto">
          <a:xfrm>
            <a:off x="645132" y="5408171"/>
            <a:ext cx="7743826" cy="495300"/>
            <a:chOff x="459" y="3083"/>
            <a:chExt cx="4878" cy="312"/>
          </a:xfrm>
        </p:grpSpPr>
        <p:grpSp>
          <p:nvGrpSpPr>
            <p:cNvPr id="341172" name="Group 180"/>
            <p:cNvGrpSpPr/>
            <p:nvPr/>
          </p:nvGrpSpPr>
          <p:grpSpPr bwMode="auto">
            <a:xfrm>
              <a:off x="459" y="3083"/>
              <a:ext cx="4878" cy="312"/>
              <a:chOff x="467" y="3097"/>
              <a:chExt cx="4878" cy="312"/>
            </a:xfrm>
          </p:grpSpPr>
          <p:sp>
            <p:nvSpPr>
              <p:cNvPr id="341173" name="Text Box 181"/>
              <p:cNvSpPr txBox="1">
                <a:spLocks noChangeArrowheads="1"/>
              </p:cNvSpPr>
              <p:nvPr/>
            </p:nvSpPr>
            <p:spPr bwMode="auto">
              <a:xfrm>
                <a:off x="467" y="3121"/>
                <a:ext cx="487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各体积元以变化的振动速率    上下振动，</a:t>
                </a:r>
              </a:p>
            </p:txBody>
          </p:sp>
          <p:sp>
            <p:nvSpPr>
              <p:cNvPr id="341175" name="Text Box 183"/>
              <p:cNvSpPr txBox="1">
                <a:spLocks noChangeArrowheads="1"/>
              </p:cNvSpPr>
              <p:nvPr/>
            </p:nvSpPr>
            <p:spPr bwMode="auto">
              <a:xfrm>
                <a:off x="3896" y="3097"/>
                <a:ext cx="1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400" dirty="0">
                    <a:latin typeface="微软雅黑" panose="020B0503020204020204" pitchFamily="34" charset="-122"/>
                    <a:ea typeface="微软雅黑" panose="020B0503020204020204" pitchFamily="34" charset="-122"/>
                  </a:rPr>
                  <a:t>具有振动动能</a:t>
                </a:r>
              </a:p>
            </p:txBody>
          </p:sp>
        </p:grpSp>
        <p:sp>
          <p:nvSpPr>
            <p:cNvPr id="341191" name="WordArt 199"/>
            <p:cNvSpPr>
              <a:spLocks noChangeArrowheads="1" noChangeShapeType="1" noTextEdit="1"/>
            </p:cNvSpPr>
            <p:nvPr/>
          </p:nvSpPr>
          <p:spPr bwMode="auto">
            <a:xfrm>
              <a:off x="2869" y="3193"/>
              <a:ext cx="138" cy="13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altLang="zh-CN" sz="3600" i="1" kern="10">
                  <a:ln w="9525">
                    <a:solidFill>
                      <a:srgbClr val="FF0000"/>
                    </a:solidFill>
                    <a:round/>
                  </a:ln>
                  <a:solidFill>
                    <a:srgbClr val="FF0000"/>
                  </a:solidFill>
                  <a:effectLst/>
                  <a:latin typeface="Book Antiqua" panose="02040602050305030304" pitchFamily="18" charset="0"/>
                </a:rPr>
                <a:t>v</a:t>
              </a:r>
              <a:endParaRPr lang="zh-CN" altLang="en-US" sz="3600" i="1" kern="10">
                <a:ln w="9525">
                  <a:solidFill>
                    <a:srgbClr val="FF0000"/>
                  </a:solidFill>
                  <a:round/>
                </a:ln>
                <a:solidFill>
                  <a:srgbClr val="FF0000"/>
                </a:solidFill>
                <a:effectLst/>
                <a:latin typeface="Book Antiqua" panose="02040602050305030304" pitchFamily="18" charset="0"/>
              </a:endParaRPr>
            </a:p>
          </p:txBody>
        </p:sp>
      </p:grpSp>
      <p:sp>
        <p:nvSpPr>
          <p:cNvPr id="4" name="Line 4"/>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sp>
        <p:nvSpPr>
          <p:cNvPr id="5" name="文本框 4"/>
          <p:cNvSpPr txBox="1"/>
          <p:nvPr/>
        </p:nvSpPr>
        <p:spPr>
          <a:xfrm>
            <a:off x="3400862" y="189568"/>
            <a:ext cx="3224925" cy="523220"/>
          </a:xfrm>
          <a:prstGeom prst="rect">
            <a:avLst/>
          </a:prstGeom>
          <a:noFill/>
        </p:spPr>
        <p:txBody>
          <a:bodyPr wrap="square" rtlCol="0">
            <a:spAutoFit/>
          </a:bodyPr>
          <a:lstStyle/>
          <a:p>
            <a:r>
              <a:rPr lang="en-US" altLang="zh-CN" sz="2800" b="1" dirty="0">
                <a:solidFill>
                  <a:srgbClr val="0000FF"/>
                </a:solidFill>
                <a:latin typeface="微软雅黑" panose="020B0503020204020204" pitchFamily="34" charset="-122"/>
                <a:ea typeface="微软雅黑" panose="020B0503020204020204" pitchFamily="34" charset="-122"/>
              </a:rPr>
              <a:t>§4 </a:t>
            </a:r>
            <a:r>
              <a:rPr lang="zh-CN" altLang="en-US" sz="2800" b="1" dirty="0">
                <a:solidFill>
                  <a:srgbClr val="0000FF"/>
                </a:solidFill>
                <a:latin typeface="微软雅黑" panose="020B0503020204020204" pitchFamily="34" charset="-122"/>
                <a:ea typeface="微软雅黑" panose="020B0503020204020204" pitchFamily="34" charset="-122"/>
              </a:rPr>
              <a:t>波的能量</a:t>
            </a:r>
          </a:p>
        </p:txBody>
      </p:sp>
    </p:spTree>
    <p:extLst>
      <p:ext uri="{BB962C8B-B14F-4D97-AF65-F5344CB8AC3E}">
        <p14:creationId xmlns:p14="http://schemas.microsoft.com/office/powerpoint/2010/main" val="137181493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41102"/>
                                        </p:tgtEl>
                                        <p:attrNameLst>
                                          <p:attrName>style.visibility</p:attrName>
                                        </p:attrNameLst>
                                      </p:cBhvr>
                                      <p:to>
                                        <p:strVal val="visible"/>
                                      </p:to>
                                    </p:set>
                                    <p:animEffect transition="in" filter="barn(outHorizontal)">
                                      <p:cBhvr>
                                        <p:cTn id="7" dur="500"/>
                                        <p:tgtEl>
                                          <p:spTgt spid="341102"/>
                                        </p:tgtEl>
                                      </p:cBhvr>
                                    </p:animEffect>
                                  </p:childTnLst>
                                </p:cTn>
                              </p:par>
                            </p:childTnLst>
                          </p:cTn>
                        </p:par>
                        <p:par>
                          <p:cTn id="8" fill="hold">
                            <p:stCondLst>
                              <p:cond delay="500"/>
                            </p:stCondLst>
                            <p:childTnLst>
                              <p:par>
                                <p:cTn id="9" presetID="14" presetClass="entr" presetSubtype="5" fill="hold" grpId="0" nodeType="afterEffect">
                                  <p:stCondLst>
                                    <p:cond delay="0"/>
                                  </p:stCondLst>
                                  <p:childTnLst>
                                    <p:set>
                                      <p:cBhvr>
                                        <p:cTn id="10" dur="1" fill="hold">
                                          <p:stCondLst>
                                            <p:cond delay="0"/>
                                          </p:stCondLst>
                                        </p:cTn>
                                        <p:tgtEl>
                                          <p:spTgt spid="341138"/>
                                        </p:tgtEl>
                                        <p:attrNameLst>
                                          <p:attrName>style.visibility</p:attrName>
                                        </p:attrNameLst>
                                      </p:cBhvr>
                                      <p:to>
                                        <p:strVal val="visible"/>
                                      </p:to>
                                    </p:set>
                                    <p:animEffect transition="in" filter="randombar(vertical)">
                                      <p:cBhvr>
                                        <p:cTn id="11" dur="500"/>
                                        <p:tgtEl>
                                          <p:spTgt spid="341138"/>
                                        </p:tgtEl>
                                      </p:cBhvr>
                                    </p:animEffect>
                                  </p:childTnLst>
                                </p:cTn>
                              </p:par>
                            </p:childTnLst>
                          </p:cTn>
                        </p:par>
                        <p:par>
                          <p:cTn id="12" fill="hold">
                            <p:stCondLst>
                              <p:cond delay="1000"/>
                            </p:stCondLst>
                            <p:childTnLst>
                              <p:par>
                                <p:cTn id="13" presetID="14" presetClass="entr" presetSubtype="5" fill="hold" nodeType="afterEffect">
                                  <p:stCondLst>
                                    <p:cond delay="0"/>
                                  </p:stCondLst>
                                  <p:childTnLst>
                                    <p:set>
                                      <p:cBhvr>
                                        <p:cTn id="14" dur="1" fill="hold">
                                          <p:stCondLst>
                                            <p:cond delay="0"/>
                                          </p:stCondLst>
                                        </p:cTn>
                                        <p:tgtEl>
                                          <p:spTgt spid="341000"/>
                                        </p:tgtEl>
                                        <p:attrNameLst>
                                          <p:attrName>style.visibility</p:attrName>
                                        </p:attrNameLst>
                                      </p:cBhvr>
                                      <p:to>
                                        <p:strVal val="visible"/>
                                      </p:to>
                                    </p:set>
                                    <p:animEffect transition="in" filter="randombar(vertical)">
                                      <p:cBhvr>
                                        <p:cTn id="15" dur="500"/>
                                        <p:tgtEl>
                                          <p:spTgt spid="341000"/>
                                        </p:tgtEl>
                                      </p:cBhvr>
                                    </p:animEffect>
                                  </p:childTnLst>
                                </p:cTn>
                              </p:par>
                            </p:childTnLst>
                          </p:cTn>
                        </p:par>
                        <p:par>
                          <p:cTn id="16" fill="hold">
                            <p:stCondLst>
                              <p:cond delay="1500"/>
                            </p:stCondLst>
                            <p:childTnLst>
                              <p:par>
                                <p:cTn id="17" presetID="7" presetClass="entr" presetSubtype="8" fill="hold" nodeType="afterEffect">
                                  <p:stCondLst>
                                    <p:cond delay="0"/>
                                  </p:stCondLst>
                                  <p:childTnLst>
                                    <p:set>
                                      <p:cBhvr>
                                        <p:cTn id="18" dur="1" fill="hold">
                                          <p:stCondLst>
                                            <p:cond delay="0"/>
                                          </p:stCondLst>
                                        </p:cTn>
                                        <p:tgtEl>
                                          <p:spTgt spid="341001"/>
                                        </p:tgtEl>
                                        <p:attrNameLst>
                                          <p:attrName>style.visibility</p:attrName>
                                        </p:attrNameLst>
                                      </p:cBhvr>
                                      <p:to>
                                        <p:strVal val="visible"/>
                                      </p:to>
                                    </p:set>
                                    <p:anim calcmode="lin" valueType="num">
                                      <p:cBhvr additive="base">
                                        <p:cTn id="19" dur="5000" fill="hold"/>
                                        <p:tgtEl>
                                          <p:spTgt spid="341001"/>
                                        </p:tgtEl>
                                        <p:attrNameLst>
                                          <p:attrName>ppt_x</p:attrName>
                                        </p:attrNameLst>
                                      </p:cBhvr>
                                      <p:tavLst>
                                        <p:tav tm="0">
                                          <p:val>
                                            <p:strVal val="0-#ppt_w/2"/>
                                          </p:val>
                                        </p:tav>
                                        <p:tav tm="100000">
                                          <p:val>
                                            <p:strVal val="#ppt_x"/>
                                          </p:val>
                                        </p:tav>
                                      </p:tavLst>
                                    </p:anim>
                                    <p:anim calcmode="lin" valueType="num">
                                      <p:cBhvr additive="base">
                                        <p:cTn id="20" dur="5000" fill="hold"/>
                                        <p:tgtEl>
                                          <p:spTgt spid="34100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41119"/>
                                        </p:tgtEl>
                                        <p:attrNameLst>
                                          <p:attrName>style.visibility</p:attrName>
                                        </p:attrNameLst>
                                      </p:cBhvr>
                                      <p:to>
                                        <p:strVal val="visible"/>
                                      </p:to>
                                    </p:set>
                                    <p:anim calcmode="lin" valueType="num">
                                      <p:cBhvr>
                                        <p:cTn id="25" dur="500" fill="hold"/>
                                        <p:tgtEl>
                                          <p:spTgt spid="341119"/>
                                        </p:tgtEl>
                                        <p:attrNameLst>
                                          <p:attrName>ppt_w</p:attrName>
                                        </p:attrNameLst>
                                      </p:cBhvr>
                                      <p:tavLst>
                                        <p:tav tm="0">
                                          <p:val>
                                            <p:fltVal val="0"/>
                                          </p:val>
                                        </p:tav>
                                        <p:tav tm="100000">
                                          <p:val>
                                            <p:strVal val="#ppt_w"/>
                                          </p:val>
                                        </p:tav>
                                      </p:tavLst>
                                    </p:anim>
                                    <p:anim calcmode="lin" valueType="num">
                                      <p:cBhvr>
                                        <p:cTn id="26" dur="500" fill="hold"/>
                                        <p:tgtEl>
                                          <p:spTgt spid="34111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41126"/>
                                        </p:tgtEl>
                                        <p:attrNameLst>
                                          <p:attrName>style.visibility</p:attrName>
                                        </p:attrNameLst>
                                      </p:cBhvr>
                                      <p:to>
                                        <p:strVal val="visible"/>
                                      </p:to>
                                    </p:set>
                                    <p:animEffect transition="in" filter="randombar(horizontal)">
                                      <p:cBhvr>
                                        <p:cTn id="31" dur="1000"/>
                                        <p:tgtEl>
                                          <p:spTgt spid="3411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41009"/>
                                        </p:tgtEl>
                                        <p:attrNameLst>
                                          <p:attrName>style.visibility</p:attrName>
                                        </p:attrNameLst>
                                      </p:cBhvr>
                                      <p:to>
                                        <p:strVal val="visible"/>
                                      </p:to>
                                    </p:set>
                                    <p:animEffect transition="in" filter="wipe(left)">
                                      <p:cBhvr>
                                        <p:cTn id="36" dur="1000"/>
                                        <p:tgtEl>
                                          <p:spTgt spid="341009"/>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341131"/>
                                        </p:tgtEl>
                                        <p:attrNameLst>
                                          <p:attrName>style.visibility</p:attrName>
                                        </p:attrNameLst>
                                      </p:cBhvr>
                                      <p:to>
                                        <p:strVal val="visible"/>
                                      </p:to>
                                    </p:set>
                                    <p:animEffect transition="in" filter="wipe(up)">
                                      <p:cBhvr>
                                        <p:cTn id="40" dur="1000"/>
                                        <p:tgtEl>
                                          <p:spTgt spid="341131"/>
                                        </p:tgtEl>
                                      </p:cBhvr>
                                    </p:animEffect>
                                  </p:childTnLst>
                                </p:cTn>
                              </p:par>
                            </p:childTnLst>
                          </p:cTn>
                        </p:par>
                        <p:par>
                          <p:cTn id="41" fill="hold">
                            <p:stCondLst>
                              <p:cond delay="2000"/>
                            </p:stCondLst>
                            <p:childTnLst>
                              <p:par>
                                <p:cTn id="42" presetID="14" presetClass="entr" presetSubtype="10" fill="hold" nodeType="afterEffect">
                                  <p:stCondLst>
                                    <p:cond delay="0"/>
                                  </p:stCondLst>
                                  <p:childTnLst>
                                    <p:set>
                                      <p:cBhvr>
                                        <p:cTn id="43" dur="1" fill="hold">
                                          <p:stCondLst>
                                            <p:cond delay="0"/>
                                          </p:stCondLst>
                                        </p:cTn>
                                        <p:tgtEl>
                                          <p:spTgt spid="341014"/>
                                        </p:tgtEl>
                                        <p:attrNameLst>
                                          <p:attrName>style.visibility</p:attrName>
                                        </p:attrNameLst>
                                      </p:cBhvr>
                                      <p:to>
                                        <p:strVal val="visible"/>
                                      </p:to>
                                    </p:set>
                                    <p:animEffect transition="in" filter="randombar(horizontal)">
                                      <p:cBhvr>
                                        <p:cTn id="44" dur="1000"/>
                                        <p:tgtEl>
                                          <p:spTgt spid="341014"/>
                                        </p:tgtEl>
                                      </p:cBhvr>
                                    </p:animEffect>
                                  </p:childTnLst>
                                </p:cTn>
                              </p:par>
                            </p:childTnLst>
                          </p:cTn>
                        </p:par>
                        <p:par>
                          <p:cTn id="45" fill="hold">
                            <p:stCondLst>
                              <p:cond delay="3000"/>
                            </p:stCondLst>
                            <p:childTnLst>
                              <p:par>
                                <p:cTn id="46" presetID="23" presetClass="entr" presetSubtype="16" fill="hold" nodeType="afterEffect">
                                  <p:stCondLst>
                                    <p:cond delay="0"/>
                                  </p:stCondLst>
                                  <p:childTnLst>
                                    <p:set>
                                      <p:cBhvr>
                                        <p:cTn id="47" dur="1" fill="hold">
                                          <p:stCondLst>
                                            <p:cond delay="0"/>
                                          </p:stCondLst>
                                        </p:cTn>
                                        <p:tgtEl>
                                          <p:spTgt spid="341108"/>
                                        </p:tgtEl>
                                        <p:attrNameLst>
                                          <p:attrName>style.visibility</p:attrName>
                                        </p:attrNameLst>
                                      </p:cBhvr>
                                      <p:to>
                                        <p:strVal val="visible"/>
                                      </p:to>
                                    </p:set>
                                    <p:anim calcmode="lin" valueType="num">
                                      <p:cBhvr>
                                        <p:cTn id="48" dur="1000" fill="hold"/>
                                        <p:tgtEl>
                                          <p:spTgt spid="341108"/>
                                        </p:tgtEl>
                                        <p:attrNameLst>
                                          <p:attrName>ppt_w</p:attrName>
                                        </p:attrNameLst>
                                      </p:cBhvr>
                                      <p:tavLst>
                                        <p:tav tm="0">
                                          <p:val>
                                            <p:fltVal val="0"/>
                                          </p:val>
                                        </p:tav>
                                        <p:tav tm="100000">
                                          <p:val>
                                            <p:strVal val="#ppt_w"/>
                                          </p:val>
                                        </p:tav>
                                      </p:tavLst>
                                    </p:anim>
                                    <p:anim calcmode="lin" valueType="num">
                                      <p:cBhvr>
                                        <p:cTn id="49" dur="1000" fill="hold"/>
                                        <p:tgtEl>
                                          <p:spTgt spid="3411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138"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43716" y="170888"/>
            <a:ext cx="5407841" cy="461665"/>
          </a:xfrm>
          <a:prstGeom prst="rect">
            <a:avLst/>
          </a:prstGeom>
          <a:noFill/>
          <a:ln w="9525">
            <a:noFill/>
            <a:miter lim="800000"/>
          </a:ln>
        </p:spPr>
        <p:txBody>
          <a:bodyPr wrap="square">
            <a:spAutoFit/>
          </a:bodyPr>
          <a:lstStyle/>
          <a:p>
            <a:pPr algn="ctr"/>
            <a:r>
              <a:rPr kumimoji="1" lang="zh-CN" altLang="en-US" sz="2400" b="1" dirty="0">
                <a:latin typeface="微软雅黑" panose="020B0503020204020204" pitchFamily="34" charset="-122"/>
                <a:ea typeface="微软雅黑" panose="020B0503020204020204" pitchFamily="34" charset="-122"/>
              </a:rPr>
              <a:t>一、简谐波的质元能量表达式</a:t>
            </a:r>
          </a:p>
        </p:txBody>
      </p:sp>
      <p:graphicFrame>
        <p:nvGraphicFramePr>
          <p:cNvPr id="5" name="Object 25"/>
          <p:cNvGraphicFramePr>
            <a:graphicFrameLocks noChangeAspect="1"/>
          </p:cNvGraphicFramePr>
          <p:nvPr/>
        </p:nvGraphicFramePr>
        <p:xfrm>
          <a:off x="4397375" y="989013"/>
          <a:ext cx="190500" cy="419100"/>
        </p:xfrm>
        <a:graphic>
          <a:graphicData uri="http://schemas.openxmlformats.org/presentationml/2006/ole">
            <mc:AlternateContent xmlns:mc="http://schemas.openxmlformats.org/markup-compatibility/2006">
              <mc:Choice xmlns:v="urn:schemas-microsoft-com:vml" Requires="v">
                <p:oleObj name="Equation" r:id="rId3" imgW="4572000" imgH="10058400" progId="Equation.3">
                  <p:embed/>
                </p:oleObj>
              </mc:Choice>
              <mc:Fallback>
                <p:oleObj name="Equation" r:id="rId3" imgW="4572000" imgH="1005840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75" y="989013"/>
                        <a:ext cx="190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Line 106"/>
          <p:cNvSpPr>
            <a:spLocks noChangeShapeType="1"/>
          </p:cNvSpPr>
          <p:nvPr/>
        </p:nvSpPr>
        <p:spPr bwMode="auto">
          <a:xfrm>
            <a:off x="3930650" y="1346200"/>
            <a:ext cx="1211263" cy="1588"/>
          </a:xfrm>
          <a:prstGeom prst="line">
            <a:avLst/>
          </a:prstGeom>
          <a:noFill/>
          <a:ln w="9525">
            <a:solidFill>
              <a:schemeClr val="tx1"/>
            </a:solidFill>
            <a:round/>
            <a:headEnd type="triangle" w="med" len="sm"/>
            <a:tailEnd type="triangle" w="med" len="sm"/>
          </a:ln>
        </p:spPr>
        <p:txBody>
          <a:bodyPr/>
          <a:lstStyle/>
          <a:p>
            <a:endParaRPr lang="zh-CN" altLang="en-US"/>
          </a:p>
        </p:txBody>
      </p:sp>
      <p:sp>
        <p:nvSpPr>
          <p:cNvPr id="7" name="Line 107"/>
          <p:cNvSpPr>
            <a:spLocks noChangeShapeType="1"/>
          </p:cNvSpPr>
          <p:nvPr/>
        </p:nvSpPr>
        <p:spPr bwMode="auto">
          <a:xfrm>
            <a:off x="1800225" y="1157288"/>
            <a:ext cx="6372225" cy="1587"/>
          </a:xfrm>
          <a:prstGeom prst="line">
            <a:avLst/>
          </a:prstGeom>
          <a:noFill/>
          <a:ln w="25400">
            <a:solidFill>
              <a:schemeClr val="tx1"/>
            </a:solidFill>
            <a:round/>
            <a:headEnd type="none" w="med" len="sm"/>
            <a:tailEnd type="triangle" w="med" len="med"/>
          </a:ln>
        </p:spPr>
        <p:txBody>
          <a:bodyPr/>
          <a:lstStyle/>
          <a:p>
            <a:endParaRPr lang="zh-CN" altLang="en-US"/>
          </a:p>
        </p:txBody>
      </p:sp>
      <p:grpSp>
        <p:nvGrpSpPr>
          <p:cNvPr id="8" name="Group 108"/>
          <p:cNvGrpSpPr/>
          <p:nvPr/>
        </p:nvGrpSpPr>
        <p:grpSpPr bwMode="auto">
          <a:xfrm>
            <a:off x="2236788" y="1481138"/>
            <a:ext cx="5472112" cy="268287"/>
            <a:chOff x="1450" y="1401"/>
            <a:chExt cx="3447" cy="169"/>
          </a:xfrm>
        </p:grpSpPr>
        <p:sp>
          <p:nvSpPr>
            <p:cNvPr id="9" name="Line 109"/>
            <p:cNvSpPr>
              <a:spLocks noChangeShapeType="1"/>
            </p:cNvSpPr>
            <p:nvPr/>
          </p:nvSpPr>
          <p:spPr bwMode="auto">
            <a:xfrm>
              <a:off x="1495" y="1401"/>
              <a:ext cx="3326" cy="1"/>
            </a:xfrm>
            <a:prstGeom prst="line">
              <a:avLst/>
            </a:prstGeom>
            <a:noFill/>
            <a:ln w="25400">
              <a:solidFill>
                <a:schemeClr val="tx1"/>
              </a:solidFill>
              <a:round/>
              <a:headEnd type="none" w="med" len="sm"/>
              <a:tailEnd type="none" w="med" len="sm"/>
            </a:ln>
          </p:spPr>
          <p:txBody>
            <a:bodyPr/>
            <a:lstStyle/>
            <a:p>
              <a:endParaRPr lang="zh-CN" altLang="en-US"/>
            </a:p>
          </p:txBody>
        </p:sp>
        <p:sp>
          <p:nvSpPr>
            <p:cNvPr id="10" name="Line 110"/>
            <p:cNvSpPr>
              <a:spLocks noChangeShapeType="1"/>
            </p:cNvSpPr>
            <p:nvPr/>
          </p:nvSpPr>
          <p:spPr bwMode="auto">
            <a:xfrm>
              <a:off x="1511" y="1569"/>
              <a:ext cx="3325" cy="0"/>
            </a:xfrm>
            <a:prstGeom prst="line">
              <a:avLst/>
            </a:prstGeom>
            <a:noFill/>
            <a:ln w="25400">
              <a:solidFill>
                <a:schemeClr val="tx1"/>
              </a:solidFill>
              <a:round/>
              <a:headEnd type="none" w="med" len="sm"/>
              <a:tailEnd type="none" w="med" len="sm"/>
            </a:ln>
          </p:spPr>
          <p:txBody>
            <a:bodyPr/>
            <a:lstStyle/>
            <a:p>
              <a:endParaRPr lang="zh-CN" altLang="en-US"/>
            </a:p>
          </p:txBody>
        </p:sp>
        <p:sp>
          <p:nvSpPr>
            <p:cNvPr id="11" name="Arc 111"/>
            <p:cNvSpPr/>
            <p:nvPr/>
          </p:nvSpPr>
          <p:spPr bwMode="auto">
            <a:xfrm flipV="1">
              <a:off x="1486" y="1524"/>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2" name="Arc 112"/>
            <p:cNvSpPr/>
            <p:nvPr/>
          </p:nvSpPr>
          <p:spPr bwMode="auto">
            <a:xfrm>
              <a:off x="1490" y="1483"/>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3" name="Arc 113"/>
            <p:cNvSpPr/>
            <p:nvPr/>
          </p:nvSpPr>
          <p:spPr bwMode="auto">
            <a:xfrm flipH="1" flipV="1">
              <a:off x="1453" y="1524"/>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4" name="Arc 114"/>
            <p:cNvSpPr/>
            <p:nvPr/>
          </p:nvSpPr>
          <p:spPr bwMode="auto">
            <a:xfrm flipH="1">
              <a:off x="1450" y="1483"/>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5" name="Arc 115"/>
            <p:cNvSpPr/>
            <p:nvPr/>
          </p:nvSpPr>
          <p:spPr bwMode="auto">
            <a:xfrm flipH="1" flipV="1">
              <a:off x="1453" y="1442"/>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6" name="Arc 116"/>
            <p:cNvSpPr/>
            <p:nvPr/>
          </p:nvSpPr>
          <p:spPr bwMode="auto">
            <a:xfrm flipH="1">
              <a:off x="1450" y="1401"/>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7" name="Arc 117"/>
            <p:cNvSpPr/>
            <p:nvPr/>
          </p:nvSpPr>
          <p:spPr bwMode="auto">
            <a:xfrm flipH="1">
              <a:off x="4792" y="1401"/>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8" name="Arc 118"/>
            <p:cNvSpPr/>
            <p:nvPr/>
          </p:nvSpPr>
          <p:spPr bwMode="auto">
            <a:xfrm flipH="1" flipV="1">
              <a:off x="4788" y="1442"/>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19" name="Arc 119"/>
            <p:cNvSpPr/>
            <p:nvPr/>
          </p:nvSpPr>
          <p:spPr bwMode="auto">
            <a:xfrm>
              <a:off x="4826" y="1401"/>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20" name="Arc 120"/>
            <p:cNvSpPr/>
            <p:nvPr/>
          </p:nvSpPr>
          <p:spPr bwMode="auto">
            <a:xfrm flipV="1">
              <a:off x="4830" y="1442"/>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21" name="Arc 121"/>
            <p:cNvSpPr/>
            <p:nvPr/>
          </p:nvSpPr>
          <p:spPr bwMode="auto">
            <a:xfrm>
              <a:off x="4826" y="1483"/>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22" name="Arc 122"/>
            <p:cNvSpPr/>
            <p:nvPr/>
          </p:nvSpPr>
          <p:spPr bwMode="auto">
            <a:xfrm flipV="1">
              <a:off x="4830" y="1524"/>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grpSp>
      <p:sp>
        <p:nvSpPr>
          <p:cNvPr id="23" name="Rectangle 123"/>
          <p:cNvSpPr>
            <a:spLocks noChangeArrowheads="1"/>
          </p:cNvSpPr>
          <p:nvPr/>
        </p:nvSpPr>
        <p:spPr bwMode="auto">
          <a:xfrm>
            <a:off x="3892550" y="1487488"/>
            <a:ext cx="1235075" cy="241300"/>
          </a:xfrm>
          <a:prstGeom prst="rect">
            <a:avLst/>
          </a:prstGeom>
          <a:solidFill>
            <a:srgbClr val="FFFF00"/>
          </a:solidFill>
          <a:ln w="25400">
            <a:solidFill>
              <a:srgbClr val="FF0000"/>
            </a:solidFill>
            <a:miter lim="800000"/>
          </a:ln>
        </p:spPr>
        <p:txBody>
          <a:bodyPr/>
          <a:lstStyle/>
          <a:p>
            <a:endParaRPr lang="zh-CN" altLang="en-US"/>
          </a:p>
        </p:txBody>
      </p:sp>
      <p:grpSp>
        <p:nvGrpSpPr>
          <p:cNvPr id="24" name="Group 124"/>
          <p:cNvGrpSpPr/>
          <p:nvPr/>
        </p:nvGrpSpPr>
        <p:grpSpPr bwMode="auto">
          <a:xfrm>
            <a:off x="2211388" y="2112963"/>
            <a:ext cx="5521325" cy="301625"/>
            <a:chOff x="1434" y="1799"/>
            <a:chExt cx="3478" cy="190"/>
          </a:xfrm>
        </p:grpSpPr>
        <p:sp>
          <p:nvSpPr>
            <p:cNvPr id="25" name="Line 125"/>
            <p:cNvSpPr>
              <a:spLocks noChangeShapeType="1"/>
            </p:cNvSpPr>
            <p:nvPr/>
          </p:nvSpPr>
          <p:spPr bwMode="auto">
            <a:xfrm>
              <a:off x="1511" y="1801"/>
              <a:ext cx="3325" cy="1"/>
            </a:xfrm>
            <a:prstGeom prst="line">
              <a:avLst/>
            </a:prstGeom>
            <a:noFill/>
            <a:ln w="25400">
              <a:solidFill>
                <a:schemeClr val="tx1"/>
              </a:solidFill>
              <a:round/>
              <a:headEnd type="none" w="med" len="sm"/>
              <a:tailEnd type="none" w="med" len="sm"/>
            </a:ln>
          </p:spPr>
          <p:txBody>
            <a:bodyPr/>
            <a:lstStyle/>
            <a:p>
              <a:endParaRPr lang="zh-CN" altLang="en-US"/>
            </a:p>
          </p:txBody>
        </p:sp>
        <p:sp>
          <p:nvSpPr>
            <p:cNvPr id="26" name="Line 126"/>
            <p:cNvSpPr>
              <a:spLocks noChangeShapeType="1"/>
            </p:cNvSpPr>
            <p:nvPr/>
          </p:nvSpPr>
          <p:spPr bwMode="auto">
            <a:xfrm>
              <a:off x="1526" y="1970"/>
              <a:ext cx="3325" cy="0"/>
            </a:xfrm>
            <a:prstGeom prst="line">
              <a:avLst/>
            </a:prstGeom>
            <a:noFill/>
            <a:ln w="25400">
              <a:solidFill>
                <a:schemeClr val="tx1"/>
              </a:solidFill>
              <a:round/>
              <a:headEnd type="none" w="med" len="sm"/>
              <a:tailEnd type="none" w="med" len="sm"/>
            </a:ln>
          </p:spPr>
          <p:txBody>
            <a:bodyPr/>
            <a:lstStyle/>
            <a:p>
              <a:endParaRPr lang="zh-CN" altLang="en-US"/>
            </a:p>
          </p:txBody>
        </p:sp>
        <p:sp>
          <p:nvSpPr>
            <p:cNvPr id="27" name="Arc 127"/>
            <p:cNvSpPr/>
            <p:nvPr/>
          </p:nvSpPr>
          <p:spPr bwMode="auto">
            <a:xfrm flipV="1">
              <a:off x="1501" y="1925"/>
              <a:ext cx="65"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28" name="Arc 128"/>
            <p:cNvSpPr/>
            <p:nvPr/>
          </p:nvSpPr>
          <p:spPr bwMode="auto">
            <a:xfrm>
              <a:off x="1505" y="1883"/>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29" name="Arc 129"/>
            <p:cNvSpPr/>
            <p:nvPr/>
          </p:nvSpPr>
          <p:spPr bwMode="auto">
            <a:xfrm flipH="1" flipV="1">
              <a:off x="1469" y="1925"/>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0" name="Arc 130"/>
            <p:cNvSpPr/>
            <p:nvPr/>
          </p:nvSpPr>
          <p:spPr bwMode="auto">
            <a:xfrm flipH="1">
              <a:off x="1465" y="1883"/>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1" name="Arc 131"/>
            <p:cNvSpPr/>
            <p:nvPr/>
          </p:nvSpPr>
          <p:spPr bwMode="auto">
            <a:xfrm flipH="1" flipV="1">
              <a:off x="1434" y="1847"/>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2" name="Arc 132"/>
            <p:cNvSpPr/>
            <p:nvPr/>
          </p:nvSpPr>
          <p:spPr bwMode="auto">
            <a:xfrm flipH="1">
              <a:off x="1465" y="1801"/>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3" name="Arc 133"/>
            <p:cNvSpPr/>
            <p:nvPr/>
          </p:nvSpPr>
          <p:spPr bwMode="auto">
            <a:xfrm flipH="1">
              <a:off x="4809" y="1801"/>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4" name="Arc 134"/>
            <p:cNvSpPr/>
            <p:nvPr/>
          </p:nvSpPr>
          <p:spPr bwMode="auto">
            <a:xfrm flipH="1" flipV="1">
              <a:off x="4821" y="1847"/>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5" name="Arc 135"/>
            <p:cNvSpPr/>
            <p:nvPr/>
          </p:nvSpPr>
          <p:spPr bwMode="auto">
            <a:xfrm>
              <a:off x="4821" y="1799"/>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6" name="Arc 136"/>
            <p:cNvSpPr/>
            <p:nvPr/>
          </p:nvSpPr>
          <p:spPr bwMode="auto">
            <a:xfrm flipV="1">
              <a:off x="4845" y="1843"/>
              <a:ext cx="67"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7" name="Arc 137"/>
            <p:cNvSpPr/>
            <p:nvPr/>
          </p:nvSpPr>
          <p:spPr bwMode="auto">
            <a:xfrm>
              <a:off x="4842" y="1883"/>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38" name="Arc 138"/>
            <p:cNvSpPr/>
            <p:nvPr/>
          </p:nvSpPr>
          <p:spPr bwMode="auto">
            <a:xfrm flipV="1">
              <a:off x="4821" y="1943"/>
              <a:ext cx="66" cy="4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grpSp>
      <p:sp>
        <p:nvSpPr>
          <p:cNvPr id="39" name="Rectangle 139"/>
          <p:cNvSpPr>
            <a:spLocks noChangeArrowheads="1"/>
          </p:cNvSpPr>
          <p:nvPr/>
        </p:nvSpPr>
        <p:spPr bwMode="auto">
          <a:xfrm>
            <a:off x="4197350" y="2138363"/>
            <a:ext cx="1452563" cy="242887"/>
          </a:xfrm>
          <a:prstGeom prst="rect">
            <a:avLst/>
          </a:prstGeom>
          <a:solidFill>
            <a:srgbClr val="FFFF00"/>
          </a:solidFill>
          <a:ln w="25400">
            <a:solidFill>
              <a:srgbClr val="FF0000"/>
            </a:solidFill>
            <a:miter lim="800000"/>
          </a:ln>
        </p:spPr>
        <p:txBody>
          <a:bodyPr/>
          <a:lstStyle/>
          <a:p>
            <a:endParaRPr lang="zh-CN" altLang="en-US"/>
          </a:p>
        </p:txBody>
      </p:sp>
      <p:sp>
        <p:nvSpPr>
          <p:cNvPr id="40" name="Line 140"/>
          <p:cNvSpPr>
            <a:spLocks noChangeShapeType="1"/>
          </p:cNvSpPr>
          <p:nvPr/>
        </p:nvSpPr>
        <p:spPr bwMode="auto">
          <a:xfrm>
            <a:off x="3906838" y="1174750"/>
            <a:ext cx="0" cy="293688"/>
          </a:xfrm>
          <a:prstGeom prst="line">
            <a:avLst/>
          </a:prstGeom>
          <a:noFill/>
          <a:ln w="12700">
            <a:solidFill>
              <a:schemeClr val="tx1"/>
            </a:solidFill>
            <a:round/>
            <a:headEnd type="none" w="med" len="sm"/>
            <a:tailEnd type="none" w="med" len="sm"/>
          </a:ln>
        </p:spPr>
        <p:txBody>
          <a:bodyPr/>
          <a:lstStyle/>
          <a:p>
            <a:endParaRPr lang="zh-CN" altLang="en-US"/>
          </a:p>
        </p:txBody>
      </p:sp>
      <p:sp>
        <p:nvSpPr>
          <p:cNvPr id="41" name="Line 141"/>
          <p:cNvSpPr>
            <a:spLocks noChangeShapeType="1"/>
          </p:cNvSpPr>
          <p:nvPr/>
        </p:nvSpPr>
        <p:spPr bwMode="auto">
          <a:xfrm>
            <a:off x="5141913" y="1174750"/>
            <a:ext cx="0" cy="293688"/>
          </a:xfrm>
          <a:prstGeom prst="line">
            <a:avLst/>
          </a:prstGeom>
          <a:noFill/>
          <a:ln w="12700">
            <a:solidFill>
              <a:schemeClr val="tx1"/>
            </a:solidFill>
            <a:round/>
            <a:headEnd type="none" w="med" len="sm"/>
            <a:tailEnd type="none" w="med" len="sm"/>
          </a:ln>
        </p:spPr>
        <p:txBody>
          <a:bodyPr/>
          <a:lstStyle/>
          <a:p>
            <a:endParaRPr lang="zh-CN" altLang="en-US"/>
          </a:p>
        </p:txBody>
      </p:sp>
      <p:sp>
        <p:nvSpPr>
          <p:cNvPr id="42" name="Line 142"/>
          <p:cNvSpPr>
            <a:spLocks noChangeShapeType="1"/>
          </p:cNvSpPr>
          <p:nvPr/>
        </p:nvSpPr>
        <p:spPr bwMode="auto">
          <a:xfrm>
            <a:off x="3906838" y="1722438"/>
            <a:ext cx="0" cy="915987"/>
          </a:xfrm>
          <a:prstGeom prst="line">
            <a:avLst/>
          </a:prstGeom>
          <a:noFill/>
          <a:ln w="12700">
            <a:solidFill>
              <a:schemeClr val="tx1"/>
            </a:solidFill>
            <a:round/>
            <a:headEnd type="none" w="med" len="sm"/>
            <a:tailEnd type="none" w="med" len="sm"/>
          </a:ln>
        </p:spPr>
        <p:txBody>
          <a:bodyPr/>
          <a:lstStyle/>
          <a:p>
            <a:endParaRPr lang="zh-CN" altLang="en-US"/>
          </a:p>
        </p:txBody>
      </p:sp>
      <p:sp>
        <p:nvSpPr>
          <p:cNvPr id="43" name="Line 143"/>
          <p:cNvSpPr>
            <a:spLocks noChangeShapeType="1"/>
          </p:cNvSpPr>
          <p:nvPr/>
        </p:nvSpPr>
        <p:spPr bwMode="auto">
          <a:xfrm>
            <a:off x="5141913" y="1722438"/>
            <a:ext cx="0" cy="915987"/>
          </a:xfrm>
          <a:prstGeom prst="line">
            <a:avLst/>
          </a:prstGeom>
          <a:noFill/>
          <a:ln w="12700">
            <a:solidFill>
              <a:schemeClr val="tx1"/>
            </a:solidFill>
            <a:round/>
            <a:headEnd type="none" w="med" len="sm"/>
            <a:tailEnd type="none" w="med" len="sm"/>
          </a:ln>
        </p:spPr>
        <p:txBody>
          <a:bodyPr/>
          <a:lstStyle/>
          <a:p>
            <a:endParaRPr lang="zh-CN" altLang="en-US"/>
          </a:p>
        </p:txBody>
      </p:sp>
      <p:sp>
        <p:nvSpPr>
          <p:cNvPr id="44" name="Line 144"/>
          <p:cNvSpPr>
            <a:spLocks noChangeShapeType="1"/>
          </p:cNvSpPr>
          <p:nvPr/>
        </p:nvSpPr>
        <p:spPr bwMode="auto">
          <a:xfrm>
            <a:off x="4173538" y="2357438"/>
            <a:ext cx="0" cy="268287"/>
          </a:xfrm>
          <a:prstGeom prst="line">
            <a:avLst/>
          </a:prstGeom>
          <a:noFill/>
          <a:ln w="12700">
            <a:solidFill>
              <a:schemeClr val="tx1"/>
            </a:solidFill>
            <a:round/>
            <a:headEnd type="none" w="med" len="sm"/>
            <a:tailEnd type="none" w="med" len="sm"/>
          </a:ln>
        </p:spPr>
        <p:txBody>
          <a:bodyPr/>
          <a:lstStyle/>
          <a:p>
            <a:endParaRPr lang="zh-CN" altLang="en-US"/>
          </a:p>
        </p:txBody>
      </p:sp>
      <p:sp>
        <p:nvSpPr>
          <p:cNvPr id="45" name="Line 145"/>
          <p:cNvSpPr>
            <a:spLocks noChangeShapeType="1"/>
          </p:cNvSpPr>
          <p:nvPr/>
        </p:nvSpPr>
        <p:spPr bwMode="auto">
          <a:xfrm>
            <a:off x="5649913" y="2357438"/>
            <a:ext cx="0" cy="280987"/>
          </a:xfrm>
          <a:prstGeom prst="line">
            <a:avLst/>
          </a:prstGeom>
          <a:noFill/>
          <a:ln w="12700">
            <a:solidFill>
              <a:schemeClr val="tx1"/>
            </a:solidFill>
            <a:round/>
            <a:headEnd type="none" w="med" len="sm"/>
            <a:tailEnd type="none" w="med" len="sm"/>
          </a:ln>
        </p:spPr>
        <p:txBody>
          <a:bodyPr/>
          <a:lstStyle/>
          <a:p>
            <a:endParaRPr lang="zh-CN" altLang="en-US"/>
          </a:p>
        </p:txBody>
      </p:sp>
      <p:sp>
        <p:nvSpPr>
          <p:cNvPr id="46" name="Rectangle 146"/>
          <p:cNvSpPr>
            <a:spLocks noChangeArrowheads="1"/>
          </p:cNvSpPr>
          <p:nvPr/>
        </p:nvSpPr>
        <p:spPr bwMode="auto">
          <a:xfrm>
            <a:off x="1727200" y="1073150"/>
            <a:ext cx="387350" cy="482600"/>
          </a:xfrm>
          <a:prstGeom prst="rect">
            <a:avLst/>
          </a:prstGeom>
          <a:noFill/>
          <a:ln w="12700">
            <a:noFill/>
            <a:miter lim="800000"/>
          </a:ln>
        </p:spPr>
        <p:txBody>
          <a:bodyPr lIns="12700" tIns="12700" rIns="12700" bIns="12700"/>
          <a:lstStyle/>
          <a:p>
            <a:pPr algn="just"/>
            <a:r>
              <a:rPr kumimoji="1" lang="en-US" altLang="zh-CN" sz="2400" b="1" i="1">
                <a:latin typeface="Times New Roman" panose="02020603050405020304" pitchFamily="18" charset="0"/>
                <a:ea typeface="仿宋_GB2312" pitchFamily="49" charset="-122"/>
              </a:rPr>
              <a:t>o</a:t>
            </a:r>
          </a:p>
        </p:txBody>
      </p:sp>
      <p:sp>
        <p:nvSpPr>
          <p:cNvPr id="47" name="Rectangle 147"/>
          <p:cNvSpPr>
            <a:spLocks noChangeArrowheads="1"/>
          </p:cNvSpPr>
          <p:nvPr/>
        </p:nvSpPr>
        <p:spPr bwMode="auto">
          <a:xfrm>
            <a:off x="3852863" y="774700"/>
            <a:ext cx="557212" cy="420688"/>
          </a:xfrm>
          <a:prstGeom prst="rect">
            <a:avLst/>
          </a:prstGeom>
          <a:noFill/>
          <a:ln w="12700">
            <a:noFill/>
            <a:miter lim="800000"/>
          </a:ln>
        </p:spPr>
        <p:txBody>
          <a:bodyPr lIns="12700" tIns="12700" rIns="12700" bIns="12700"/>
          <a:lstStyle/>
          <a:p>
            <a:pPr algn="just"/>
            <a:r>
              <a:rPr kumimoji="1" lang="en-US" altLang="zh-CN" sz="2000" b="1" i="1">
                <a:latin typeface="Times New Roman" panose="02020603050405020304" pitchFamily="18" charset="0"/>
                <a:ea typeface="仿宋_GB2312" pitchFamily="49" charset="-122"/>
              </a:rPr>
              <a:t>x</a:t>
            </a:r>
          </a:p>
        </p:txBody>
      </p:sp>
      <p:sp>
        <p:nvSpPr>
          <p:cNvPr id="48" name="Rectangle 148"/>
          <p:cNvSpPr>
            <a:spLocks noChangeArrowheads="1"/>
          </p:cNvSpPr>
          <p:nvPr/>
        </p:nvSpPr>
        <p:spPr bwMode="auto">
          <a:xfrm>
            <a:off x="4870450" y="765175"/>
            <a:ext cx="1574800" cy="358775"/>
          </a:xfrm>
          <a:prstGeom prst="rect">
            <a:avLst/>
          </a:prstGeom>
          <a:noFill/>
          <a:ln w="12700">
            <a:noFill/>
            <a:miter lim="800000"/>
          </a:ln>
        </p:spPr>
        <p:txBody>
          <a:bodyPr lIns="12700" tIns="12700" rIns="12700" bIns="12700"/>
          <a:lstStyle/>
          <a:p>
            <a:pPr algn="just"/>
            <a:r>
              <a:rPr kumimoji="1" lang="en-US" altLang="zh-CN" sz="2000" b="1" i="1">
                <a:latin typeface="Times New Roman" panose="02020603050405020304" pitchFamily="18" charset="0"/>
                <a:ea typeface="仿宋_GB2312" pitchFamily="49" charset="-122"/>
              </a:rPr>
              <a:t>x + </a:t>
            </a:r>
            <a:r>
              <a:rPr kumimoji="1" lang="en-US" altLang="zh-CN" sz="2000" b="1">
                <a:latin typeface="Times New Roman" panose="02020603050405020304" pitchFamily="18" charset="0"/>
                <a:ea typeface="仿宋_GB2312" pitchFamily="49" charset="-122"/>
                <a:sym typeface="Symbol" panose="05050102010706020507" pitchFamily="18" charset="2"/>
              </a:rPr>
              <a:t></a:t>
            </a:r>
            <a:r>
              <a:rPr kumimoji="1" lang="en-US" altLang="zh-CN" sz="2000" b="1" i="1">
                <a:latin typeface="Times New Roman" panose="02020603050405020304" pitchFamily="18" charset="0"/>
                <a:ea typeface="仿宋_GB2312" pitchFamily="49" charset="-122"/>
                <a:sym typeface="Symbol" panose="05050102010706020507" pitchFamily="18" charset="2"/>
              </a:rPr>
              <a:t> </a:t>
            </a:r>
            <a:r>
              <a:rPr kumimoji="1" lang="en-US" altLang="zh-CN" sz="2000" b="1" i="1">
                <a:latin typeface="Times New Roman" panose="02020603050405020304" pitchFamily="18" charset="0"/>
                <a:ea typeface="仿宋_GB2312" pitchFamily="49" charset="-122"/>
              </a:rPr>
              <a:t>x</a:t>
            </a:r>
          </a:p>
        </p:txBody>
      </p:sp>
      <p:sp>
        <p:nvSpPr>
          <p:cNvPr id="49" name="Rectangle 149"/>
          <p:cNvSpPr>
            <a:spLocks noChangeArrowheads="1"/>
          </p:cNvSpPr>
          <p:nvPr/>
        </p:nvSpPr>
        <p:spPr bwMode="auto">
          <a:xfrm>
            <a:off x="8053388" y="1098550"/>
            <a:ext cx="517525" cy="431800"/>
          </a:xfrm>
          <a:prstGeom prst="rect">
            <a:avLst/>
          </a:prstGeom>
          <a:noFill/>
          <a:ln w="12700">
            <a:noFill/>
            <a:miter lim="800000"/>
          </a:ln>
        </p:spPr>
        <p:txBody>
          <a:bodyPr lIns="12700" tIns="12700" rIns="12700" bIns="12700"/>
          <a:lstStyle/>
          <a:p>
            <a:pPr algn="just"/>
            <a:r>
              <a:rPr kumimoji="1" lang="en-US" altLang="zh-CN" sz="2400" b="1" i="1">
                <a:latin typeface="Times New Roman" panose="02020603050405020304" pitchFamily="18" charset="0"/>
                <a:ea typeface="仿宋_GB2312" pitchFamily="49" charset="-122"/>
              </a:rPr>
              <a:t>x</a:t>
            </a:r>
          </a:p>
        </p:txBody>
      </p:sp>
      <p:sp>
        <p:nvSpPr>
          <p:cNvPr id="50" name="Rectangle 150"/>
          <p:cNvSpPr>
            <a:spLocks noChangeArrowheads="1"/>
          </p:cNvSpPr>
          <p:nvPr/>
        </p:nvSpPr>
        <p:spPr bwMode="auto">
          <a:xfrm>
            <a:off x="1017588" y="1458913"/>
            <a:ext cx="1646237" cy="153987"/>
          </a:xfrm>
          <a:prstGeom prst="rect">
            <a:avLst/>
          </a:prstGeom>
          <a:noFill/>
          <a:ln w="9525">
            <a:noFill/>
            <a:miter lim="800000"/>
          </a:ln>
        </p:spPr>
        <p:txBody>
          <a:bodyPr lIns="12700" tIns="12700" rIns="12700" bIns="12700"/>
          <a:lstStyle/>
          <a:p>
            <a:pPr algn="just"/>
            <a:r>
              <a:rPr kumimoji="1" lang="zh-CN" altLang="en-US" sz="2000" dirty="0">
                <a:latin typeface="微软雅黑" panose="020B0503020204020204" pitchFamily="34" charset="-122"/>
                <a:ea typeface="微软雅黑" panose="020B0503020204020204" pitchFamily="34" charset="-122"/>
              </a:rPr>
              <a:t>自由状态</a:t>
            </a:r>
            <a:endParaRPr kumimoji="1" lang="zh-CN" altLang="en-US" sz="2000" i="1" dirty="0">
              <a:latin typeface="微软雅黑" panose="020B0503020204020204" pitchFamily="34" charset="-122"/>
              <a:ea typeface="微软雅黑" panose="020B0503020204020204" pitchFamily="34" charset="-122"/>
            </a:endParaRPr>
          </a:p>
        </p:txBody>
      </p:sp>
      <p:sp>
        <p:nvSpPr>
          <p:cNvPr id="51" name="Rectangle 151"/>
          <p:cNvSpPr>
            <a:spLocks noChangeArrowheads="1"/>
          </p:cNvSpPr>
          <p:nvPr/>
        </p:nvSpPr>
        <p:spPr bwMode="auto">
          <a:xfrm>
            <a:off x="1079500" y="2081213"/>
            <a:ext cx="1260475" cy="266700"/>
          </a:xfrm>
          <a:prstGeom prst="rect">
            <a:avLst/>
          </a:prstGeom>
          <a:noFill/>
          <a:ln w="9525">
            <a:noFill/>
            <a:miter lim="800000"/>
          </a:ln>
        </p:spPr>
        <p:txBody>
          <a:bodyPr lIns="12700" tIns="12700" rIns="12700" bIns="12700"/>
          <a:lstStyle/>
          <a:p>
            <a:pPr algn="just"/>
            <a:r>
              <a:rPr kumimoji="1" lang="en-US" altLang="zh-CN" sz="2000" i="1" dirty="0">
                <a:latin typeface="微软雅黑" panose="020B0503020204020204" pitchFamily="34" charset="-122"/>
                <a:ea typeface="微软雅黑" panose="020B0503020204020204" pitchFamily="34" charset="-122"/>
              </a:rPr>
              <a:t>t  </a:t>
            </a:r>
            <a:r>
              <a:rPr kumimoji="1" lang="zh-CN" altLang="en-US" sz="2000" dirty="0">
                <a:latin typeface="微软雅黑" panose="020B0503020204020204" pitchFamily="34" charset="-122"/>
                <a:ea typeface="微软雅黑" panose="020B0503020204020204" pitchFamily="34" charset="-122"/>
              </a:rPr>
              <a:t>时刻</a:t>
            </a:r>
          </a:p>
        </p:txBody>
      </p:sp>
      <p:sp>
        <p:nvSpPr>
          <p:cNvPr id="52" name="Line 152"/>
          <p:cNvSpPr>
            <a:spLocks noChangeShapeType="1"/>
          </p:cNvSpPr>
          <p:nvPr/>
        </p:nvSpPr>
        <p:spPr bwMode="auto">
          <a:xfrm>
            <a:off x="3930650" y="2530475"/>
            <a:ext cx="242888" cy="0"/>
          </a:xfrm>
          <a:prstGeom prst="line">
            <a:avLst/>
          </a:prstGeom>
          <a:noFill/>
          <a:ln w="25400">
            <a:solidFill>
              <a:schemeClr val="tx1"/>
            </a:solidFill>
            <a:round/>
            <a:headEnd type="none" w="med" len="sm"/>
            <a:tailEnd type="triangle" w="med" len="sm"/>
          </a:ln>
        </p:spPr>
        <p:txBody>
          <a:bodyPr/>
          <a:lstStyle/>
          <a:p>
            <a:endParaRPr lang="zh-CN" altLang="en-US"/>
          </a:p>
        </p:txBody>
      </p:sp>
      <p:sp>
        <p:nvSpPr>
          <p:cNvPr id="53" name="Line 153"/>
          <p:cNvSpPr>
            <a:spLocks noChangeShapeType="1"/>
          </p:cNvSpPr>
          <p:nvPr/>
        </p:nvSpPr>
        <p:spPr bwMode="auto">
          <a:xfrm>
            <a:off x="5165725" y="2530475"/>
            <a:ext cx="484188" cy="0"/>
          </a:xfrm>
          <a:prstGeom prst="line">
            <a:avLst/>
          </a:prstGeom>
          <a:noFill/>
          <a:ln w="25400">
            <a:solidFill>
              <a:schemeClr val="tx1"/>
            </a:solidFill>
            <a:round/>
            <a:headEnd type="none" w="med" len="sm"/>
            <a:tailEnd type="triangle" w="med" len="sm"/>
          </a:ln>
        </p:spPr>
        <p:txBody>
          <a:bodyPr/>
          <a:lstStyle/>
          <a:p>
            <a:endParaRPr lang="zh-CN" altLang="en-US"/>
          </a:p>
        </p:txBody>
      </p:sp>
      <p:sp>
        <p:nvSpPr>
          <p:cNvPr id="54" name="Rectangle 154"/>
          <p:cNvSpPr>
            <a:spLocks noChangeArrowheads="1"/>
          </p:cNvSpPr>
          <p:nvPr/>
        </p:nvSpPr>
        <p:spPr bwMode="auto">
          <a:xfrm>
            <a:off x="2624138" y="1771650"/>
            <a:ext cx="942975" cy="254000"/>
          </a:xfrm>
          <a:prstGeom prst="rect">
            <a:avLst/>
          </a:prstGeom>
          <a:noFill/>
          <a:ln w="25400">
            <a:noFill/>
            <a:miter lim="800000"/>
          </a:ln>
        </p:spPr>
        <p:txBody>
          <a:bodyPr lIns="12700" tIns="12700" rIns="12700" bIns="12700"/>
          <a:lstStyle/>
          <a:p>
            <a:pPr algn="just"/>
            <a:r>
              <a:rPr kumimoji="1" lang="en-US" altLang="zh-CN" b="1" i="1" dirty="0">
                <a:latin typeface="Times New Roman" panose="02020603050405020304" pitchFamily="18" charset="0"/>
                <a:ea typeface="仿宋_GB2312" pitchFamily="49" charset="-122"/>
              </a:rPr>
              <a:t>x </a:t>
            </a:r>
            <a:r>
              <a:rPr kumimoji="1" lang="zh-CN" altLang="en-US" dirty="0">
                <a:latin typeface="微软雅黑" panose="020B0503020204020204" pitchFamily="34" charset="-122"/>
                <a:ea typeface="微软雅黑" panose="020B0503020204020204" pitchFamily="34" charset="-122"/>
              </a:rPr>
              <a:t>截面</a:t>
            </a:r>
          </a:p>
        </p:txBody>
      </p:sp>
      <p:sp>
        <p:nvSpPr>
          <p:cNvPr id="55" name="Line 155"/>
          <p:cNvSpPr>
            <a:spLocks noChangeShapeType="1"/>
          </p:cNvSpPr>
          <p:nvPr/>
        </p:nvSpPr>
        <p:spPr bwMode="auto">
          <a:xfrm rot="16200000" flipH="1" flipV="1">
            <a:off x="3567906" y="1629569"/>
            <a:ext cx="242888" cy="190500"/>
          </a:xfrm>
          <a:prstGeom prst="line">
            <a:avLst/>
          </a:prstGeom>
          <a:noFill/>
          <a:ln w="9525">
            <a:solidFill>
              <a:schemeClr val="tx1"/>
            </a:solidFill>
            <a:round/>
            <a:headEnd type="none" w="med" len="sm"/>
            <a:tailEnd type="triangle" w="med" len="sm"/>
          </a:ln>
        </p:spPr>
        <p:txBody>
          <a:bodyPr/>
          <a:lstStyle/>
          <a:p>
            <a:endParaRPr lang="zh-CN" altLang="en-US"/>
          </a:p>
        </p:txBody>
      </p:sp>
      <p:sp>
        <p:nvSpPr>
          <p:cNvPr id="56" name="Line 156"/>
          <p:cNvSpPr>
            <a:spLocks noChangeShapeType="1"/>
          </p:cNvSpPr>
          <p:nvPr/>
        </p:nvSpPr>
        <p:spPr bwMode="auto">
          <a:xfrm rot="10800000">
            <a:off x="3567113" y="1960563"/>
            <a:ext cx="485775" cy="254000"/>
          </a:xfrm>
          <a:prstGeom prst="line">
            <a:avLst/>
          </a:prstGeom>
          <a:noFill/>
          <a:ln w="9525">
            <a:solidFill>
              <a:schemeClr val="tx1"/>
            </a:solidFill>
            <a:round/>
            <a:headEnd type="none" w="med" len="sm"/>
            <a:tailEnd type="triangle" w="med" len="sm"/>
          </a:ln>
        </p:spPr>
        <p:txBody>
          <a:bodyPr/>
          <a:lstStyle/>
          <a:p>
            <a:endParaRPr lang="zh-CN" altLang="en-US"/>
          </a:p>
        </p:txBody>
      </p:sp>
      <p:sp>
        <p:nvSpPr>
          <p:cNvPr id="57" name="Rectangle 157"/>
          <p:cNvSpPr>
            <a:spLocks noChangeArrowheads="1"/>
          </p:cNvSpPr>
          <p:nvPr/>
        </p:nvSpPr>
        <p:spPr bwMode="auto">
          <a:xfrm>
            <a:off x="5868988" y="1771650"/>
            <a:ext cx="1666875" cy="241300"/>
          </a:xfrm>
          <a:prstGeom prst="rect">
            <a:avLst/>
          </a:prstGeom>
          <a:noFill/>
          <a:ln w="9525">
            <a:noFill/>
            <a:miter lim="800000"/>
          </a:ln>
        </p:spPr>
        <p:txBody>
          <a:bodyPr lIns="12700" tIns="12700" rIns="12700" bIns="12700"/>
          <a:lstStyle/>
          <a:p>
            <a:pPr algn="just"/>
            <a:r>
              <a:rPr kumimoji="1" lang="en-US" altLang="zh-CN" b="1" i="1" dirty="0">
                <a:latin typeface="Times New Roman" panose="02020603050405020304" pitchFamily="18" charset="0"/>
                <a:ea typeface="仿宋_GB2312" pitchFamily="49" charset="-122"/>
              </a:rPr>
              <a:t> x+</a:t>
            </a:r>
            <a:r>
              <a:rPr kumimoji="1" lang="en-US" altLang="zh-CN" b="1" dirty="0">
                <a:latin typeface="Times New Roman" panose="02020603050405020304" pitchFamily="18" charset="0"/>
                <a:ea typeface="仿宋_GB2312" pitchFamily="49" charset="-122"/>
                <a:sym typeface="Symbol" panose="05050102010706020507" pitchFamily="18" charset="2"/>
              </a:rPr>
              <a:t></a:t>
            </a:r>
            <a:r>
              <a:rPr kumimoji="1" lang="en-US" altLang="zh-CN" b="1" i="1" dirty="0">
                <a:latin typeface="Times New Roman" panose="02020603050405020304" pitchFamily="18" charset="0"/>
                <a:ea typeface="仿宋_GB2312" pitchFamily="49" charset="-122"/>
              </a:rPr>
              <a:t>x </a:t>
            </a:r>
            <a:r>
              <a:rPr kumimoji="1" lang="zh-CN" altLang="en-US" dirty="0">
                <a:latin typeface="微软雅黑" panose="020B0503020204020204" pitchFamily="34" charset="-122"/>
                <a:ea typeface="微软雅黑" panose="020B0503020204020204" pitchFamily="34" charset="-122"/>
              </a:rPr>
              <a:t>截面</a:t>
            </a:r>
          </a:p>
        </p:txBody>
      </p:sp>
      <p:sp>
        <p:nvSpPr>
          <p:cNvPr id="58" name="Line 158"/>
          <p:cNvSpPr>
            <a:spLocks noChangeShapeType="1"/>
          </p:cNvSpPr>
          <p:nvPr/>
        </p:nvSpPr>
        <p:spPr bwMode="auto">
          <a:xfrm rot="10800000">
            <a:off x="5311775" y="1616075"/>
            <a:ext cx="484188" cy="242888"/>
          </a:xfrm>
          <a:prstGeom prst="line">
            <a:avLst/>
          </a:prstGeom>
          <a:noFill/>
          <a:ln w="9525">
            <a:solidFill>
              <a:schemeClr val="tx1"/>
            </a:solidFill>
            <a:round/>
            <a:headEnd type="triangle" w="med" len="sm"/>
            <a:tailEnd type="none" w="med" len="sm"/>
          </a:ln>
        </p:spPr>
        <p:txBody>
          <a:bodyPr/>
          <a:lstStyle/>
          <a:p>
            <a:endParaRPr lang="zh-CN" altLang="en-US"/>
          </a:p>
        </p:txBody>
      </p:sp>
      <p:sp>
        <p:nvSpPr>
          <p:cNvPr id="59" name="Line 159"/>
          <p:cNvSpPr>
            <a:spLocks noChangeShapeType="1"/>
          </p:cNvSpPr>
          <p:nvPr/>
        </p:nvSpPr>
        <p:spPr bwMode="auto">
          <a:xfrm rot="10800000" flipV="1">
            <a:off x="5726113" y="2009775"/>
            <a:ext cx="193675" cy="204788"/>
          </a:xfrm>
          <a:prstGeom prst="line">
            <a:avLst/>
          </a:prstGeom>
          <a:noFill/>
          <a:ln w="9525">
            <a:solidFill>
              <a:schemeClr val="tx1"/>
            </a:solidFill>
            <a:round/>
            <a:headEnd type="triangle" w="med" len="sm"/>
            <a:tailEnd type="none" w="med" len="sm"/>
          </a:ln>
        </p:spPr>
        <p:txBody>
          <a:bodyPr/>
          <a:lstStyle/>
          <a:p>
            <a:endParaRPr lang="zh-CN" altLang="en-US"/>
          </a:p>
        </p:txBody>
      </p:sp>
      <p:sp>
        <p:nvSpPr>
          <p:cNvPr id="61" name="Rectangle 161"/>
          <p:cNvSpPr>
            <a:spLocks noChangeArrowheads="1"/>
          </p:cNvSpPr>
          <p:nvPr/>
        </p:nvSpPr>
        <p:spPr bwMode="auto">
          <a:xfrm>
            <a:off x="4375150" y="1143000"/>
            <a:ext cx="557213" cy="279400"/>
          </a:xfrm>
          <a:prstGeom prst="rect">
            <a:avLst/>
          </a:prstGeom>
          <a:noFill/>
          <a:ln w="9525">
            <a:noFill/>
            <a:miter lim="800000"/>
          </a:ln>
        </p:spPr>
        <p:txBody>
          <a:bodyPr lIns="12700" tIns="12700" rIns="12700" bIns="12700"/>
          <a:lstStyle/>
          <a:p>
            <a:pPr algn="just"/>
            <a:r>
              <a:rPr kumimoji="1" lang="en-US" altLang="zh-CN" sz="2000" b="1" dirty="0">
                <a:latin typeface="Times New Roman" panose="02020603050405020304" pitchFamily="18" charset="0"/>
                <a:ea typeface="仿宋_GB2312" pitchFamily="49" charset="-122"/>
                <a:sym typeface="Symbol" panose="05050102010706020507" pitchFamily="18" charset="2"/>
              </a:rPr>
              <a:t></a:t>
            </a:r>
            <a:r>
              <a:rPr kumimoji="1" lang="en-US" altLang="zh-CN" sz="2000" b="1" i="1" dirty="0">
                <a:latin typeface="Times New Roman" panose="02020603050405020304" pitchFamily="18" charset="0"/>
                <a:ea typeface="仿宋_GB2312" pitchFamily="49" charset="-122"/>
              </a:rPr>
              <a:t>x</a:t>
            </a:r>
          </a:p>
        </p:txBody>
      </p:sp>
      <p:grpSp>
        <p:nvGrpSpPr>
          <p:cNvPr id="64" name="Group 185"/>
          <p:cNvGrpSpPr/>
          <p:nvPr/>
        </p:nvGrpSpPr>
        <p:grpSpPr bwMode="auto">
          <a:xfrm>
            <a:off x="7813675" y="2132013"/>
            <a:ext cx="722313" cy="792162"/>
            <a:chOff x="4922" y="1343"/>
            <a:chExt cx="455" cy="499"/>
          </a:xfrm>
        </p:grpSpPr>
        <p:sp>
          <p:nvSpPr>
            <p:cNvPr id="65" name="Oval 164"/>
            <p:cNvSpPr>
              <a:spLocks noChangeArrowheads="1"/>
            </p:cNvSpPr>
            <p:nvPr/>
          </p:nvSpPr>
          <p:spPr bwMode="auto">
            <a:xfrm>
              <a:off x="5012" y="1343"/>
              <a:ext cx="179" cy="178"/>
            </a:xfrm>
            <a:prstGeom prst="ellipse">
              <a:avLst/>
            </a:prstGeom>
            <a:solidFill>
              <a:srgbClr val="FFFF00"/>
            </a:solidFill>
            <a:ln w="28575">
              <a:solidFill>
                <a:schemeClr val="bg1"/>
              </a:solidFill>
              <a:round/>
            </a:ln>
          </p:spPr>
          <p:txBody>
            <a:bodyPr/>
            <a:lstStyle/>
            <a:p>
              <a:endParaRPr lang="zh-CN" altLang="en-US"/>
            </a:p>
          </p:txBody>
        </p:sp>
        <p:sp>
          <p:nvSpPr>
            <p:cNvPr id="66" name="Rectangle 165"/>
            <p:cNvSpPr>
              <a:spLocks noChangeArrowheads="1"/>
            </p:cNvSpPr>
            <p:nvPr/>
          </p:nvSpPr>
          <p:spPr bwMode="auto">
            <a:xfrm>
              <a:off x="4922" y="1628"/>
              <a:ext cx="455" cy="214"/>
            </a:xfrm>
            <a:prstGeom prst="rect">
              <a:avLst/>
            </a:prstGeom>
            <a:noFill/>
            <a:ln w="25400">
              <a:noFill/>
              <a:miter lim="800000"/>
            </a:ln>
          </p:spPr>
          <p:txBody>
            <a:bodyPr lIns="12700" tIns="12700" rIns="12700" bIns="12700"/>
            <a:lstStyle/>
            <a:p>
              <a:pPr algn="just"/>
              <a:r>
                <a:rPr kumimoji="1" lang="zh-CN" altLang="en-US" sz="1600" dirty="0">
                  <a:latin typeface="微软雅黑" panose="020B0503020204020204" pitchFamily="34" charset="-122"/>
                  <a:ea typeface="微软雅黑" panose="020B0503020204020204" pitchFamily="34" charset="-122"/>
                </a:rPr>
                <a:t>截面</a:t>
              </a:r>
              <a:r>
                <a:rPr kumimoji="1" lang="en-US" altLang="zh-CN" sz="1600" i="1" dirty="0">
                  <a:latin typeface="微软雅黑" panose="020B0503020204020204" pitchFamily="34" charset="-122"/>
                  <a:ea typeface="微软雅黑" panose="020B0503020204020204" pitchFamily="34" charset="-122"/>
                </a:rPr>
                <a:t>S</a:t>
              </a:r>
            </a:p>
          </p:txBody>
        </p:sp>
      </p:grpSp>
      <p:sp>
        <p:nvSpPr>
          <p:cNvPr id="69" name="Text Box 188"/>
          <p:cNvSpPr txBox="1">
            <a:spLocks noChangeArrowheads="1"/>
          </p:cNvSpPr>
          <p:nvPr/>
        </p:nvSpPr>
        <p:spPr bwMode="auto">
          <a:xfrm>
            <a:off x="398277" y="3658752"/>
            <a:ext cx="2667000" cy="457200"/>
          </a:xfrm>
          <a:prstGeom prst="rect">
            <a:avLst/>
          </a:prstGeom>
          <a:noFill/>
          <a:ln w="9525">
            <a:noFill/>
            <a:miter lim="800000"/>
          </a:ln>
        </p:spPr>
        <p:txBody>
          <a:bodyPr>
            <a:spAutoFit/>
          </a:bodyPr>
          <a:lstStyle/>
          <a:p>
            <a:pPr eaLnBrk="0" hangingPunct="0">
              <a:spcBef>
                <a:spcPct val="50000"/>
              </a:spcBef>
            </a:pPr>
            <a:r>
              <a:rPr kumimoji="1" lang="zh-CN" altLang="en-US" sz="2400" dirty="0">
                <a:latin typeface="微软雅黑" panose="020B0503020204020204" pitchFamily="34" charset="-122"/>
                <a:ea typeface="微软雅黑" panose="020B0503020204020204" pitchFamily="34" charset="-122"/>
              </a:rPr>
              <a:t>则微元的动能为</a:t>
            </a:r>
          </a:p>
        </p:txBody>
      </p:sp>
      <p:sp>
        <p:nvSpPr>
          <p:cNvPr id="70" name="Rectangle 189"/>
          <p:cNvSpPr>
            <a:spLocks noChangeArrowheads="1"/>
          </p:cNvSpPr>
          <p:nvPr/>
        </p:nvSpPr>
        <p:spPr bwMode="auto">
          <a:xfrm>
            <a:off x="238185" y="3040274"/>
            <a:ext cx="6981701" cy="461665"/>
          </a:xfrm>
          <a:prstGeom prst="rect">
            <a:avLst/>
          </a:prstGeom>
          <a:noFill/>
          <a:ln w="9525">
            <a:noFill/>
            <a:miter lim="800000"/>
          </a:ln>
        </p:spPr>
        <p:txBody>
          <a:bodyPr wrap="square">
            <a:spAutoFit/>
          </a:bodyPr>
          <a:lstStyle/>
          <a:p>
            <a:r>
              <a:rPr kumimoji="1" lang="zh-CN" altLang="en-US" sz="2400" dirty="0">
                <a:latin typeface="微软雅黑" panose="020B0503020204020204" pitchFamily="34" charset="-122"/>
                <a:ea typeface="微软雅黑" panose="020B0503020204020204" pitchFamily="34" charset="-122"/>
              </a:rPr>
              <a:t>设纵波                          沿 </a:t>
            </a:r>
            <a:r>
              <a:rPr kumimoji="1" lang="en-US" altLang="zh-CN" sz="2400" i="1" dirty="0">
                <a:latin typeface="微软雅黑" panose="020B0503020204020204" pitchFamily="34" charset="-122"/>
                <a:ea typeface="微软雅黑" panose="020B0503020204020204" pitchFamily="34" charset="-122"/>
              </a:rPr>
              <a:t>x </a:t>
            </a:r>
            <a:r>
              <a:rPr kumimoji="1" lang="zh-CN" altLang="en-US" sz="2400" dirty="0">
                <a:latin typeface="微软雅黑" panose="020B0503020204020204" pitchFamily="34" charset="-122"/>
                <a:ea typeface="微软雅黑" panose="020B0503020204020204" pitchFamily="34" charset="-122"/>
              </a:rPr>
              <a:t>方向传播，取微元</a:t>
            </a:r>
          </a:p>
        </p:txBody>
      </p:sp>
      <p:sp>
        <p:nvSpPr>
          <p:cNvPr id="72" name="Text Box 191"/>
          <p:cNvSpPr txBox="1">
            <a:spLocks noChangeArrowheads="1"/>
          </p:cNvSpPr>
          <p:nvPr/>
        </p:nvSpPr>
        <p:spPr bwMode="auto">
          <a:xfrm>
            <a:off x="488949" y="4941887"/>
            <a:ext cx="7416800" cy="457200"/>
          </a:xfrm>
          <a:prstGeom prst="rect">
            <a:avLst/>
          </a:prstGeom>
          <a:noFill/>
          <a:ln w="9525">
            <a:noFill/>
            <a:miter lim="800000"/>
          </a:ln>
        </p:spPr>
        <p:txBody>
          <a:bodyPr>
            <a:spAutoFit/>
          </a:bodyPr>
          <a:lstStyle/>
          <a:p>
            <a:pPr eaLnBrk="0" hangingPunct="0">
              <a:spcBef>
                <a:spcPct val="50000"/>
              </a:spcBef>
            </a:pPr>
            <a:r>
              <a:rPr kumimoji="1" lang="zh-CN" altLang="en-US" sz="2400" dirty="0">
                <a:latin typeface="微软雅黑" panose="020B0503020204020204" pitchFamily="34" charset="-122"/>
                <a:ea typeface="微软雅黑" panose="020B0503020204020204" pitchFamily="34" charset="-122"/>
              </a:rPr>
              <a:t>由杨氏模量的定义和胡克定律</a:t>
            </a:r>
          </a:p>
        </p:txBody>
      </p:sp>
      <p:graphicFrame>
        <p:nvGraphicFramePr>
          <p:cNvPr id="17426" name="Object 18"/>
          <p:cNvGraphicFramePr>
            <a:graphicFrameLocks noChangeAspect="1"/>
          </p:cNvGraphicFramePr>
          <p:nvPr/>
        </p:nvGraphicFramePr>
        <p:xfrm>
          <a:off x="3729036" y="2643182"/>
          <a:ext cx="628650" cy="304800"/>
        </p:xfrm>
        <a:graphic>
          <a:graphicData uri="http://schemas.openxmlformats.org/presentationml/2006/ole">
            <mc:AlternateContent xmlns:mc="http://schemas.openxmlformats.org/markup-compatibility/2006">
              <mc:Choice xmlns:v="urn:schemas-microsoft-com:vml" Requires="v">
                <p:oleObj name="Equation" r:id="rId5" imgW="10058400" imgH="4876800" progId="Equation.DSMT4">
                  <p:embed/>
                </p:oleObj>
              </mc:Choice>
              <mc:Fallback>
                <p:oleObj name="Equation" r:id="rId5" imgW="10058400" imgH="4876800" progId="Equation.DSMT4">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036" y="2643182"/>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7" name="Object 19"/>
          <p:cNvGraphicFramePr>
            <a:graphicFrameLocks noChangeAspect="1"/>
          </p:cNvGraphicFramePr>
          <p:nvPr/>
        </p:nvGraphicFramePr>
        <p:xfrm>
          <a:off x="4929190" y="2643182"/>
          <a:ext cx="1085850" cy="304800"/>
        </p:xfrm>
        <a:graphic>
          <a:graphicData uri="http://schemas.openxmlformats.org/presentationml/2006/ole">
            <mc:AlternateContent xmlns:mc="http://schemas.openxmlformats.org/markup-compatibility/2006">
              <mc:Choice xmlns:v="urn:schemas-microsoft-com:vml" Requires="v">
                <p:oleObj name="Equation" r:id="rId7" imgW="17373600" imgH="4876800" progId="Equation.DSMT4">
                  <p:embed/>
                </p:oleObj>
              </mc:Choice>
              <mc:Fallback>
                <p:oleObj name="Equation" r:id="rId7" imgW="17373600" imgH="4876800" progId="Equation.DSMT4">
                  <p:embed/>
                  <p:pic>
                    <p:nvPicPr>
                      <p:cNvPr id="0"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9190" y="2643182"/>
                        <a:ext cx="1085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8" name="Object 20"/>
          <p:cNvGraphicFramePr>
            <a:graphicFrameLocks noChangeAspect="1"/>
          </p:cNvGraphicFramePr>
          <p:nvPr>
            <p:extLst>
              <p:ext uri="{D42A27DB-BD31-4B8C-83A1-F6EECF244321}">
                <p14:modId xmlns:p14="http://schemas.microsoft.com/office/powerpoint/2010/main" val="3657073491"/>
              </p:ext>
            </p:extLst>
          </p:nvPr>
        </p:nvGraphicFramePr>
        <p:xfrm>
          <a:off x="1203325" y="3062289"/>
          <a:ext cx="2286000" cy="406400"/>
        </p:xfrm>
        <a:graphic>
          <a:graphicData uri="http://schemas.openxmlformats.org/presentationml/2006/ole">
            <mc:AlternateContent xmlns:mc="http://schemas.openxmlformats.org/markup-compatibility/2006">
              <mc:Choice xmlns:v="urn:schemas-microsoft-com:vml" Requires="v">
                <p:oleObj name="Equation" r:id="rId9" imgW="27432000" imgH="4876800" progId="Equation.DSMT4">
                  <p:embed/>
                </p:oleObj>
              </mc:Choice>
              <mc:Fallback>
                <p:oleObj name="Equation" r:id="rId9" imgW="27432000" imgH="4876800" progId="Equation.DSMT4">
                  <p:embed/>
                  <p:pic>
                    <p:nvPicPr>
                      <p:cNvPr id="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3325" y="3062289"/>
                        <a:ext cx="2286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9" name="Object 21"/>
          <p:cNvGraphicFramePr>
            <a:graphicFrameLocks noChangeAspect="1"/>
          </p:cNvGraphicFramePr>
          <p:nvPr>
            <p:extLst>
              <p:ext uri="{D42A27DB-BD31-4B8C-83A1-F6EECF244321}">
                <p14:modId xmlns:p14="http://schemas.microsoft.com/office/powerpoint/2010/main" val="2367387968"/>
              </p:ext>
            </p:extLst>
          </p:nvPr>
        </p:nvGraphicFramePr>
        <p:xfrm>
          <a:off x="6872288" y="3067477"/>
          <a:ext cx="1498600" cy="406400"/>
        </p:xfrm>
        <a:graphic>
          <a:graphicData uri="http://schemas.openxmlformats.org/presentationml/2006/ole">
            <mc:AlternateContent xmlns:mc="http://schemas.openxmlformats.org/markup-compatibility/2006">
              <mc:Choice xmlns:v="urn:schemas-microsoft-com:vml" Requires="v">
                <p:oleObj name="Equation" r:id="rId11" imgW="17983200" imgH="4876800" progId="Equation.DSMT4">
                  <p:embed/>
                </p:oleObj>
              </mc:Choice>
              <mc:Fallback>
                <p:oleObj name="Equation" r:id="rId11" imgW="17983200" imgH="4876800" progId="Equation.DSMT4">
                  <p:embed/>
                  <p:pic>
                    <p:nvPicPr>
                      <p:cNvPr id="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72288" y="3067477"/>
                        <a:ext cx="1498600" cy="406400"/>
                      </a:xfrm>
                      <a:prstGeom prst="rect">
                        <a:avLst/>
                      </a:prstGeom>
                      <a:noFill/>
                      <a:ln>
                        <a:noFill/>
                      </a:ln>
                      <a:effectLst/>
                    </p:spPr>
                  </p:pic>
                </p:oleObj>
              </mc:Fallback>
            </mc:AlternateContent>
          </a:graphicData>
        </a:graphic>
      </p:graphicFrame>
      <p:graphicFrame>
        <p:nvGraphicFramePr>
          <p:cNvPr id="17430" name="Object 22"/>
          <p:cNvGraphicFramePr>
            <a:graphicFrameLocks noChangeAspect="1"/>
          </p:cNvGraphicFramePr>
          <p:nvPr>
            <p:extLst>
              <p:ext uri="{D42A27DB-BD31-4B8C-83A1-F6EECF244321}">
                <p14:modId xmlns:p14="http://schemas.microsoft.com/office/powerpoint/2010/main" val="2754988877"/>
              </p:ext>
            </p:extLst>
          </p:nvPr>
        </p:nvGraphicFramePr>
        <p:xfrm>
          <a:off x="1645568" y="4170790"/>
          <a:ext cx="6087146" cy="633710"/>
        </p:xfrm>
        <a:graphic>
          <a:graphicData uri="http://schemas.openxmlformats.org/presentationml/2006/ole">
            <mc:AlternateContent xmlns:mc="http://schemas.openxmlformats.org/markup-compatibility/2006">
              <mc:Choice xmlns:v="urn:schemas-microsoft-com:vml" Requires="v">
                <p:oleObj name="Equation" r:id="rId13" imgW="7975440" imgH="838080" progId="Equation.DSMT4">
                  <p:embed/>
                </p:oleObj>
              </mc:Choice>
              <mc:Fallback>
                <p:oleObj name="Equation" r:id="rId13" imgW="7975440" imgH="838080" progId="Equation.DSMT4">
                  <p:embed/>
                  <p:pic>
                    <p:nvPicPr>
                      <p:cNvPr id="0" name="Picture 22"/>
                      <p:cNvPicPr>
                        <a:picLocks noChangeAspect="1" noChangeArrowheads="1"/>
                      </p:cNvPicPr>
                      <p:nvPr/>
                    </p:nvPicPr>
                    <p:blipFill>
                      <a:blip r:embed="rId14"/>
                      <a:srcRect/>
                      <a:stretch>
                        <a:fillRect/>
                      </a:stretch>
                    </p:blipFill>
                    <p:spPr bwMode="auto">
                      <a:xfrm>
                        <a:off x="1645568" y="4170790"/>
                        <a:ext cx="6087146" cy="633710"/>
                      </a:xfrm>
                      <a:prstGeom prst="rect">
                        <a:avLst/>
                      </a:prstGeom>
                      <a:noFill/>
                      <a:ln>
                        <a:noFill/>
                      </a:ln>
                      <a:effectLst/>
                    </p:spPr>
                  </p:pic>
                </p:oleObj>
              </mc:Fallback>
            </mc:AlternateContent>
          </a:graphicData>
        </a:graphic>
      </p:graphicFrame>
      <p:graphicFrame>
        <p:nvGraphicFramePr>
          <p:cNvPr id="17431" name="Object 23"/>
          <p:cNvGraphicFramePr>
            <a:graphicFrameLocks noChangeAspect="1"/>
          </p:cNvGraphicFramePr>
          <p:nvPr>
            <p:extLst>
              <p:ext uri="{D42A27DB-BD31-4B8C-83A1-F6EECF244321}">
                <p14:modId xmlns:p14="http://schemas.microsoft.com/office/powerpoint/2010/main" val="268143400"/>
              </p:ext>
            </p:extLst>
          </p:nvPr>
        </p:nvGraphicFramePr>
        <p:xfrm>
          <a:off x="2770048" y="5583962"/>
          <a:ext cx="2143125" cy="812800"/>
        </p:xfrm>
        <a:graphic>
          <a:graphicData uri="http://schemas.openxmlformats.org/presentationml/2006/ole">
            <mc:AlternateContent xmlns:mc="http://schemas.openxmlformats.org/markup-compatibility/2006">
              <mc:Choice xmlns:v="urn:schemas-microsoft-com:vml" Requires="v">
                <p:oleObj name="Equation" r:id="rId15" imgW="1155600" imgH="431640" progId="Equation.DSMT4">
                  <p:embed/>
                </p:oleObj>
              </mc:Choice>
              <mc:Fallback>
                <p:oleObj name="Equation" r:id="rId15" imgW="1155600" imgH="431640" progId="Equation.DSMT4">
                  <p:embed/>
                  <p:pic>
                    <p:nvPicPr>
                      <p:cNvPr id="0" name="Picture 23"/>
                      <p:cNvPicPr>
                        <a:picLocks noChangeAspect="1" noChangeArrowheads="1"/>
                      </p:cNvPicPr>
                      <p:nvPr/>
                    </p:nvPicPr>
                    <p:blipFill>
                      <a:blip r:embed="rId16"/>
                      <a:srcRect/>
                      <a:stretch>
                        <a:fillRect/>
                      </a:stretch>
                    </p:blipFill>
                    <p:spPr bwMode="auto">
                      <a:xfrm>
                        <a:off x="2770048" y="5583962"/>
                        <a:ext cx="2143125" cy="812800"/>
                      </a:xfrm>
                      <a:prstGeom prst="rect">
                        <a:avLst/>
                      </a:prstGeom>
                      <a:noFill/>
                      <a:ln>
                        <a:noFill/>
                      </a:ln>
                      <a:effec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 Box 193"/>
          <p:cNvSpPr txBox="1">
            <a:spLocks noChangeArrowheads="1"/>
          </p:cNvSpPr>
          <p:nvPr/>
        </p:nvSpPr>
        <p:spPr bwMode="auto">
          <a:xfrm>
            <a:off x="421047" y="414337"/>
            <a:ext cx="2667000" cy="457200"/>
          </a:xfrm>
          <a:prstGeom prst="rect">
            <a:avLst/>
          </a:prstGeom>
          <a:noFill/>
          <a:ln w="9525">
            <a:noFill/>
            <a:miter lim="800000"/>
          </a:ln>
        </p:spPr>
        <p:txBody>
          <a:bodyPr>
            <a:spAutoFit/>
          </a:bodyPr>
          <a:lstStyle/>
          <a:p>
            <a:pPr eaLnBrk="0" hangingPunct="0">
              <a:spcBef>
                <a:spcPct val="50000"/>
              </a:spcBef>
            </a:pPr>
            <a:r>
              <a:rPr kumimoji="1" lang="zh-CN" altLang="en-US" sz="2400" dirty="0">
                <a:latin typeface="微软雅黑" panose="020B0503020204020204" pitchFamily="34" charset="-122"/>
                <a:ea typeface="微软雅黑" panose="020B0503020204020204" pitchFamily="34" charset="-122"/>
              </a:rPr>
              <a:t>微元的势能为</a:t>
            </a:r>
          </a:p>
        </p:txBody>
      </p:sp>
      <p:graphicFrame>
        <p:nvGraphicFramePr>
          <p:cNvPr id="17432" name="Object 24"/>
          <p:cNvGraphicFramePr>
            <a:graphicFrameLocks noChangeAspect="1"/>
          </p:cNvGraphicFramePr>
          <p:nvPr>
            <p:extLst>
              <p:ext uri="{D42A27DB-BD31-4B8C-83A1-F6EECF244321}">
                <p14:modId xmlns:p14="http://schemas.microsoft.com/office/powerpoint/2010/main" val="180007344"/>
              </p:ext>
            </p:extLst>
          </p:nvPr>
        </p:nvGraphicFramePr>
        <p:xfrm>
          <a:off x="774082" y="998991"/>
          <a:ext cx="1945306" cy="699737"/>
        </p:xfrm>
        <a:graphic>
          <a:graphicData uri="http://schemas.openxmlformats.org/presentationml/2006/ole">
            <mc:AlternateContent xmlns:mc="http://schemas.openxmlformats.org/markup-compatibility/2006">
              <mc:Choice xmlns:v="urn:schemas-microsoft-com:vml" Requires="v">
                <p:oleObj name="Equation" r:id="rId3" imgW="2247840" imgH="825480" progId="Equation.DSMT4">
                  <p:embed/>
                </p:oleObj>
              </mc:Choice>
              <mc:Fallback>
                <p:oleObj name="Equation" r:id="rId3" imgW="2247840" imgH="825480" progId="Equation.DSMT4">
                  <p:embed/>
                  <p:pic>
                    <p:nvPicPr>
                      <p:cNvPr id="17432" name="Object 24"/>
                      <p:cNvPicPr>
                        <a:picLocks noChangeAspect="1" noChangeArrowheads="1"/>
                      </p:cNvPicPr>
                      <p:nvPr/>
                    </p:nvPicPr>
                    <p:blipFill>
                      <a:blip r:embed="rId4"/>
                      <a:srcRect/>
                      <a:stretch>
                        <a:fillRect/>
                      </a:stretch>
                    </p:blipFill>
                    <p:spPr bwMode="auto">
                      <a:xfrm>
                        <a:off x="774082" y="998991"/>
                        <a:ext cx="1945306" cy="699737"/>
                      </a:xfrm>
                      <a:prstGeom prst="rect">
                        <a:avLst/>
                      </a:prstGeom>
                      <a:noFill/>
                      <a:ln>
                        <a:noFill/>
                      </a:ln>
                      <a:effectLst/>
                    </p:spPr>
                  </p:pic>
                </p:oleObj>
              </mc:Fallback>
            </mc:AlternateContent>
          </a:graphicData>
        </a:graphic>
      </p:graphicFrame>
      <p:graphicFrame>
        <p:nvGraphicFramePr>
          <p:cNvPr id="17433" name="Object 25"/>
          <p:cNvGraphicFramePr>
            <a:graphicFrameLocks noChangeAspect="1"/>
          </p:cNvGraphicFramePr>
          <p:nvPr>
            <p:extLst>
              <p:ext uri="{D42A27DB-BD31-4B8C-83A1-F6EECF244321}">
                <p14:modId xmlns:p14="http://schemas.microsoft.com/office/powerpoint/2010/main" val="762779948"/>
              </p:ext>
            </p:extLst>
          </p:nvPr>
        </p:nvGraphicFramePr>
        <p:xfrm>
          <a:off x="2814541" y="1036157"/>
          <a:ext cx="1492578" cy="653999"/>
        </p:xfrm>
        <a:graphic>
          <a:graphicData uri="http://schemas.openxmlformats.org/presentationml/2006/ole">
            <mc:AlternateContent xmlns:mc="http://schemas.openxmlformats.org/markup-compatibility/2006">
              <mc:Choice xmlns:v="urn:schemas-microsoft-com:vml" Requires="v">
                <p:oleObj name="Equation" r:id="rId5" imgW="1866600" imgH="838080" progId="Equation.DSMT4">
                  <p:embed/>
                </p:oleObj>
              </mc:Choice>
              <mc:Fallback>
                <p:oleObj name="Equation" r:id="rId5" imgW="1866600" imgH="838080" progId="Equation.DSMT4">
                  <p:embed/>
                  <p:pic>
                    <p:nvPicPr>
                      <p:cNvPr id="17433" name="Object 25"/>
                      <p:cNvPicPr>
                        <a:picLocks noChangeAspect="1" noChangeArrowheads="1"/>
                      </p:cNvPicPr>
                      <p:nvPr/>
                    </p:nvPicPr>
                    <p:blipFill>
                      <a:blip r:embed="rId6"/>
                      <a:srcRect/>
                      <a:stretch>
                        <a:fillRect/>
                      </a:stretch>
                    </p:blipFill>
                    <p:spPr bwMode="auto">
                      <a:xfrm>
                        <a:off x="2814541" y="1036157"/>
                        <a:ext cx="1492578" cy="653999"/>
                      </a:xfrm>
                      <a:prstGeom prst="rect">
                        <a:avLst/>
                      </a:prstGeom>
                      <a:noFill/>
                      <a:ln>
                        <a:noFill/>
                      </a:ln>
                      <a:effectLst/>
                    </p:spPr>
                  </p:pic>
                </p:oleObj>
              </mc:Fallback>
            </mc:AlternateContent>
          </a:graphicData>
        </a:graphic>
      </p:graphicFrame>
      <p:graphicFrame>
        <p:nvGraphicFramePr>
          <p:cNvPr id="17434" name="Object 26"/>
          <p:cNvGraphicFramePr>
            <a:graphicFrameLocks noChangeAspect="1"/>
          </p:cNvGraphicFramePr>
          <p:nvPr>
            <p:extLst>
              <p:ext uri="{D42A27DB-BD31-4B8C-83A1-F6EECF244321}">
                <p14:modId xmlns:p14="http://schemas.microsoft.com/office/powerpoint/2010/main" val="2193107490"/>
              </p:ext>
            </p:extLst>
          </p:nvPr>
        </p:nvGraphicFramePr>
        <p:xfrm>
          <a:off x="4370504" y="1044842"/>
          <a:ext cx="1716217" cy="616774"/>
        </p:xfrm>
        <a:graphic>
          <a:graphicData uri="http://schemas.openxmlformats.org/presentationml/2006/ole">
            <mc:AlternateContent xmlns:mc="http://schemas.openxmlformats.org/markup-compatibility/2006">
              <mc:Choice xmlns:v="urn:schemas-microsoft-com:vml" Requires="v">
                <p:oleObj name="Equation" r:id="rId7" imgW="2273040" imgH="838080" progId="Equation.DSMT4">
                  <p:embed/>
                </p:oleObj>
              </mc:Choice>
              <mc:Fallback>
                <p:oleObj name="Equation" r:id="rId7" imgW="2273040" imgH="838080" progId="Equation.DSMT4">
                  <p:embed/>
                  <p:pic>
                    <p:nvPicPr>
                      <p:cNvPr id="17434" name="Object 26"/>
                      <p:cNvPicPr>
                        <a:picLocks noChangeAspect="1" noChangeArrowheads="1"/>
                      </p:cNvPicPr>
                      <p:nvPr/>
                    </p:nvPicPr>
                    <p:blipFill>
                      <a:blip r:embed="rId8"/>
                      <a:srcRect/>
                      <a:stretch>
                        <a:fillRect/>
                      </a:stretch>
                    </p:blipFill>
                    <p:spPr bwMode="auto">
                      <a:xfrm>
                        <a:off x="4370504" y="1044842"/>
                        <a:ext cx="1716217" cy="616774"/>
                      </a:xfrm>
                      <a:prstGeom prst="rect">
                        <a:avLst/>
                      </a:prstGeom>
                      <a:noFill/>
                      <a:ln>
                        <a:noFill/>
                      </a:ln>
                      <a:effectLst/>
                    </p:spPr>
                  </p:pic>
                </p:oleObj>
              </mc:Fallback>
            </mc:AlternateContent>
          </a:graphicData>
        </a:graphic>
      </p:graphicFrame>
      <p:graphicFrame>
        <p:nvGraphicFramePr>
          <p:cNvPr id="17435" name="Object 27"/>
          <p:cNvGraphicFramePr>
            <a:graphicFrameLocks noChangeAspect="1"/>
          </p:cNvGraphicFramePr>
          <p:nvPr>
            <p:extLst>
              <p:ext uri="{D42A27DB-BD31-4B8C-83A1-F6EECF244321}">
                <p14:modId xmlns:p14="http://schemas.microsoft.com/office/powerpoint/2010/main" val="2247567821"/>
              </p:ext>
            </p:extLst>
          </p:nvPr>
        </p:nvGraphicFramePr>
        <p:xfrm>
          <a:off x="6131383" y="1026963"/>
          <a:ext cx="1974452" cy="634653"/>
        </p:xfrm>
        <a:graphic>
          <a:graphicData uri="http://schemas.openxmlformats.org/presentationml/2006/ole">
            <mc:AlternateContent xmlns:mc="http://schemas.openxmlformats.org/markup-compatibility/2006">
              <mc:Choice xmlns:v="urn:schemas-microsoft-com:vml" Requires="v">
                <p:oleObj name="Equation" r:id="rId9" imgW="1244520" imgH="393480" progId="Equation.DSMT4">
                  <p:embed/>
                </p:oleObj>
              </mc:Choice>
              <mc:Fallback>
                <p:oleObj name="Equation" r:id="rId9" imgW="1244520" imgH="393480" progId="Equation.DSMT4">
                  <p:embed/>
                  <p:pic>
                    <p:nvPicPr>
                      <p:cNvPr id="17435" name="Object 27"/>
                      <p:cNvPicPr>
                        <a:picLocks noChangeAspect="1" noChangeArrowheads="1"/>
                      </p:cNvPicPr>
                      <p:nvPr/>
                    </p:nvPicPr>
                    <p:blipFill>
                      <a:blip r:embed="rId10"/>
                      <a:srcRect/>
                      <a:stretch>
                        <a:fillRect/>
                      </a:stretch>
                    </p:blipFill>
                    <p:spPr bwMode="auto">
                      <a:xfrm>
                        <a:off x="6131383" y="1026963"/>
                        <a:ext cx="1974452" cy="634653"/>
                      </a:xfrm>
                      <a:prstGeom prst="rect">
                        <a:avLst/>
                      </a:prstGeom>
                      <a:noFill/>
                      <a:ln>
                        <a:noFill/>
                      </a:ln>
                      <a:effectLst/>
                    </p:spPr>
                  </p:pic>
                </p:oleObj>
              </mc:Fallback>
            </mc:AlternateContent>
          </a:graphicData>
        </a:graphic>
      </p:graphicFrame>
      <p:graphicFrame>
        <p:nvGraphicFramePr>
          <p:cNvPr id="17437" name="Object 29"/>
          <p:cNvGraphicFramePr>
            <a:graphicFrameLocks noChangeAspect="1"/>
          </p:cNvGraphicFramePr>
          <p:nvPr>
            <p:extLst>
              <p:ext uri="{D42A27DB-BD31-4B8C-83A1-F6EECF244321}">
                <p14:modId xmlns:p14="http://schemas.microsoft.com/office/powerpoint/2010/main" val="2827133453"/>
              </p:ext>
            </p:extLst>
          </p:nvPr>
        </p:nvGraphicFramePr>
        <p:xfrm>
          <a:off x="3572671" y="1766335"/>
          <a:ext cx="1092200" cy="787400"/>
        </p:xfrm>
        <a:graphic>
          <a:graphicData uri="http://schemas.openxmlformats.org/presentationml/2006/ole">
            <mc:AlternateContent xmlns:mc="http://schemas.openxmlformats.org/markup-compatibility/2006">
              <mc:Choice xmlns:v="urn:schemas-microsoft-com:vml" Requires="v">
                <p:oleObj name="Equation" r:id="rId11" imgW="13106400" imgH="9448800" progId="Equation.DSMT4">
                  <p:embed/>
                </p:oleObj>
              </mc:Choice>
              <mc:Fallback>
                <p:oleObj name="Equation" r:id="rId11" imgW="13106400" imgH="9448800" progId="Equation.DSMT4">
                  <p:embed/>
                  <p:pic>
                    <p:nvPicPr>
                      <p:cNvPr id="17437"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2671" y="1766335"/>
                        <a:ext cx="1092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38" name="Object 30"/>
          <p:cNvGraphicFramePr>
            <a:graphicFrameLocks noChangeAspect="1"/>
          </p:cNvGraphicFramePr>
          <p:nvPr>
            <p:extLst>
              <p:ext uri="{D42A27DB-BD31-4B8C-83A1-F6EECF244321}">
                <p14:modId xmlns:p14="http://schemas.microsoft.com/office/powerpoint/2010/main" val="1800022447"/>
              </p:ext>
            </p:extLst>
          </p:nvPr>
        </p:nvGraphicFramePr>
        <p:xfrm>
          <a:off x="783797" y="2737732"/>
          <a:ext cx="3708820" cy="687082"/>
        </p:xfrm>
        <a:graphic>
          <a:graphicData uri="http://schemas.openxmlformats.org/presentationml/2006/ole">
            <mc:AlternateContent xmlns:mc="http://schemas.openxmlformats.org/markup-compatibility/2006">
              <mc:Choice xmlns:v="urn:schemas-microsoft-com:vml" Requires="v">
                <p:oleObj name="Equation" r:id="rId13" imgW="4584600" imgH="825480" progId="Equation.DSMT4">
                  <p:embed/>
                </p:oleObj>
              </mc:Choice>
              <mc:Fallback>
                <p:oleObj name="Equation" r:id="rId13" imgW="4584600" imgH="825480" progId="Equation.DSMT4">
                  <p:embed/>
                  <p:pic>
                    <p:nvPicPr>
                      <p:cNvPr id="17438" name="Object 30"/>
                      <p:cNvPicPr>
                        <a:picLocks noChangeAspect="1" noChangeArrowheads="1"/>
                      </p:cNvPicPr>
                      <p:nvPr/>
                    </p:nvPicPr>
                    <p:blipFill>
                      <a:blip r:embed="rId14"/>
                      <a:srcRect/>
                      <a:stretch>
                        <a:fillRect/>
                      </a:stretch>
                    </p:blipFill>
                    <p:spPr bwMode="auto">
                      <a:xfrm>
                        <a:off x="783797" y="2737732"/>
                        <a:ext cx="3708820" cy="687082"/>
                      </a:xfrm>
                      <a:prstGeom prst="rect">
                        <a:avLst/>
                      </a:prstGeom>
                      <a:noFill/>
                      <a:ln>
                        <a:noFill/>
                      </a:ln>
                      <a:effectLst/>
                    </p:spPr>
                  </p:pic>
                </p:oleObj>
              </mc:Fallback>
            </mc:AlternateContent>
          </a:graphicData>
        </a:graphic>
      </p:graphicFrame>
      <p:graphicFrame>
        <p:nvGraphicFramePr>
          <p:cNvPr id="17439" name="Object 31"/>
          <p:cNvGraphicFramePr>
            <a:graphicFrameLocks noChangeAspect="1"/>
          </p:cNvGraphicFramePr>
          <p:nvPr>
            <p:extLst>
              <p:ext uri="{D42A27DB-BD31-4B8C-83A1-F6EECF244321}">
                <p14:modId xmlns:p14="http://schemas.microsoft.com/office/powerpoint/2010/main" val="2125555130"/>
              </p:ext>
            </p:extLst>
          </p:nvPr>
        </p:nvGraphicFramePr>
        <p:xfrm>
          <a:off x="4544716" y="2749685"/>
          <a:ext cx="3173333" cy="661111"/>
        </p:xfrm>
        <a:graphic>
          <a:graphicData uri="http://schemas.openxmlformats.org/presentationml/2006/ole">
            <mc:AlternateContent xmlns:mc="http://schemas.openxmlformats.org/markup-compatibility/2006">
              <mc:Choice xmlns:v="urn:schemas-microsoft-com:vml" Requires="v">
                <p:oleObj name="Equation" r:id="rId15" imgW="95097600" imgH="19812000" progId="Equation.DSMT4">
                  <p:embed/>
                </p:oleObj>
              </mc:Choice>
              <mc:Fallback>
                <p:oleObj name="Equation" r:id="rId15" imgW="95097600" imgH="19812000" progId="Equation.DSMT4">
                  <p:embed/>
                  <p:pic>
                    <p:nvPicPr>
                      <p:cNvPr id="17439"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44716" y="2749685"/>
                        <a:ext cx="3173333" cy="661111"/>
                      </a:xfrm>
                      <a:prstGeom prst="rect">
                        <a:avLst/>
                      </a:prstGeom>
                      <a:noFill/>
                      <a:ln>
                        <a:noFill/>
                      </a:ln>
                      <a:effectLst/>
                    </p:spPr>
                  </p:pic>
                </p:oleObj>
              </mc:Fallback>
            </mc:AlternateContent>
          </a:graphicData>
        </a:graphic>
      </p:graphicFrame>
      <p:graphicFrame>
        <p:nvGraphicFramePr>
          <p:cNvPr id="17440" name="Object 32"/>
          <p:cNvGraphicFramePr>
            <a:graphicFrameLocks noChangeAspect="1"/>
          </p:cNvGraphicFramePr>
          <p:nvPr>
            <p:extLst>
              <p:ext uri="{D42A27DB-BD31-4B8C-83A1-F6EECF244321}">
                <p14:modId xmlns:p14="http://schemas.microsoft.com/office/powerpoint/2010/main" val="503324748"/>
              </p:ext>
            </p:extLst>
          </p:nvPr>
        </p:nvGraphicFramePr>
        <p:xfrm>
          <a:off x="7718049" y="2898752"/>
          <a:ext cx="742383" cy="365653"/>
        </p:xfrm>
        <a:graphic>
          <a:graphicData uri="http://schemas.openxmlformats.org/presentationml/2006/ole">
            <mc:AlternateContent xmlns:mc="http://schemas.openxmlformats.org/markup-compatibility/2006">
              <mc:Choice xmlns:v="urn:schemas-microsoft-com:vml" Requires="v">
                <p:oleObj name="Equation" r:id="rId17" imgW="876240" imgH="431640" progId="Equation.DSMT4">
                  <p:embed/>
                </p:oleObj>
              </mc:Choice>
              <mc:Fallback>
                <p:oleObj name="Equation" r:id="rId17" imgW="876240" imgH="431640" progId="Equation.DSMT4">
                  <p:embed/>
                  <p:pic>
                    <p:nvPicPr>
                      <p:cNvPr id="17440" name="Object 32"/>
                      <p:cNvPicPr>
                        <a:picLocks noChangeAspect="1" noChangeArrowheads="1"/>
                      </p:cNvPicPr>
                      <p:nvPr/>
                    </p:nvPicPr>
                    <p:blipFill>
                      <a:blip r:embed="rId18"/>
                      <a:srcRect/>
                      <a:stretch>
                        <a:fillRect/>
                      </a:stretch>
                    </p:blipFill>
                    <p:spPr bwMode="auto">
                      <a:xfrm>
                        <a:off x="7718049" y="2898752"/>
                        <a:ext cx="742383" cy="365653"/>
                      </a:xfrm>
                      <a:prstGeom prst="rect">
                        <a:avLst/>
                      </a:prstGeom>
                      <a:noFill/>
                      <a:ln>
                        <a:noFill/>
                      </a:ln>
                      <a:effectLst/>
                    </p:spPr>
                  </p:pic>
                </p:oleObj>
              </mc:Fallback>
            </mc:AlternateContent>
          </a:graphicData>
        </a:graphic>
      </p:graphicFrame>
      <p:graphicFrame>
        <p:nvGraphicFramePr>
          <p:cNvPr id="85" name="对象 10">
            <a:extLst>
              <a:ext uri="{FF2B5EF4-FFF2-40B4-BE49-F238E27FC236}">
                <a16:creationId xmlns:a16="http://schemas.microsoft.com/office/drawing/2014/main" id="{3CA4067B-31BA-4D52-BDBA-AD91241F32C3}"/>
              </a:ext>
            </a:extLst>
          </p:cNvPr>
          <p:cNvGraphicFramePr>
            <a:graphicFrameLocks noChangeAspect="1"/>
          </p:cNvGraphicFramePr>
          <p:nvPr>
            <p:extLst>
              <p:ext uri="{D42A27DB-BD31-4B8C-83A1-F6EECF244321}">
                <p14:modId xmlns:p14="http://schemas.microsoft.com/office/powerpoint/2010/main" val="4273608335"/>
              </p:ext>
            </p:extLst>
          </p:nvPr>
        </p:nvGraphicFramePr>
        <p:xfrm>
          <a:off x="2394049" y="1826182"/>
          <a:ext cx="892794" cy="787068"/>
        </p:xfrm>
        <a:graphic>
          <a:graphicData uri="http://schemas.openxmlformats.org/presentationml/2006/ole">
            <mc:AlternateContent xmlns:mc="http://schemas.openxmlformats.org/markup-compatibility/2006">
              <mc:Choice xmlns:v="urn:schemas-microsoft-com:vml" Requires="v">
                <p:oleObj name="Equation" r:id="rId19" imgW="965160" imgH="850680" progId="Equation.DSMT4">
                  <p:embed/>
                </p:oleObj>
              </mc:Choice>
              <mc:Fallback>
                <p:oleObj name="Equation" r:id="rId19" imgW="965160" imgH="850680" progId="Equation.DSMT4">
                  <p:embed/>
                  <p:pic>
                    <p:nvPicPr>
                      <p:cNvPr id="85" name="对象 10">
                        <a:extLst>
                          <a:ext uri="{FF2B5EF4-FFF2-40B4-BE49-F238E27FC236}">
                            <a16:creationId xmlns:a16="http://schemas.microsoft.com/office/drawing/2014/main" id="{3CA4067B-31BA-4D52-BDBA-AD91241F32C3}"/>
                          </a:ext>
                        </a:extLst>
                      </p:cNvPr>
                      <p:cNvPicPr>
                        <a:picLocks noChangeAspect="1" noChangeArrowheads="1"/>
                      </p:cNvPicPr>
                      <p:nvPr/>
                    </p:nvPicPr>
                    <p:blipFill>
                      <a:blip r:embed="rId20"/>
                      <a:srcRect/>
                      <a:stretch>
                        <a:fillRect/>
                      </a:stretch>
                    </p:blipFill>
                    <p:spPr bwMode="auto">
                      <a:xfrm>
                        <a:off x="2394049" y="1826182"/>
                        <a:ext cx="892794" cy="787068"/>
                      </a:xfrm>
                      <a:prstGeom prst="rect">
                        <a:avLst/>
                      </a:prstGeom>
                      <a:noFill/>
                      <a:ln>
                        <a:noFill/>
                      </a:ln>
                    </p:spPr>
                  </p:pic>
                </p:oleObj>
              </mc:Fallback>
            </mc:AlternateContent>
          </a:graphicData>
        </a:graphic>
      </p:graphicFrame>
      <p:sp>
        <p:nvSpPr>
          <p:cNvPr id="2" name="文本框 1">
            <a:extLst>
              <a:ext uri="{FF2B5EF4-FFF2-40B4-BE49-F238E27FC236}">
                <a16:creationId xmlns:a16="http://schemas.microsoft.com/office/drawing/2014/main" id="{37226884-0D15-8910-84D7-D61BECDB4EF5}"/>
              </a:ext>
            </a:extLst>
          </p:cNvPr>
          <p:cNvSpPr txBox="1"/>
          <p:nvPr/>
        </p:nvSpPr>
        <p:spPr>
          <a:xfrm>
            <a:off x="542920" y="1806188"/>
            <a:ext cx="1304621"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rPr>
              <a:t>利用</a:t>
            </a:r>
          </a:p>
        </p:txBody>
      </p:sp>
      <p:sp>
        <p:nvSpPr>
          <p:cNvPr id="3" name="Rectangle 10">
            <a:extLst>
              <a:ext uri="{FF2B5EF4-FFF2-40B4-BE49-F238E27FC236}">
                <a16:creationId xmlns:a16="http://schemas.microsoft.com/office/drawing/2014/main" id="{23B04FDE-174D-0C9D-DD8E-70BD5B2A0FCE}"/>
              </a:ext>
            </a:extLst>
          </p:cNvPr>
          <p:cNvSpPr>
            <a:spLocks noChangeArrowheads="1"/>
          </p:cNvSpPr>
          <p:nvPr/>
        </p:nvSpPr>
        <p:spPr bwMode="auto">
          <a:xfrm>
            <a:off x="529434" y="3730955"/>
            <a:ext cx="3589337" cy="457200"/>
          </a:xfrm>
          <a:prstGeom prst="rect">
            <a:avLst/>
          </a:prstGeom>
          <a:noFill/>
          <a:ln w="9525">
            <a:noFill/>
            <a:miter lim="800000"/>
          </a:ln>
        </p:spPr>
        <p:txBody>
          <a:bodyPr>
            <a:spAutoFit/>
          </a:bodyPr>
          <a:lstStyle/>
          <a:p>
            <a:pPr>
              <a:buClr>
                <a:srgbClr val="FF9900"/>
              </a:buClr>
            </a:pPr>
            <a:r>
              <a:rPr kumimoji="1" lang="zh-CN" altLang="en-US" sz="2400" dirty="0">
                <a:latin typeface="微软雅黑" panose="020B0503020204020204" pitchFamily="34" charset="-122"/>
                <a:ea typeface="微软雅黑" panose="020B0503020204020204" pitchFamily="34" charset="-122"/>
              </a:rPr>
              <a:t>微元的机械能为</a:t>
            </a:r>
          </a:p>
        </p:txBody>
      </p:sp>
      <p:sp>
        <p:nvSpPr>
          <p:cNvPr id="60" name="Text Box 27">
            <a:extLst>
              <a:ext uri="{FF2B5EF4-FFF2-40B4-BE49-F238E27FC236}">
                <a16:creationId xmlns:a16="http://schemas.microsoft.com/office/drawing/2014/main" id="{8F4B60D6-E443-FAB0-A791-F4688E1322A7}"/>
              </a:ext>
            </a:extLst>
          </p:cNvPr>
          <p:cNvSpPr txBox="1">
            <a:spLocks noChangeArrowheads="1"/>
          </p:cNvSpPr>
          <p:nvPr/>
        </p:nvSpPr>
        <p:spPr bwMode="auto">
          <a:xfrm>
            <a:off x="493095" y="4537349"/>
            <a:ext cx="2438400" cy="457200"/>
          </a:xfrm>
          <a:prstGeom prst="rect">
            <a:avLst/>
          </a:prstGeom>
          <a:noFill/>
          <a:ln w="9525">
            <a:noFill/>
            <a:miter lim="800000"/>
          </a:ln>
        </p:spPr>
        <p:txBody>
          <a:bodyPr>
            <a:spAutoFit/>
          </a:bodyPr>
          <a:lstStyle/>
          <a:p>
            <a:pPr eaLnBrk="0" hangingPunct="0">
              <a:spcBef>
                <a:spcPct val="50000"/>
              </a:spcBef>
              <a:buClr>
                <a:srgbClr val="FF9900"/>
              </a:buClr>
            </a:pPr>
            <a:r>
              <a:rPr kumimoji="1" lang="en-US" altLang="zh-CN" sz="2400" b="1" dirty="0">
                <a:latin typeface="Times New Roman" panose="02020603050405020304" pitchFamily="18" charset="0"/>
                <a:ea typeface="仿宋_GB2312" pitchFamily="49" charset="-122"/>
              </a:rPr>
              <a:t> </a:t>
            </a:r>
            <a:r>
              <a:rPr kumimoji="1" lang="zh-CN" altLang="en-US" sz="2400" dirty="0">
                <a:latin typeface="微软雅黑" panose="020B0503020204020204" pitchFamily="34" charset="-122"/>
                <a:ea typeface="微软雅黑" panose="020B0503020204020204" pitchFamily="34" charset="-122"/>
              </a:rPr>
              <a:t>能量密度</a:t>
            </a:r>
          </a:p>
        </p:txBody>
      </p:sp>
      <p:sp>
        <p:nvSpPr>
          <p:cNvPr id="62" name="Rectangle 36">
            <a:extLst>
              <a:ext uri="{FF2B5EF4-FFF2-40B4-BE49-F238E27FC236}">
                <a16:creationId xmlns:a16="http://schemas.microsoft.com/office/drawing/2014/main" id="{E0FF0B4E-D5F1-B8FE-AE4E-21929B39771C}"/>
              </a:ext>
            </a:extLst>
          </p:cNvPr>
          <p:cNvSpPr>
            <a:spLocks noChangeArrowheads="1"/>
          </p:cNvSpPr>
          <p:nvPr/>
        </p:nvSpPr>
        <p:spPr bwMode="auto">
          <a:xfrm>
            <a:off x="529434" y="5422657"/>
            <a:ext cx="2022475" cy="457200"/>
          </a:xfrm>
          <a:prstGeom prst="rect">
            <a:avLst/>
          </a:prstGeom>
          <a:noFill/>
          <a:ln w="9525">
            <a:noFill/>
            <a:miter lim="800000"/>
          </a:ln>
        </p:spPr>
        <p:txBody>
          <a:bodyPr wrap="none">
            <a:spAutoFit/>
          </a:bodyPr>
          <a:lstStyle/>
          <a:p>
            <a:pPr algn="ctr" eaLnBrk="0" hangingPunct="0"/>
            <a:r>
              <a:rPr kumimoji="1" lang="zh-CN" altLang="en-US" sz="2400" dirty="0">
                <a:latin typeface="微软雅黑" panose="020B0503020204020204" pitchFamily="34" charset="-122"/>
                <a:ea typeface="微软雅黑" panose="020B0503020204020204" pitchFamily="34" charset="-122"/>
              </a:rPr>
              <a:t>平均能量密度</a:t>
            </a:r>
          </a:p>
        </p:txBody>
      </p:sp>
      <p:graphicFrame>
        <p:nvGraphicFramePr>
          <p:cNvPr id="63" name="Object 8">
            <a:extLst>
              <a:ext uri="{FF2B5EF4-FFF2-40B4-BE49-F238E27FC236}">
                <a16:creationId xmlns:a16="http://schemas.microsoft.com/office/drawing/2014/main" id="{84CDFA4C-7E2A-2102-8EF9-53051F4E3989}"/>
              </a:ext>
            </a:extLst>
          </p:cNvPr>
          <p:cNvGraphicFramePr>
            <a:graphicFrameLocks noChangeAspect="1"/>
          </p:cNvGraphicFramePr>
          <p:nvPr>
            <p:extLst>
              <p:ext uri="{D42A27DB-BD31-4B8C-83A1-F6EECF244321}">
                <p14:modId xmlns:p14="http://schemas.microsoft.com/office/powerpoint/2010/main" val="1814889519"/>
              </p:ext>
            </p:extLst>
          </p:nvPr>
        </p:nvGraphicFramePr>
        <p:xfrm>
          <a:off x="2840446" y="3764639"/>
          <a:ext cx="1955838" cy="397612"/>
        </p:xfrm>
        <a:graphic>
          <a:graphicData uri="http://schemas.openxmlformats.org/presentationml/2006/ole">
            <mc:AlternateContent xmlns:mc="http://schemas.openxmlformats.org/markup-compatibility/2006">
              <mc:Choice xmlns:v="urn:schemas-microsoft-com:vml" Requires="v">
                <p:oleObj name="Equation" r:id="rId21" imgW="2311200" imgH="469800" progId="Equation.DSMT4">
                  <p:embed/>
                </p:oleObj>
              </mc:Choice>
              <mc:Fallback>
                <p:oleObj name="Equation" r:id="rId21" imgW="2311200" imgH="469800" progId="Equation.DSMT4">
                  <p:embed/>
                  <p:pic>
                    <p:nvPicPr>
                      <p:cNvPr id="41992" name="Object 8"/>
                      <p:cNvPicPr>
                        <a:picLocks noChangeAspect="1" noChangeArrowheads="1"/>
                      </p:cNvPicPr>
                      <p:nvPr/>
                    </p:nvPicPr>
                    <p:blipFill>
                      <a:blip r:embed="rId22"/>
                      <a:srcRect/>
                      <a:stretch>
                        <a:fillRect/>
                      </a:stretch>
                    </p:blipFill>
                    <p:spPr bwMode="auto">
                      <a:xfrm>
                        <a:off x="2840446" y="3764639"/>
                        <a:ext cx="1955838" cy="397612"/>
                      </a:xfrm>
                      <a:prstGeom prst="rect">
                        <a:avLst/>
                      </a:prstGeom>
                      <a:noFill/>
                      <a:ln>
                        <a:noFill/>
                      </a:ln>
                      <a:effectLst/>
                    </p:spPr>
                  </p:pic>
                </p:oleObj>
              </mc:Fallback>
            </mc:AlternateContent>
          </a:graphicData>
        </a:graphic>
      </p:graphicFrame>
      <p:graphicFrame>
        <p:nvGraphicFramePr>
          <p:cNvPr id="67" name="Object 9">
            <a:extLst>
              <a:ext uri="{FF2B5EF4-FFF2-40B4-BE49-F238E27FC236}">
                <a16:creationId xmlns:a16="http://schemas.microsoft.com/office/drawing/2014/main" id="{BC840F87-458F-C2FC-28F3-2D5951D479E9}"/>
              </a:ext>
            </a:extLst>
          </p:cNvPr>
          <p:cNvGraphicFramePr>
            <a:graphicFrameLocks noChangeAspect="1"/>
          </p:cNvGraphicFramePr>
          <p:nvPr>
            <p:extLst>
              <p:ext uri="{D42A27DB-BD31-4B8C-83A1-F6EECF244321}">
                <p14:modId xmlns:p14="http://schemas.microsoft.com/office/powerpoint/2010/main" val="2630892859"/>
              </p:ext>
            </p:extLst>
          </p:nvPr>
        </p:nvGraphicFramePr>
        <p:xfrm>
          <a:off x="4932040" y="3691259"/>
          <a:ext cx="3386656" cy="430606"/>
        </p:xfrm>
        <a:graphic>
          <a:graphicData uri="http://schemas.openxmlformats.org/presentationml/2006/ole">
            <mc:AlternateContent xmlns:mc="http://schemas.openxmlformats.org/markup-compatibility/2006">
              <mc:Choice xmlns:v="urn:schemas-microsoft-com:vml" Requires="v">
                <p:oleObj name="Equation" r:id="rId23" imgW="88696800" imgH="11277600" progId="Equation.DSMT4">
                  <p:embed/>
                </p:oleObj>
              </mc:Choice>
              <mc:Fallback>
                <p:oleObj name="Equation" r:id="rId23" imgW="88696800" imgH="11277600" progId="Equation.DSMT4">
                  <p:embed/>
                  <p:pic>
                    <p:nvPicPr>
                      <p:cNvPr id="41993" name="Object 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32040" y="3691259"/>
                        <a:ext cx="3386656" cy="430606"/>
                      </a:xfrm>
                      <a:prstGeom prst="rect">
                        <a:avLst/>
                      </a:prstGeom>
                      <a:noFill/>
                      <a:ln>
                        <a:noFill/>
                      </a:ln>
                      <a:effectLst/>
                    </p:spPr>
                  </p:pic>
                </p:oleObj>
              </mc:Fallback>
            </mc:AlternateContent>
          </a:graphicData>
        </a:graphic>
      </p:graphicFrame>
      <p:graphicFrame>
        <p:nvGraphicFramePr>
          <p:cNvPr id="68" name="Object 10">
            <a:extLst>
              <a:ext uri="{FF2B5EF4-FFF2-40B4-BE49-F238E27FC236}">
                <a16:creationId xmlns:a16="http://schemas.microsoft.com/office/drawing/2014/main" id="{3A5E1CEC-B849-0206-1D98-FE20046BD443}"/>
              </a:ext>
            </a:extLst>
          </p:cNvPr>
          <p:cNvGraphicFramePr>
            <a:graphicFrameLocks noChangeAspect="1"/>
          </p:cNvGraphicFramePr>
          <p:nvPr>
            <p:extLst>
              <p:ext uri="{D42A27DB-BD31-4B8C-83A1-F6EECF244321}">
                <p14:modId xmlns:p14="http://schemas.microsoft.com/office/powerpoint/2010/main" val="3924166547"/>
              </p:ext>
            </p:extLst>
          </p:nvPr>
        </p:nvGraphicFramePr>
        <p:xfrm>
          <a:off x="2874114" y="4324944"/>
          <a:ext cx="1233117" cy="722307"/>
        </p:xfrm>
        <a:graphic>
          <a:graphicData uri="http://schemas.openxmlformats.org/presentationml/2006/ole">
            <mc:AlternateContent xmlns:mc="http://schemas.openxmlformats.org/markup-compatibility/2006">
              <mc:Choice xmlns:v="urn:schemas-microsoft-com:vml" Requires="v">
                <p:oleObj name="Equation" r:id="rId25" imgW="583920" imgH="393480" progId="Equation.DSMT4">
                  <p:embed/>
                </p:oleObj>
              </mc:Choice>
              <mc:Fallback>
                <p:oleObj name="Equation" r:id="rId25" imgW="583920" imgH="393480" progId="Equation.DSMT4">
                  <p:embed/>
                  <p:pic>
                    <p:nvPicPr>
                      <p:cNvPr id="41994" name="Object 10"/>
                      <p:cNvPicPr>
                        <a:picLocks noChangeAspect="1" noChangeArrowheads="1"/>
                      </p:cNvPicPr>
                      <p:nvPr/>
                    </p:nvPicPr>
                    <p:blipFill>
                      <a:blip r:embed="rId26"/>
                      <a:srcRect/>
                      <a:stretch>
                        <a:fillRect/>
                      </a:stretch>
                    </p:blipFill>
                    <p:spPr bwMode="auto">
                      <a:xfrm>
                        <a:off x="2874114" y="4324944"/>
                        <a:ext cx="1233117" cy="722307"/>
                      </a:xfrm>
                      <a:prstGeom prst="rect">
                        <a:avLst/>
                      </a:prstGeom>
                      <a:noFill/>
                      <a:ln>
                        <a:noFill/>
                      </a:ln>
                      <a:effectLst/>
                    </p:spPr>
                  </p:pic>
                </p:oleObj>
              </mc:Fallback>
            </mc:AlternateContent>
          </a:graphicData>
        </a:graphic>
      </p:graphicFrame>
      <p:graphicFrame>
        <p:nvGraphicFramePr>
          <p:cNvPr id="71" name="Object 11">
            <a:extLst>
              <a:ext uri="{FF2B5EF4-FFF2-40B4-BE49-F238E27FC236}">
                <a16:creationId xmlns:a16="http://schemas.microsoft.com/office/drawing/2014/main" id="{53DCCE39-5BCE-0979-1BB3-5DF215E10432}"/>
              </a:ext>
            </a:extLst>
          </p:cNvPr>
          <p:cNvGraphicFramePr>
            <a:graphicFrameLocks noChangeAspect="1"/>
          </p:cNvGraphicFramePr>
          <p:nvPr>
            <p:extLst>
              <p:ext uri="{D42A27DB-BD31-4B8C-83A1-F6EECF244321}">
                <p14:modId xmlns:p14="http://schemas.microsoft.com/office/powerpoint/2010/main" val="1441092991"/>
              </p:ext>
            </p:extLst>
          </p:nvPr>
        </p:nvGraphicFramePr>
        <p:xfrm>
          <a:off x="4214810" y="4416763"/>
          <a:ext cx="2768600" cy="457200"/>
        </p:xfrm>
        <a:graphic>
          <a:graphicData uri="http://schemas.openxmlformats.org/presentationml/2006/ole">
            <mc:AlternateContent xmlns:mc="http://schemas.openxmlformats.org/markup-compatibility/2006">
              <mc:Choice xmlns:v="urn:schemas-microsoft-com:vml" Requires="v">
                <p:oleObj name="Equation" r:id="rId27" imgW="33223200" imgH="5486400" progId="Equation.DSMT4">
                  <p:embed/>
                </p:oleObj>
              </mc:Choice>
              <mc:Fallback>
                <p:oleObj name="Equation" r:id="rId27" imgW="33223200" imgH="5486400" progId="Equation.DSMT4">
                  <p:embed/>
                  <p:pic>
                    <p:nvPicPr>
                      <p:cNvPr id="41995" name="Object 1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14810" y="4416763"/>
                        <a:ext cx="276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 name="Object 13">
            <a:extLst>
              <a:ext uri="{FF2B5EF4-FFF2-40B4-BE49-F238E27FC236}">
                <a16:creationId xmlns:a16="http://schemas.microsoft.com/office/drawing/2014/main" id="{2DCB2301-D614-11EF-753A-88B9ED330594}"/>
              </a:ext>
            </a:extLst>
          </p:cNvPr>
          <p:cNvGraphicFramePr>
            <a:graphicFrameLocks noChangeAspect="1"/>
          </p:cNvGraphicFramePr>
          <p:nvPr>
            <p:extLst>
              <p:ext uri="{D42A27DB-BD31-4B8C-83A1-F6EECF244321}">
                <p14:modId xmlns:p14="http://schemas.microsoft.com/office/powerpoint/2010/main" val="3899977827"/>
              </p:ext>
            </p:extLst>
          </p:nvPr>
        </p:nvGraphicFramePr>
        <p:xfrm>
          <a:off x="2954270" y="5194122"/>
          <a:ext cx="3025775" cy="788987"/>
        </p:xfrm>
        <a:graphic>
          <a:graphicData uri="http://schemas.openxmlformats.org/presentationml/2006/ole">
            <mc:AlternateContent xmlns:mc="http://schemas.openxmlformats.org/markup-compatibility/2006">
              <mc:Choice xmlns:v="urn:schemas-microsoft-com:vml" Requires="v">
                <p:oleObj name="Equation" r:id="rId29" imgW="36271200" imgH="9448800" progId="Equation.DSMT4">
                  <p:embed/>
                </p:oleObj>
              </mc:Choice>
              <mc:Fallback>
                <p:oleObj name="Equation" r:id="rId29" imgW="36271200" imgH="9448800" progId="Equation.DSMT4">
                  <p:embed/>
                  <p:pic>
                    <p:nvPicPr>
                      <p:cNvPr id="41997" name="Object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54270" y="5194122"/>
                        <a:ext cx="3025775" cy="78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 name="文本框 74">
            <a:extLst>
              <a:ext uri="{FF2B5EF4-FFF2-40B4-BE49-F238E27FC236}">
                <a16:creationId xmlns:a16="http://schemas.microsoft.com/office/drawing/2014/main" id="{B95CC538-26E3-58E2-BA9D-821FC36A0B8E}"/>
              </a:ext>
            </a:extLst>
          </p:cNvPr>
          <p:cNvSpPr txBox="1"/>
          <p:nvPr/>
        </p:nvSpPr>
        <p:spPr>
          <a:xfrm>
            <a:off x="605330" y="6180384"/>
            <a:ext cx="640871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思考：如何理解质元动能与势能同相位</a:t>
            </a:r>
          </a:p>
        </p:txBody>
      </p:sp>
    </p:spTree>
    <p:extLst>
      <p:ext uri="{BB962C8B-B14F-4D97-AF65-F5344CB8AC3E}">
        <p14:creationId xmlns:p14="http://schemas.microsoft.com/office/powerpoint/2010/main" val="140486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9"/>
          <p:cNvSpPr txBox="1">
            <a:spLocks noChangeArrowheads="1"/>
          </p:cNvSpPr>
          <p:nvPr/>
        </p:nvSpPr>
        <p:spPr bwMode="auto">
          <a:xfrm>
            <a:off x="405880" y="1052736"/>
            <a:ext cx="8426970" cy="3004797"/>
          </a:xfrm>
          <a:prstGeom prst="rect">
            <a:avLst/>
          </a:prstGeom>
          <a:noFill/>
          <a:ln w="9525">
            <a:noFill/>
            <a:miter lim="800000"/>
          </a:ln>
        </p:spPr>
        <p:txBody>
          <a:bodyPr wrap="square">
            <a:spAutoFit/>
          </a:bodyPr>
          <a:lstStyle/>
          <a:p>
            <a:pPr marL="450850" indent="-450850" eaLnBrk="0" hangingPunct="0">
              <a:lnSpc>
                <a:spcPct val="125000"/>
              </a:lnSpc>
              <a:spcBef>
                <a:spcPct val="50000"/>
              </a:spcBef>
            </a:pP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、在波的传播过程中，媒质中任一质元的</a:t>
            </a:r>
            <a:r>
              <a:rPr kumimoji="1" lang="zh-CN" altLang="en-US" sz="2400" dirty="0">
                <a:solidFill>
                  <a:srgbClr val="FF0000"/>
                </a:solidFill>
                <a:latin typeface="微软雅黑" panose="020B0503020204020204" pitchFamily="34" charset="-122"/>
                <a:ea typeface="微软雅黑" panose="020B0503020204020204" pitchFamily="34" charset="-122"/>
              </a:rPr>
              <a:t>动能和势能是同步变化</a:t>
            </a:r>
            <a:r>
              <a:rPr kumimoji="1" lang="zh-CN" altLang="en-US" sz="2400" dirty="0">
                <a:latin typeface="微软雅黑" panose="020B0503020204020204" pitchFamily="34" charset="-122"/>
                <a:ea typeface="微软雅黑" panose="020B0503020204020204" pitchFamily="34" charset="-122"/>
              </a:rPr>
              <a:t>的，在通过平衡位置时质元的机械能达到最大值，而在质元达到最大位移时机械能为零</a:t>
            </a:r>
            <a:endParaRPr kumimoji="1" lang="en-US" altLang="zh-CN" sz="2400" dirty="0">
              <a:latin typeface="微软雅黑" panose="020B0503020204020204" pitchFamily="34" charset="-122"/>
              <a:ea typeface="微软雅黑" panose="020B0503020204020204" pitchFamily="34" charset="-122"/>
            </a:endParaRPr>
          </a:p>
          <a:p>
            <a:pPr marL="450850" indent="-450850" eaLnBrk="0" hangingPunct="0">
              <a:lnSpc>
                <a:spcPct val="125000"/>
              </a:lnSpc>
              <a:spcBef>
                <a:spcPct val="50000"/>
              </a:spcBef>
            </a:pPr>
            <a:r>
              <a:rPr kumimoji="1" lang="zh-CN" altLang="en-US" sz="2400" dirty="0">
                <a:latin typeface="微软雅黑" panose="020B0503020204020204" pitchFamily="34" charset="-122"/>
                <a:ea typeface="微软雅黑" panose="020B0503020204020204" pitchFamily="34" charset="-122"/>
              </a:rPr>
              <a:t> </a:t>
            </a:r>
            <a:r>
              <a:rPr kumimoji="1" lang="en-US" altLang="zh-CN" sz="24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、质元机械能随时空周期性变化，仍是一波动过程。质元在波传播过程中不断吸收和放出能量，沿波的传播方向，能量逐渐下去，因此，波动过程也是能量的传播过程</a:t>
            </a:r>
            <a:r>
              <a:rPr kumimoji="1" lang="en-US" altLang="zh-CN" sz="2400" dirty="0">
                <a:latin typeface="微软雅黑" panose="020B0503020204020204" pitchFamily="34" charset="-122"/>
                <a:ea typeface="微软雅黑" panose="020B0503020204020204" pitchFamily="34" charset="-122"/>
              </a:rPr>
              <a:t>.</a:t>
            </a:r>
          </a:p>
        </p:txBody>
      </p:sp>
      <p:sp>
        <p:nvSpPr>
          <p:cNvPr id="17" name="灯片编号占位符 16"/>
          <p:cNvSpPr>
            <a:spLocks noGrp="1"/>
          </p:cNvSpPr>
          <p:nvPr>
            <p:ph type="sldNum" sz="quarter" idx="12"/>
          </p:nvPr>
        </p:nvSpPr>
        <p:spPr>
          <a:xfrm>
            <a:off x="6553200" y="5819602"/>
            <a:ext cx="2133600" cy="365125"/>
          </a:xfrm>
        </p:spPr>
        <p:txBody>
          <a:bodyPr/>
          <a:lstStyle/>
          <a:p>
            <a:fld id="{0C913308-F349-4B6D-A68A-DD1791B4A57B}" type="slidenum">
              <a:rPr lang="zh-CN" altLang="en-US" smtClean="0"/>
              <a:t>29</a:t>
            </a:fld>
            <a:endParaRPr lang="zh-CN" altLang="en-US"/>
          </a:p>
        </p:txBody>
      </p:sp>
      <p:sp>
        <p:nvSpPr>
          <p:cNvPr id="3" name="文本框 2">
            <a:extLst>
              <a:ext uri="{FF2B5EF4-FFF2-40B4-BE49-F238E27FC236}">
                <a16:creationId xmlns:a16="http://schemas.microsoft.com/office/drawing/2014/main" id="{27B87899-9160-954F-31BD-7C10262B8F05}"/>
              </a:ext>
            </a:extLst>
          </p:cNvPr>
          <p:cNvSpPr txBox="1"/>
          <p:nvPr/>
        </p:nvSpPr>
        <p:spPr>
          <a:xfrm>
            <a:off x="539552" y="317847"/>
            <a:ext cx="511256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二、波动过程中能量传播的物理图像</a:t>
            </a:r>
          </a:p>
        </p:txBody>
      </p:sp>
      <p:pic>
        <p:nvPicPr>
          <p:cNvPr id="6" name="图片 5">
            <a:extLst>
              <a:ext uri="{FF2B5EF4-FFF2-40B4-BE49-F238E27FC236}">
                <a16:creationId xmlns:a16="http://schemas.microsoft.com/office/drawing/2014/main" id="{257BBE7B-6EED-C1D6-222C-FD9772C10424}"/>
              </a:ext>
            </a:extLst>
          </p:cNvPr>
          <p:cNvPicPr>
            <a:picLocks noChangeAspect="1"/>
          </p:cNvPicPr>
          <p:nvPr/>
        </p:nvPicPr>
        <p:blipFill>
          <a:blip r:embed="rId3"/>
          <a:stretch>
            <a:fillRect/>
          </a:stretch>
        </p:blipFill>
        <p:spPr>
          <a:xfrm>
            <a:off x="1475656" y="4252966"/>
            <a:ext cx="6084168" cy="19533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Text Box 5">
            <a:extLst>
              <a:ext uri="{FF2B5EF4-FFF2-40B4-BE49-F238E27FC236}">
                <a16:creationId xmlns:a16="http://schemas.microsoft.com/office/drawing/2014/main" id="{752010D7-057C-4B1F-B1BD-5395B6209EF7}"/>
              </a:ext>
            </a:extLst>
          </p:cNvPr>
          <p:cNvSpPr txBox="1">
            <a:spLocks noChangeArrowheads="1"/>
          </p:cNvSpPr>
          <p:nvPr/>
        </p:nvSpPr>
        <p:spPr bwMode="auto">
          <a:xfrm>
            <a:off x="593768" y="1013947"/>
            <a:ext cx="5778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一、产生机械波的条件与波的特点</a:t>
            </a:r>
          </a:p>
        </p:txBody>
      </p:sp>
      <p:sp>
        <p:nvSpPr>
          <p:cNvPr id="251910" name="Text Box 6">
            <a:extLst>
              <a:ext uri="{FF2B5EF4-FFF2-40B4-BE49-F238E27FC236}">
                <a16:creationId xmlns:a16="http://schemas.microsoft.com/office/drawing/2014/main" id="{68FABF81-C231-4E29-88F6-2929A7ABE124}"/>
              </a:ext>
            </a:extLst>
          </p:cNvPr>
          <p:cNvSpPr txBox="1">
            <a:spLocks noChangeArrowheads="1"/>
          </p:cNvSpPr>
          <p:nvPr/>
        </p:nvSpPr>
        <p:spPr bwMode="auto">
          <a:xfrm>
            <a:off x="899592" y="2454763"/>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产生机械波的条件：</a:t>
            </a:r>
          </a:p>
        </p:txBody>
      </p:sp>
      <p:sp>
        <p:nvSpPr>
          <p:cNvPr id="251911" name="Text Box 7">
            <a:extLst>
              <a:ext uri="{FF2B5EF4-FFF2-40B4-BE49-F238E27FC236}">
                <a16:creationId xmlns:a16="http://schemas.microsoft.com/office/drawing/2014/main" id="{08D40620-04EB-4437-9AA0-F064032E17AD}"/>
              </a:ext>
            </a:extLst>
          </p:cNvPr>
          <p:cNvSpPr txBox="1">
            <a:spLocks noChangeArrowheads="1"/>
          </p:cNvSpPr>
          <p:nvPr/>
        </p:nvSpPr>
        <p:spPr bwMode="auto">
          <a:xfrm>
            <a:off x="898522" y="4422353"/>
            <a:ext cx="230639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波的传播特点：</a:t>
            </a:r>
          </a:p>
        </p:txBody>
      </p:sp>
      <p:sp>
        <p:nvSpPr>
          <p:cNvPr id="7" name="Text Box 6">
            <a:extLst>
              <a:ext uri="{FF2B5EF4-FFF2-40B4-BE49-F238E27FC236}">
                <a16:creationId xmlns:a16="http://schemas.microsoft.com/office/drawing/2014/main" id="{79224E24-B35C-4D4F-90D8-9D6F84C600A8}"/>
              </a:ext>
            </a:extLst>
          </p:cNvPr>
          <p:cNvSpPr txBox="1">
            <a:spLocks noChangeArrowheads="1"/>
          </p:cNvSpPr>
          <p:nvPr/>
        </p:nvSpPr>
        <p:spPr bwMode="auto">
          <a:xfrm>
            <a:off x="593768" y="1683454"/>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机械波：振动状态在介质中的传播</a:t>
            </a:r>
          </a:p>
        </p:txBody>
      </p:sp>
      <p:sp>
        <p:nvSpPr>
          <p:cNvPr id="2" name="矩形 1">
            <a:extLst>
              <a:ext uri="{FF2B5EF4-FFF2-40B4-BE49-F238E27FC236}">
                <a16:creationId xmlns:a16="http://schemas.microsoft.com/office/drawing/2014/main" id="{7E4ADDA8-80A9-4368-96B5-ADAA41537998}"/>
              </a:ext>
            </a:extLst>
          </p:cNvPr>
          <p:cNvSpPr>
            <a:spLocks noChangeArrowheads="1"/>
          </p:cNvSpPr>
          <p:nvPr/>
        </p:nvSpPr>
        <p:spPr bwMode="auto">
          <a:xfrm>
            <a:off x="1674258" y="3083459"/>
            <a:ext cx="1055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振源</a:t>
            </a:r>
          </a:p>
        </p:txBody>
      </p:sp>
      <p:sp>
        <p:nvSpPr>
          <p:cNvPr id="9" name="矩形 8">
            <a:extLst>
              <a:ext uri="{FF2B5EF4-FFF2-40B4-BE49-F238E27FC236}">
                <a16:creationId xmlns:a16="http://schemas.microsoft.com/office/drawing/2014/main" id="{26976DA0-F924-4313-B526-9A4CE122AEBD}"/>
              </a:ext>
            </a:extLst>
          </p:cNvPr>
          <p:cNvSpPr>
            <a:spLocks noChangeArrowheads="1"/>
          </p:cNvSpPr>
          <p:nvPr/>
        </p:nvSpPr>
        <p:spPr bwMode="auto">
          <a:xfrm>
            <a:off x="1676545" y="3843308"/>
            <a:ext cx="1670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弹性介质</a:t>
            </a:r>
          </a:p>
        </p:txBody>
      </p:sp>
      <p:sp>
        <p:nvSpPr>
          <p:cNvPr id="12" name="矩形 11">
            <a:extLst>
              <a:ext uri="{FF2B5EF4-FFF2-40B4-BE49-F238E27FC236}">
                <a16:creationId xmlns:a16="http://schemas.microsoft.com/office/drawing/2014/main" id="{D36137C6-A7CA-4B77-AE28-957817328BD9}"/>
              </a:ext>
            </a:extLst>
          </p:cNvPr>
          <p:cNvSpPr>
            <a:spLocks noChangeArrowheads="1"/>
          </p:cNvSpPr>
          <p:nvPr/>
        </p:nvSpPr>
        <p:spPr bwMode="auto">
          <a:xfrm>
            <a:off x="3419872" y="3843307"/>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（电磁波不需要）</a:t>
            </a:r>
          </a:p>
        </p:txBody>
      </p:sp>
      <p:sp>
        <p:nvSpPr>
          <p:cNvPr id="20" name="矩形 19">
            <a:extLst>
              <a:ext uri="{FF2B5EF4-FFF2-40B4-BE49-F238E27FC236}">
                <a16:creationId xmlns:a16="http://schemas.microsoft.com/office/drawing/2014/main" id="{ADB6EF82-6E17-4D03-AB4D-81C6DB714927}"/>
              </a:ext>
            </a:extLst>
          </p:cNvPr>
          <p:cNvSpPr>
            <a:spLocks noChangeArrowheads="1"/>
          </p:cNvSpPr>
          <p:nvPr/>
        </p:nvSpPr>
        <p:spPr bwMode="auto">
          <a:xfrm>
            <a:off x="904083" y="5154784"/>
            <a:ext cx="733583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    质元并没有被传播，而是状态的传播，或是振动能量的传播。</a:t>
            </a:r>
          </a:p>
        </p:txBody>
      </p:sp>
      <p:sp>
        <p:nvSpPr>
          <p:cNvPr id="16" name="Line 4">
            <a:extLst>
              <a:ext uri="{FF2B5EF4-FFF2-40B4-BE49-F238E27FC236}">
                <a16:creationId xmlns:a16="http://schemas.microsoft.com/office/drawing/2014/main" id="{EDB2D87D-3663-4411-A0E1-DFA791789EE9}"/>
              </a:ext>
            </a:extLst>
          </p:cNvPr>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sp>
        <p:nvSpPr>
          <p:cNvPr id="18" name="文本框 17">
            <a:extLst>
              <a:ext uri="{FF2B5EF4-FFF2-40B4-BE49-F238E27FC236}">
                <a16:creationId xmlns:a16="http://schemas.microsoft.com/office/drawing/2014/main" id="{3B92A934-C568-49BB-B6B5-EB199EDFA1AE}"/>
              </a:ext>
            </a:extLst>
          </p:cNvPr>
          <p:cNvSpPr txBox="1"/>
          <p:nvPr/>
        </p:nvSpPr>
        <p:spPr>
          <a:xfrm>
            <a:off x="2123646" y="184285"/>
            <a:ext cx="4751798" cy="523220"/>
          </a:xfrm>
          <a:prstGeom prst="rect">
            <a:avLst/>
          </a:prstGeom>
          <a:noFill/>
        </p:spPr>
        <p:txBody>
          <a:bodyPr wrap="square">
            <a:spAutoFit/>
          </a:bodyPr>
          <a:lstStyle/>
          <a:p>
            <a:pPr algn="ctr" eaLnBrk="1" hangingPunct="1">
              <a:spcBef>
                <a:spcPct val="50000"/>
              </a:spcBef>
              <a:defRPr/>
            </a:pPr>
            <a:r>
              <a:rPr lang="en-US" altLang="zh-CN" sz="2800" b="1" dirty="0">
                <a:solidFill>
                  <a:srgbClr val="0000FF"/>
                </a:solidFill>
                <a:latin typeface="微软雅黑" panose="020B0503020204020204" pitchFamily="34" charset="-122"/>
                <a:ea typeface="微软雅黑" panose="020B0503020204020204" pitchFamily="34" charset="-122"/>
              </a:rPr>
              <a:t>§1</a:t>
            </a:r>
            <a:r>
              <a:rPr lang="zh-CN" altLang="en-US" sz="2800" b="1" dirty="0">
                <a:solidFill>
                  <a:srgbClr val="0000FF"/>
                </a:solidFill>
                <a:latin typeface="微软雅黑" panose="020B0503020204020204" pitchFamily="34" charset="-122"/>
                <a:ea typeface="微软雅黑" panose="020B0503020204020204" pitchFamily="34" charset="-122"/>
              </a:rPr>
              <a:t>机械波的定性描述</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bwMode="auto">
          <a:xfrm>
            <a:off x="4467197" y="5172059"/>
            <a:ext cx="3686175" cy="1041400"/>
            <a:chOff x="975" y="3113"/>
            <a:chExt cx="2322" cy="837"/>
          </a:xfrm>
        </p:grpSpPr>
        <p:pic>
          <p:nvPicPr>
            <p:cNvPr id="6" name="Picture 3" descr="图形3"/>
            <p:cNvPicPr>
              <a:picLocks noChangeAspect="1" noChangeArrowheads="1"/>
            </p:cNvPicPr>
            <p:nvPr/>
          </p:nvPicPr>
          <p:blipFill>
            <a:blip r:embed="rId3">
              <a:clrChange>
                <a:clrFrom>
                  <a:srgbClr val="FFFFFF"/>
                </a:clrFrom>
                <a:clrTo>
                  <a:srgbClr val="FFFFFF">
                    <a:alpha val="0"/>
                  </a:srgbClr>
                </a:clrTo>
              </a:clrChange>
              <a:lum bright="-100000"/>
            </a:blip>
            <a:srcRect r="32721"/>
            <a:stretch>
              <a:fillRect/>
            </a:stretch>
          </p:blipFill>
          <p:spPr bwMode="auto">
            <a:xfrm>
              <a:off x="975" y="3113"/>
              <a:ext cx="952" cy="837"/>
            </a:xfrm>
            <a:prstGeom prst="rect">
              <a:avLst/>
            </a:prstGeom>
            <a:noFill/>
            <a:ln w="9525">
              <a:noFill/>
              <a:miter lim="800000"/>
              <a:headEnd/>
              <a:tailEnd/>
            </a:ln>
          </p:spPr>
        </p:pic>
        <p:pic>
          <p:nvPicPr>
            <p:cNvPr id="7" name="Picture 4" descr="图形3"/>
            <p:cNvPicPr>
              <a:picLocks noChangeAspect="1" noChangeArrowheads="1"/>
            </p:cNvPicPr>
            <p:nvPr/>
          </p:nvPicPr>
          <p:blipFill>
            <a:blip r:embed="rId3">
              <a:clrChange>
                <a:clrFrom>
                  <a:srgbClr val="FFFFFF"/>
                </a:clrFrom>
                <a:clrTo>
                  <a:srgbClr val="FFFFFF">
                    <a:alpha val="0"/>
                  </a:srgbClr>
                </a:clrTo>
              </a:clrChange>
              <a:lum bright="-100000"/>
            </a:blip>
            <a:srcRect/>
            <a:stretch>
              <a:fillRect/>
            </a:stretch>
          </p:blipFill>
          <p:spPr bwMode="auto">
            <a:xfrm>
              <a:off x="1882" y="3113"/>
              <a:ext cx="1415" cy="837"/>
            </a:xfrm>
            <a:prstGeom prst="rect">
              <a:avLst/>
            </a:prstGeom>
            <a:noFill/>
            <a:ln w="9525">
              <a:noFill/>
              <a:miter lim="800000"/>
              <a:headEnd/>
              <a:tailEnd/>
            </a:ln>
          </p:spPr>
        </p:pic>
      </p:grpSp>
      <p:sp>
        <p:nvSpPr>
          <p:cNvPr id="9" name="Text Box 6"/>
          <p:cNvSpPr txBox="1">
            <a:spLocks noChangeArrowheads="1"/>
          </p:cNvSpPr>
          <p:nvPr/>
        </p:nvSpPr>
        <p:spPr bwMode="auto">
          <a:xfrm>
            <a:off x="976284" y="3003534"/>
            <a:ext cx="4495800" cy="457200"/>
          </a:xfrm>
          <a:prstGeom prst="rect">
            <a:avLst/>
          </a:prstGeom>
          <a:noFill/>
          <a:ln w="9525">
            <a:noFill/>
            <a:miter lim="800000"/>
          </a:ln>
        </p:spPr>
        <p:txBody>
          <a:bodyPr>
            <a:spAutoFit/>
          </a:bodyPr>
          <a:lstStyle/>
          <a:p>
            <a:pPr algn="ctr">
              <a:spcBef>
                <a:spcPct val="50000"/>
              </a:spcBef>
            </a:pPr>
            <a:endParaRPr kumimoji="1" lang="zh-CN" altLang="zh-CN" sz="2400" b="1">
              <a:latin typeface="Bookman Old Style" panose="02050604050505020204" pitchFamily="18" charset="0"/>
              <a:ea typeface="黑体" panose="02010609060101010101" pitchFamily="49" charset="-122"/>
            </a:endParaRPr>
          </a:p>
        </p:txBody>
      </p:sp>
      <p:sp>
        <p:nvSpPr>
          <p:cNvPr id="10" name="Text Box 7"/>
          <p:cNvSpPr txBox="1">
            <a:spLocks noChangeArrowheads="1"/>
          </p:cNvSpPr>
          <p:nvPr/>
        </p:nvSpPr>
        <p:spPr bwMode="auto">
          <a:xfrm>
            <a:off x="519084" y="2368534"/>
            <a:ext cx="3962400"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在一个周期中的平均能流为</a:t>
            </a:r>
          </a:p>
        </p:txBody>
      </p:sp>
      <p:grpSp>
        <p:nvGrpSpPr>
          <p:cNvPr id="11" name="Group 8"/>
          <p:cNvGrpSpPr/>
          <p:nvPr/>
        </p:nvGrpSpPr>
        <p:grpSpPr bwMode="auto">
          <a:xfrm>
            <a:off x="5489549" y="1528746"/>
            <a:ext cx="3444087" cy="2171700"/>
            <a:chOff x="3505" y="1224"/>
            <a:chExt cx="1928" cy="1368"/>
          </a:xfrm>
        </p:grpSpPr>
        <p:pic>
          <p:nvPicPr>
            <p:cNvPr id="12" name="Picture 9" descr="平行四边形"/>
            <p:cNvPicPr>
              <a:picLocks noChangeAspect="1" noChangeArrowheads="1"/>
            </p:cNvPicPr>
            <p:nvPr/>
          </p:nvPicPr>
          <p:blipFill>
            <a:blip r:embed="rId4">
              <a:clrChange>
                <a:clrFrom>
                  <a:srgbClr val="336598"/>
                </a:clrFrom>
                <a:clrTo>
                  <a:srgbClr val="336598">
                    <a:alpha val="0"/>
                  </a:srgbClr>
                </a:clrTo>
              </a:clrChange>
              <a:lum bright="-100000"/>
            </a:blip>
            <a:srcRect l="16103" t="16104" r="17853" b="17911"/>
            <a:stretch>
              <a:fillRect/>
            </a:stretch>
          </p:blipFill>
          <p:spPr bwMode="auto">
            <a:xfrm>
              <a:off x="4511" y="1224"/>
              <a:ext cx="922" cy="1368"/>
            </a:xfrm>
            <a:prstGeom prst="rect">
              <a:avLst/>
            </a:prstGeom>
            <a:noFill/>
            <a:ln w="9525">
              <a:noFill/>
              <a:miter lim="800000"/>
              <a:headEnd/>
              <a:tailEnd/>
            </a:ln>
          </p:spPr>
        </p:pic>
        <p:sp>
          <p:nvSpPr>
            <p:cNvPr id="13" name="Line 10"/>
            <p:cNvSpPr>
              <a:spLocks noChangeShapeType="1"/>
            </p:cNvSpPr>
            <p:nvPr/>
          </p:nvSpPr>
          <p:spPr bwMode="auto">
            <a:xfrm>
              <a:off x="3862" y="1331"/>
              <a:ext cx="1187" cy="0"/>
            </a:xfrm>
            <a:prstGeom prst="line">
              <a:avLst/>
            </a:prstGeom>
            <a:noFill/>
            <a:ln w="38100">
              <a:solidFill>
                <a:schemeClr val="tx1"/>
              </a:solidFill>
              <a:round/>
            </a:ln>
          </p:spPr>
          <p:txBody>
            <a:bodyPr wrap="none" anchor="ctr"/>
            <a:lstStyle/>
            <a:p>
              <a:endParaRPr lang="zh-CN" altLang="en-US"/>
            </a:p>
          </p:txBody>
        </p:sp>
        <p:sp>
          <p:nvSpPr>
            <p:cNvPr id="14" name="Line 11"/>
            <p:cNvSpPr>
              <a:spLocks noChangeShapeType="1"/>
            </p:cNvSpPr>
            <p:nvPr/>
          </p:nvSpPr>
          <p:spPr bwMode="auto">
            <a:xfrm>
              <a:off x="3538" y="1647"/>
              <a:ext cx="1179" cy="0"/>
            </a:xfrm>
            <a:prstGeom prst="line">
              <a:avLst/>
            </a:prstGeom>
            <a:noFill/>
            <a:ln w="38100">
              <a:solidFill>
                <a:schemeClr val="tx1"/>
              </a:solidFill>
              <a:round/>
            </a:ln>
          </p:spPr>
          <p:txBody>
            <a:bodyPr wrap="none" anchor="ctr"/>
            <a:lstStyle/>
            <a:p>
              <a:endParaRPr lang="zh-CN" altLang="en-US"/>
            </a:p>
          </p:txBody>
        </p:sp>
        <p:sp>
          <p:nvSpPr>
            <p:cNvPr id="15" name="Line 12"/>
            <p:cNvSpPr>
              <a:spLocks noChangeShapeType="1"/>
            </p:cNvSpPr>
            <p:nvPr/>
          </p:nvSpPr>
          <p:spPr bwMode="auto">
            <a:xfrm>
              <a:off x="3539" y="1656"/>
              <a:ext cx="0" cy="726"/>
            </a:xfrm>
            <a:prstGeom prst="line">
              <a:avLst/>
            </a:prstGeom>
            <a:noFill/>
            <a:ln w="38100">
              <a:solidFill>
                <a:schemeClr val="tx1"/>
              </a:solidFill>
              <a:round/>
            </a:ln>
          </p:spPr>
          <p:txBody>
            <a:bodyPr wrap="none" anchor="ctr"/>
            <a:lstStyle/>
            <a:p>
              <a:endParaRPr lang="zh-CN" altLang="en-US"/>
            </a:p>
          </p:txBody>
        </p:sp>
        <p:sp>
          <p:nvSpPr>
            <p:cNvPr id="16" name="Line 13"/>
            <p:cNvSpPr>
              <a:spLocks noChangeShapeType="1"/>
            </p:cNvSpPr>
            <p:nvPr/>
          </p:nvSpPr>
          <p:spPr bwMode="auto">
            <a:xfrm>
              <a:off x="3539" y="2363"/>
              <a:ext cx="1179" cy="0"/>
            </a:xfrm>
            <a:prstGeom prst="line">
              <a:avLst/>
            </a:prstGeom>
            <a:noFill/>
            <a:ln w="38100">
              <a:solidFill>
                <a:schemeClr val="tx1"/>
              </a:solidFill>
              <a:round/>
            </a:ln>
          </p:spPr>
          <p:txBody>
            <a:bodyPr wrap="none" anchor="ctr"/>
            <a:lstStyle/>
            <a:p>
              <a:endParaRPr lang="zh-CN" altLang="en-US"/>
            </a:p>
          </p:txBody>
        </p:sp>
        <p:sp>
          <p:nvSpPr>
            <p:cNvPr id="17" name="Line 14"/>
            <p:cNvSpPr>
              <a:spLocks noChangeShapeType="1"/>
            </p:cNvSpPr>
            <p:nvPr/>
          </p:nvSpPr>
          <p:spPr bwMode="auto">
            <a:xfrm>
              <a:off x="3875" y="1368"/>
              <a:ext cx="0" cy="672"/>
            </a:xfrm>
            <a:prstGeom prst="line">
              <a:avLst/>
            </a:prstGeom>
            <a:noFill/>
            <a:ln w="28575">
              <a:solidFill>
                <a:schemeClr val="tx1"/>
              </a:solidFill>
              <a:prstDash val="dash"/>
              <a:round/>
            </a:ln>
          </p:spPr>
          <p:txBody>
            <a:bodyPr wrap="none" anchor="ctr"/>
            <a:lstStyle/>
            <a:p>
              <a:endParaRPr lang="zh-CN" altLang="en-US"/>
            </a:p>
          </p:txBody>
        </p:sp>
        <p:sp>
          <p:nvSpPr>
            <p:cNvPr id="18" name="Line 15"/>
            <p:cNvSpPr>
              <a:spLocks noChangeShapeType="1"/>
            </p:cNvSpPr>
            <p:nvPr/>
          </p:nvSpPr>
          <p:spPr bwMode="auto">
            <a:xfrm>
              <a:off x="3910" y="2040"/>
              <a:ext cx="1117" cy="0"/>
            </a:xfrm>
            <a:prstGeom prst="line">
              <a:avLst/>
            </a:prstGeom>
            <a:noFill/>
            <a:ln w="28575">
              <a:solidFill>
                <a:schemeClr val="tx1"/>
              </a:solidFill>
              <a:prstDash val="dash"/>
              <a:round/>
            </a:ln>
          </p:spPr>
          <p:txBody>
            <a:bodyPr wrap="none" anchor="ctr"/>
            <a:lstStyle/>
            <a:p>
              <a:endParaRPr lang="zh-CN" altLang="en-US"/>
            </a:p>
          </p:txBody>
        </p:sp>
        <p:sp>
          <p:nvSpPr>
            <p:cNvPr id="19" name="Line 16"/>
            <p:cNvSpPr>
              <a:spLocks noChangeShapeType="1"/>
            </p:cNvSpPr>
            <p:nvPr/>
          </p:nvSpPr>
          <p:spPr bwMode="auto">
            <a:xfrm rot="21191483" flipH="1">
              <a:off x="3505" y="1345"/>
              <a:ext cx="384" cy="298"/>
            </a:xfrm>
            <a:prstGeom prst="line">
              <a:avLst/>
            </a:prstGeom>
            <a:noFill/>
            <a:ln w="38100">
              <a:solidFill>
                <a:schemeClr val="tx1"/>
              </a:solidFill>
              <a:round/>
            </a:ln>
          </p:spPr>
          <p:txBody>
            <a:bodyPr wrap="none" anchor="ctr"/>
            <a:lstStyle/>
            <a:p>
              <a:endParaRPr lang="zh-CN" altLang="en-US"/>
            </a:p>
          </p:txBody>
        </p:sp>
        <p:sp>
          <p:nvSpPr>
            <p:cNvPr id="20" name="Line 17"/>
            <p:cNvSpPr>
              <a:spLocks noChangeShapeType="1"/>
            </p:cNvSpPr>
            <p:nvPr/>
          </p:nvSpPr>
          <p:spPr bwMode="auto">
            <a:xfrm rot="21191483" flipH="1">
              <a:off x="3517" y="2027"/>
              <a:ext cx="384" cy="298"/>
            </a:xfrm>
            <a:prstGeom prst="line">
              <a:avLst/>
            </a:prstGeom>
            <a:noFill/>
            <a:ln w="28575">
              <a:solidFill>
                <a:schemeClr val="tx1"/>
              </a:solidFill>
              <a:prstDash val="dash"/>
              <a:round/>
            </a:ln>
          </p:spPr>
          <p:txBody>
            <a:bodyPr wrap="none" anchor="ctr"/>
            <a:lstStyle/>
            <a:p>
              <a:endParaRPr lang="zh-CN" altLang="en-US"/>
            </a:p>
          </p:txBody>
        </p:sp>
      </p:grpSp>
      <p:grpSp>
        <p:nvGrpSpPr>
          <p:cNvPr id="21" name="Group 21"/>
          <p:cNvGrpSpPr/>
          <p:nvPr/>
        </p:nvGrpSpPr>
        <p:grpSpPr bwMode="auto">
          <a:xfrm>
            <a:off x="5540347" y="3333734"/>
            <a:ext cx="2106612" cy="454025"/>
            <a:chOff x="3632" y="1730"/>
            <a:chExt cx="1327" cy="286"/>
          </a:xfrm>
        </p:grpSpPr>
        <p:sp>
          <p:nvSpPr>
            <p:cNvPr id="22" name="Line 22"/>
            <p:cNvSpPr>
              <a:spLocks noChangeShapeType="1"/>
            </p:cNvSpPr>
            <p:nvPr/>
          </p:nvSpPr>
          <p:spPr bwMode="auto">
            <a:xfrm>
              <a:off x="3632" y="1745"/>
              <a:ext cx="0" cy="271"/>
            </a:xfrm>
            <a:prstGeom prst="line">
              <a:avLst/>
            </a:prstGeom>
            <a:noFill/>
            <a:ln w="28575">
              <a:solidFill>
                <a:schemeClr val="tx1"/>
              </a:solidFill>
              <a:round/>
            </a:ln>
          </p:spPr>
          <p:txBody>
            <a:bodyPr/>
            <a:lstStyle/>
            <a:p>
              <a:endParaRPr lang="zh-CN" altLang="en-US"/>
            </a:p>
          </p:txBody>
        </p:sp>
        <p:sp>
          <p:nvSpPr>
            <p:cNvPr id="23" name="Line 23"/>
            <p:cNvSpPr>
              <a:spLocks noChangeShapeType="1"/>
            </p:cNvSpPr>
            <p:nvPr/>
          </p:nvSpPr>
          <p:spPr bwMode="auto">
            <a:xfrm>
              <a:off x="4512" y="1899"/>
              <a:ext cx="447" cy="0"/>
            </a:xfrm>
            <a:prstGeom prst="line">
              <a:avLst/>
            </a:prstGeom>
            <a:noFill/>
            <a:ln w="28575">
              <a:solidFill>
                <a:schemeClr val="tx1"/>
              </a:solidFill>
              <a:round/>
              <a:tailEnd type="triangle" w="sm" len="lg"/>
            </a:ln>
          </p:spPr>
          <p:txBody>
            <a:bodyPr/>
            <a:lstStyle/>
            <a:p>
              <a:endParaRPr lang="zh-CN" altLang="en-US"/>
            </a:p>
          </p:txBody>
        </p:sp>
        <p:sp>
          <p:nvSpPr>
            <p:cNvPr id="24" name="Line 24"/>
            <p:cNvSpPr>
              <a:spLocks noChangeShapeType="1"/>
            </p:cNvSpPr>
            <p:nvPr/>
          </p:nvSpPr>
          <p:spPr bwMode="auto">
            <a:xfrm flipH="1">
              <a:off x="3632" y="1880"/>
              <a:ext cx="496" cy="0"/>
            </a:xfrm>
            <a:prstGeom prst="line">
              <a:avLst/>
            </a:prstGeom>
            <a:noFill/>
            <a:ln w="28575">
              <a:solidFill>
                <a:schemeClr val="tx1"/>
              </a:solidFill>
              <a:round/>
              <a:tailEnd type="triangle" w="sm" len="lg"/>
            </a:ln>
          </p:spPr>
          <p:txBody>
            <a:bodyPr/>
            <a:lstStyle/>
            <a:p>
              <a:endParaRPr lang="zh-CN" altLang="en-US"/>
            </a:p>
          </p:txBody>
        </p:sp>
        <p:sp>
          <p:nvSpPr>
            <p:cNvPr id="25" name="Line 25"/>
            <p:cNvSpPr>
              <a:spLocks noChangeShapeType="1"/>
            </p:cNvSpPr>
            <p:nvPr/>
          </p:nvSpPr>
          <p:spPr bwMode="auto">
            <a:xfrm>
              <a:off x="4959" y="1730"/>
              <a:ext cx="0" cy="271"/>
            </a:xfrm>
            <a:prstGeom prst="line">
              <a:avLst/>
            </a:prstGeom>
            <a:noFill/>
            <a:ln w="28575">
              <a:solidFill>
                <a:schemeClr val="tx1"/>
              </a:solidFill>
              <a:round/>
            </a:ln>
          </p:spPr>
          <p:txBody>
            <a:bodyPr/>
            <a:lstStyle/>
            <a:p>
              <a:endParaRPr lang="zh-CN" altLang="en-US"/>
            </a:p>
          </p:txBody>
        </p:sp>
      </p:grpSp>
      <p:sp>
        <p:nvSpPr>
          <p:cNvPr id="26" name="Rectangle 26"/>
          <p:cNvSpPr>
            <a:spLocks noChangeArrowheads="1"/>
          </p:cNvSpPr>
          <p:nvPr/>
        </p:nvSpPr>
        <p:spPr bwMode="auto">
          <a:xfrm>
            <a:off x="6251547" y="3357562"/>
            <a:ext cx="838200" cy="461665"/>
          </a:xfrm>
          <a:prstGeom prst="rect">
            <a:avLst/>
          </a:prstGeom>
          <a:solidFill>
            <a:schemeClr val="bg1"/>
          </a:solidFill>
          <a:ln w="9525">
            <a:noFill/>
            <a:miter lim="800000"/>
          </a:ln>
        </p:spPr>
        <p:txBody>
          <a:bodyPr wrap="square">
            <a:spAutoFit/>
          </a:bodyPr>
          <a:lstStyle/>
          <a:p>
            <a:pPr algn="ctr">
              <a:spcBef>
                <a:spcPct val="30000"/>
              </a:spcBef>
            </a:pPr>
            <a:r>
              <a:rPr kumimoji="1" lang="en-US" altLang="zh-CN" sz="2400" b="1" i="1" dirty="0" err="1">
                <a:latin typeface="Times New Roman" panose="02020603050405020304" pitchFamily="18" charset="0"/>
                <a:ea typeface="仿宋_GB2312" pitchFamily="49" charset="-122"/>
              </a:rPr>
              <a:t>u△t</a:t>
            </a:r>
            <a:endParaRPr kumimoji="1" lang="en-US" altLang="zh-CN" sz="2400" b="1" i="1" dirty="0">
              <a:latin typeface="Times New Roman" panose="02020603050405020304" pitchFamily="18" charset="0"/>
              <a:ea typeface="仿宋_GB2312" pitchFamily="49" charset="-122"/>
            </a:endParaRPr>
          </a:p>
        </p:txBody>
      </p:sp>
      <p:sp>
        <p:nvSpPr>
          <p:cNvPr id="30" name="Text Box 30"/>
          <p:cNvSpPr txBox="1">
            <a:spLocks noChangeArrowheads="1"/>
          </p:cNvSpPr>
          <p:nvPr/>
        </p:nvSpPr>
        <p:spPr bwMode="auto">
          <a:xfrm>
            <a:off x="499854" y="4024429"/>
            <a:ext cx="2438400" cy="457200"/>
          </a:xfrm>
          <a:prstGeom prst="rect">
            <a:avLst/>
          </a:prstGeom>
          <a:noFill/>
          <a:ln w="9525">
            <a:noFill/>
            <a:miter lim="800000"/>
          </a:ln>
        </p:spPr>
        <p:txBody>
          <a:bodyPr>
            <a:spAutoFit/>
          </a:bodyPr>
          <a:lstStyle/>
          <a:p>
            <a:pPr eaLnBrk="0" hangingPunct="0">
              <a:spcBef>
                <a:spcPct val="50000"/>
              </a:spcBef>
            </a:pPr>
            <a:r>
              <a:rPr kumimoji="1" lang="en-US" altLang="zh-CN" sz="2400" dirty="0">
                <a:latin typeface="微软雅黑" panose="020B0503020204020204" pitchFamily="34" charset="-122"/>
                <a:ea typeface="微软雅黑" panose="020B0503020204020204" pitchFamily="34" charset="-122"/>
              </a:rPr>
              <a:t>2</a:t>
            </a:r>
            <a:r>
              <a:rPr kumimoji="1" lang="zh-CN" altLang="en-US" sz="2400" b="1"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能流密度：</a:t>
            </a:r>
          </a:p>
        </p:txBody>
      </p:sp>
      <p:sp>
        <p:nvSpPr>
          <p:cNvPr id="31" name="Rectangle 31"/>
          <p:cNvSpPr>
            <a:spLocks noChangeArrowheads="1"/>
          </p:cNvSpPr>
          <p:nvPr/>
        </p:nvSpPr>
        <p:spPr bwMode="auto">
          <a:xfrm>
            <a:off x="2517469" y="4008703"/>
            <a:ext cx="5495925" cy="457200"/>
          </a:xfrm>
          <a:prstGeom prst="rect">
            <a:avLst/>
          </a:prstGeom>
          <a:noFill/>
          <a:ln w="28575">
            <a:noFill/>
            <a:miter lim="800000"/>
          </a:ln>
        </p:spPr>
        <p:txBody>
          <a:bodyPr wrap="none">
            <a:spAutoFit/>
          </a:bodyPr>
          <a:lstStyle/>
          <a:p>
            <a:pPr algn="ctr">
              <a:spcBef>
                <a:spcPct val="50000"/>
              </a:spcBef>
            </a:pPr>
            <a:r>
              <a:rPr kumimoji="1" lang="zh-CN" altLang="en-US" sz="2400" dirty="0">
                <a:latin typeface="微软雅黑" panose="020B0503020204020204" pitchFamily="34" charset="-122"/>
                <a:ea typeface="微软雅黑" panose="020B0503020204020204" pitchFamily="34" charset="-122"/>
              </a:rPr>
              <a:t>通过垂直于波线截面单位面积上的能流</a:t>
            </a:r>
            <a:r>
              <a:rPr kumimoji="1" lang="en-US" altLang="zh-CN" sz="2400" dirty="0">
                <a:latin typeface="微软雅黑" panose="020B0503020204020204" pitchFamily="34" charset="-122"/>
                <a:ea typeface="微软雅黑" panose="020B0503020204020204" pitchFamily="34" charset="-122"/>
              </a:rPr>
              <a:t>.</a:t>
            </a:r>
          </a:p>
        </p:txBody>
      </p:sp>
      <p:sp>
        <p:nvSpPr>
          <p:cNvPr id="33" name="Rectangle 33"/>
          <p:cNvSpPr>
            <a:spLocks noChangeArrowheads="1"/>
          </p:cNvSpPr>
          <p:nvPr/>
        </p:nvSpPr>
        <p:spPr bwMode="auto">
          <a:xfrm>
            <a:off x="815948" y="5033403"/>
            <a:ext cx="1103312" cy="457200"/>
          </a:xfrm>
          <a:prstGeom prst="rect">
            <a:avLst/>
          </a:prstGeom>
          <a:noFill/>
          <a:ln w="28575">
            <a:noFill/>
            <a:miter lim="800000"/>
          </a:ln>
        </p:spPr>
        <p:txBody>
          <a:bodyPr wrap="none">
            <a:spAutoFit/>
          </a:bodyPr>
          <a:lstStyle/>
          <a:p>
            <a:pPr algn="ctr"/>
            <a:r>
              <a:rPr kumimoji="1" lang="zh-CN" altLang="en-US" sz="2400" b="1" dirty="0">
                <a:latin typeface="宋体" panose="02010600030101010101" pitchFamily="2" charset="-122"/>
              </a:rPr>
              <a:t>大小：</a:t>
            </a:r>
          </a:p>
        </p:txBody>
      </p:sp>
      <p:sp>
        <p:nvSpPr>
          <p:cNvPr id="34" name="Text Box 34"/>
          <p:cNvSpPr txBox="1">
            <a:spLocks noChangeArrowheads="1"/>
          </p:cNvSpPr>
          <p:nvPr/>
        </p:nvSpPr>
        <p:spPr bwMode="auto">
          <a:xfrm>
            <a:off x="838200" y="5847994"/>
            <a:ext cx="3733800" cy="457200"/>
          </a:xfrm>
          <a:prstGeom prst="rect">
            <a:avLst/>
          </a:prstGeom>
          <a:noFill/>
          <a:ln w="9525">
            <a:noFill/>
            <a:miter lim="800000"/>
          </a:ln>
        </p:spPr>
        <p:txBody>
          <a:bodyPr>
            <a:spAutoFit/>
          </a:bodyPr>
          <a:lstStyle/>
          <a:p>
            <a:pPr>
              <a:spcBef>
                <a:spcPct val="50000"/>
              </a:spcBef>
            </a:pPr>
            <a:r>
              <a:rPr kumimoji="1" lang="zh-CN" altLang="en-US" sz="2400" b="1" dirty="0">
                <a:latin typeface="Bookman Old Style" panose="02050604050505020204" pitchFamily="18" charset="0"/>
              </a:rPr>
              <a:t>方向：</a:t>
            </a:r>
            <a:r>
              <a:rPr kumimoji="1" lang="zh-CN" altLang="en-US" sz="2400" dirty="0">
                <a:latin typeface="微软雅黑" panose="020B0503020204020204" pitchFamily="34" charset="-122"/>
                <a:ea typeface="微软雅黑" panose="020B0503020204020204" pitchFamily="34" charset="-122"/>
              </a:rPr>
              <a:t>波的传播方向</a:t>
            </a:r>
          </a:p>
        </p:txBody>
      </p:sp>
      <p:sp>
        <p:nvSpPr>
          <p:cNvPr id="37" name="Text Box 37"/>
          <p:cNvSpPr txBox="1">
            <a:spLocks noChangeArrowheads="1"/>
          </p:cNvSpPr>
          <p:nvPr/>
        </p:nvSpPr>
        <p:spPr bwMode="auto">
          <a:xfrm>
            <a:off x="486762" y="973665"/>
            <a:ext cx="7561263" cy="457200"/>
          </a:xfrm>
          <a:prstGeom prst="rect">
            <a:avLst/>
          </a:prstGeom>
          <a:noFill/>
          <a:ln w="9525">
            <a:noFill/>
            <a:miter lim="800000"/>
          </a:ln>
        </p:spPr>
        <p:txBody>
          <a:bodyPr>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、能流：单位时间内通过某一截面的波动能量</a:t>
            </a:r>
            <a:r>
              <a:rPr kumimoji="1" lang="en-US" altLang="zh-CN" sz="2400" dirty="0">
                <a:latin typeface="微软雅黑" panose="020B0503020204020204" pitchFamily="34" charset="-122"/>
                <a:ea typeface="微软雅黑" panose="020B0503020204020204" pitchFamily="34" charset="-122"/>
              </a:rPr>
              <a:t>.</a:t>
            </a:r>
          </a:p>
        </p:txBody>
      </p:sp>
      <p:sp>
        <p:nvSpPr>
          <p:cNvPr id="38" name="Line 38"/>
          <p:cNvSpPr>
            <a:spLocks noChangeShapeType="1"/>
          </p:cNvSpPr>
          <p:nvPr/>
        </p:nvSpPr>
        <p:spPr bwMode="auto">
          <a:xfrm>
            <a:off x="4467197" y="5675296"/>
            <a:ext cx="4191000" cy="0"/>
          </a:xfrm>
          <a:prstGeom prst="line">
            <a:avLst/>
          </a:prstGeom>
          <a:noFill/>
          <a:ln w="28575">
            <a:solidFill>
              <a:schemeClr val="tx1"/>
            </a:solidFill>
            <a:round/>
            <a:tailEnd type="triangle" w="sm" len="lg"/>
          </a:ln>
        </p:spPr>
        <p:txBody>
          <a:bodyPr/>
          <a:lstStyle/>
          <a:p>
            <a:endParaRPr lang="zh-CN" altLang="en-US"/>
          </a:p>
        </p:txBody>
      </p:sp>
      <p:sp>
        <p:nvSpPr>
          <p:cNvPr id="39" name="Line 39"/>
          <p:cNvSpPr>
            <a:spLocks noChangeShapeType="1"/>
          </p:cNvSpPr>
          <p:nvPr/>
        </p:nvSpPr>
        <p:spPr bwMode="auto">
          <a:xfrm>
            <a:off x="4659284" y="5130784"/>
            <a:ext cx="469900" cy="0"/>
          </a:xfrm>
          <a:prstGeom prst="line">
            <a:avLst/>
          </a:prstGeom>
          <a:noFill/>
          <a:ln w="28575">
            <a:solidFill>
              <a:schemeClr val="tx1"/>
            </a:solidFill>
            <a:round/>
            <a:tailEnd type="triangle" w="sm" len="lg"/>
          </a:ln>
        </p:spPr>
        <p:txBody>
          <a:bodyPr/>
          <a:lstStyle/>
          <a:p>
            <a:endParaRPr lang="zh-CN" altLang="en-US"/>
          </a:p>
        </p:txBody>
      </p:sp>
      <p:grpSp>
        <p:nvGrpSpPr>
          <p:cNvPr id="42" name="Group 42"/>
          <p:cNvGrpSpPr/>
          <p:nvPr/>
        </p:nvGrpSpPr>
        <p:grpSpPr bwMode="auto">
          <a:xfrm>
            <a:off x="5795934" y="4697396"/>
            <a:ext cx="990600" cy="1873250"/>
            <a:chOff x="3787" y="2769"/>
            <a:chExt cx="624" cy="1296"/>
          </a:xfrm>
        </p:grpSpPr>
        <p:sp useBgFill="1">
          <p:nvSpPr>
            <p:cNvPr id="43" name="Rectangle 43"/>
            <p:cNvSpPr>
              <a:spLocks noChangeArrowheads="1"/>
            </p:cNvSpPr>
            <p:nvPr/>
          </p:nvSpPr>
          <p:spPr bwMode="auto">
            <a:xfrm>
              <a:off x="3787" y="2840"/>
              <a:ext cx="318" cy="1134"/>
            </a:xfrm>
            <a:prstGeom prst="rect">
              <a:avLst/>
            </a:prstGeom>
            <a:ln w="9525">
              <a:noFill/>
              <a:miter lim="800000"/>
            </a:ln>
          </p:spPr>
          <p:txBody>
            <a:bodyPr wrap="none" anchor="ctr"/>
            <a:lstStyle/>
            <a:p>
              <a:endParaRPr lang="zh-CN" altLang="en-US"/>
            </a:p>
          </p:txBody>
        </p:sp>
        <p:sp>
          <p:nvSpPr>
            <p:cNvPr id="44" name="AutoShape 44"/>
            <p:cNvSpPr>
              <a:spLocks noChangeArrowheads="1"/>
            </p:cNvSpPr>
            <p:nvPr/>
          </p:nvSpPr>
          <p:spPr bwMode="auto">
            <a:xfrm rot="5400000" flipH="1">
              <a:off x="3451" y="3105"/>
              <a:ext cx="1296" cy="624"/>
            </a:xfrm>
            <a:prstGeom prst="parallelogram">
              <a:avLst>
                <a:gd name="adj" fmla="val 24952"/>
              </a:avLst>
            </a:prstGeom>
            <a:solidFill>
              <a:srgbClr val="0D387E">
                <a:alpha val="50195"/>
              </a:srgbClr>
            </a:solidFill>
            <a:ln w="28575">
              <a:solidFill>
                <a:srgbClr val="FFFFFF">
                  <a:alpha val="50195"/>
                </a:srgbClr>
              </a:solidFill>
              <a:miter lim="800000"/>
            </a:ln>
          </p:spPr>
          <p:txBody>
            <a:bodyPr wrap="none" anchor="ctr"/>
            <a:lstStyle/>
            <a:p>
              <a:endParaRPr lang="zh-CN" altLang="en-US"/>
            </a:p>
          </p:txBody>
        </p:sp>
      </p:grpSp>
      <p:sp>
        <p:nvSpPr>
          <p:cNvPr id="45" name="Text Box 45"/>
          <p:cNvSpPr txBox="1">
            <a:spLocks noChangeArrowheads="1"/>
          </p:cNvSpPr>
          <p:nvPr/>
        </p:nvSpPr>
        <p:spPr bwMode="auto">
          <a:xfrm>
            <a:off x="6065809" y="4805346"/>
            <a:ext cx="914400" cy="396875"/>
          </a:xfrm>
          <a:prstGeom prst="rect">
            <a:avLst/>
          </a:prstGeom>
          <a:noFill/>
          <a:ln w="28575">
            <a:noFill/>
            <a:miter lim="800000"/>
          </a:ln>
        </p:spPr>
        <p:txBody>
          <a:bodyPr>
            <a:spAutoFit/>
          </a:bodyPr>
          <a:lstStyle/>
          <a:p>
            <a:pPr algn="ctr">
              <a:spcBef>
                <a:spcPct val="50000"/>
              </a:spcBef>
            </a:pPr>
            <a:r>
              <a:rPr kumimoji="1" lang="en-US" altLang="zh-CN" sz="2000" b="1" i="1" dirty="0">
                <a:latin typeface="Times New Roman" panose="02020603050405020304" pitchFamily="18" charset="0"/>
              </a:rPr>
              <a:t>S</a:t>
            </a:r>
          </a:p>
        </p:txBody>
      </p:sp>
      <p:sp>
        <p:nvSpPr>
          <p:cNvPr id="46" name="AutoShape 46"/>
          <p:cNvSpPr>
            <a:spLocks noChangeArrowheads="1"/>
          </p:cNvSpPr>
          <p:nvPr/>
        </p:nvSpPr>
        <p:spPr bwMode="auto">
          <a:xfrm>
            <a:off x="6359497" y="5562584"/>
            <a:ext cx="841375" cy="215900"/>
          </a:xfrm>
          <a:prstGeom prst="rightArrow">
            <a:avLst>
              <a:gd name="adj1" fmla="val 41667"/>
              <a:gd name="adj2" fmla="val 131255"/>
            </a:avLst>
          </a:prstGeom>
          <a:solidFill>
            <a:srgbClr val="00CC00"/>
          </a:solidFill>
          <a:ln w="9525">
            <a:solidFill>
              <a:schemeClr val="hlink"/>
            </a:solidFill>
            <a:miter lim="800000"/>
          </a:ln>
        </p:spPr>
        <p:txBody>
          <a:bodyPr wrap="none" anchor="ctr"/>
          <a:lstStyle/>
          <a:p>
            <a:endParaRPr lang="zh-CN" altLang="en-US"/>
          </a:p>
        </p:txBody>
      </p:sp>
      <p:grpSp>
        <p:nvGrpSpPr>
          <p:cNvPr id="47" name="Group 50"/>
          <p:cNvGrpSpPr/>
          <p:nvPr/>
        </p:nvGrpSpPr>
        <p:grpSpPr bwMode="auto">
          <a:xfrm>
            <a:off x="5554640" y="1681146"/>
            <a:ext cx="2682880" cy="1677988"/>
            <a:chOff x="3556" y="895"/>
            <a:chExt cx="1690" cy="1057"/>
          </a:xfrm>
        </p:grpSpPr>
        <p:sp>
          <p:nvSpPr>
            <p:cNvPr id="52" name="AutoShape 48"/>
            <p:cNvSpPr>
              <a:spLocks noChangeArrowheads="1"/>
            </p:cNvSpPr>
            <p:nvPr/>
          </p:nvSpPr>
          <p:spPr bwMode="auto">
            <a:xfrm>
              <a:off x="3567" y="916"/>
              <a:ext cx="1671" cy="309"/>
            </a:xfrm>
            <a:prstGeom prst="parallelogram">
              <a:avLst>
                <a:gd name="adj" fmla="val 112937"/>
              </a:avLst>
            </a:prstGeom>
            <a:solidFill>
              <a:srgbClr val="0D387E">
                <a:alpha val="39999"/>
              </a:srgbClr>
            </a:solidFill>
            <a:ln w="9525">
              <a:solidFill>
                <a:schemeClr val="tx1"/>
              </a:solidFill>
              <a:miter lim="800000"/>
            </a:ln>
          </p:spPr>
          <p:txBody>
            <a:bodyPr wrap="none" anchor="ctr"/>
            <a:lstStyle/>
            <a:p>
              <a:endParaRPr lang="zh-CN" altLang="en-US"/>
            </a:p>
          </p:txBody>
        </p:sp>
        <p:sp>
          <p:nvSpPr>
            <p:cNvPr id="53" name="AutoShape 49"/>
            <p:cNvSpPr>
              <a:spLocks noChangeArrowheads="1"/>
            </p:cNvSpPr>
            <p:nvPr/>
          </p:nvSpPr>
          <p:spPr bwMode="auto">
            <a:xfrm rot="16200000" flipV="1">
              <a:off x="4536" y="1242"/>
              <a:ext cx="1057" cy="363"/>
            </a:xfrm>
            <a:prstGeom prst="parallelogram">
              <a:avLst>
                <a:gd name="adj" fmla="val 85630"/>
              </a:avLst>
            </a:prstGeom>
            <a:solidFill>
              <a:srgbClr val="0D387E">
                <a:alpha val="79999"/>
              </a:srgbClr>
            </a:solidFill>
            <a:ln w="9525">
              <a:solidFill>
                <a:schemeClr val="tx1"/>
              </a:solidFill>
              <a:miter lim="800000"/>
            </a:ln>
          </p:spPr>
          <p:txBody>
            <a:bodyPr wrap="none" anchor="ctr"/>
            <a:lstStyle/>
            <a:p>
              <a:endParaRPr lang="zh-CN" altLang="en-US"/>
            </a:p>
          </p:txBody>
        </p:sp>
        <p:sp>
          <p:nvSpPr>
            <p:cNvPr id="50" name="Text Box 20"/>
            <p:cNvSpPr txBox="1">
              <a:spLocks noChangeArrowheads="1"/>
            </p:cNvSpPr>
            <p:nvPr/>
          </p:nvSpPr>
          <p:spPr bwMode="auto">
            <a:xfrm>
              <a:off x="4959" y="1111"/>
              <a:ext cx="214" cy="480"/>
            </a:xfrm>
            <a:prstGeom prst="rect">
              <a:avLst/>
            </a:prstGeom>
            <a:noFill/>
            <a:ln w="9525">
              <a:noFill/>
              <a:miter lim="800000"/>
            </a:ln>
          </p:spPr>
          <p:txBody>
            <a:bodyPr>
              <a:spAutoFit/>
            </a:bodyPr>
            <a:lstStyle/>
            <a:p>
              <a:pPr>
                <a:spcBef>
                  <a:spcPct val="50000"/>
                </a:spcBef>
              </a:pPr>
              <a:r>
                <a:rPr kumimoji="1" lang="en-US" altLang="zh-CN" sz="4400" b="1" dirty="0">
                  <a:solidFill>
                    <a:srgbClr val="FF0000"/>
                  </a:solidFill>
                  <a:latin typeface="Times New Roman" panose="02020603050405020304" pitchFamily="18" charset="0"/>
                </a:rPr>
                <a:t>s</a:t>
              </a:r>
            </a:p>
          </p:txBody>
        </p:sp>
        <p:sp>
          <p:nvSpPr>
            <p:cNvPr id="51" name="Rectangle 47"/>
            <p:cNvSpPr>
              <a:spLocks noChangeArrowheads="1"/>
            </p:cNvSpPr>
            <p:nvPr/>
          </p:nvSpPr>
          <p:spPr bwMode="auto">
            <a:xfrm>
              <a:off x="3556" y="1223"/>
              <a:ext cx="1316" cy="726"/>
            </a:xfrm>
            <a:prstGeom prst="rect">
              <a:avLst/>
            </a:prstGeom>
            <a:solidFill>
              <a:srgbClr val="0D387E">
                <a:alpha val="39999"/>
              </a:srgbClr>
            </a:solidFill>
            <a:ln w="9525">
              <a:solidFill>
                <a:schemeClr val="tx1"/>
              </a:solidFill>
              <a:miter lim="800000"/>
            </a:ln>
          </p:spPr>
          <p:txBody>
            <a:bodyPr wrap="none" anchor="ctr"/>
            <a:lstStyle/>
            <a:p>
              <a:endParaRPr lang="zh-CN" altLang="en-US"/>
            </a:p>
          </p:txBody>
        </p:sp>
        <p:sp>
          <p:nvSpPr>
            <p:cNvPr id="48" name="Line 18"/>
            <p:cNvSpPr>
              <a:spLocks noChangeShapeType="1"/>
            </p:cNvSpPr>
            <p:nvPr/>
          </p:nvSpPr>
          <p:spPr bwMode="auto">
            <a:xfrm>
              <a:off x="4091" y="1409"/>
              <a:ext cx="428" cy="0"/>
            </a:xfrm>
            <a:prstGeom prst="line">
              <a:avLst/>
            </a:prstGeom>
            <a:noFill/>
            <a:ln w="28575">
              <a:solidFill>
                <a:schemeClr val="tx1"/>
              </a:solidFill>
              <a:round/>
              <a:tailEnd type="triangle" w="sm" len="lg"/>
            </a:ln>
          </p:spPr>
          <p:txBody>
            <a:bodyPr/>
            <a:lstStyle/>
            <a:p>
              <a:endParaRPr lang="zh-CN" altLang="en-US"/>
            </a:p>
          </p:txBody>
        </p:sp>
        <p:graphicFrame>
          <p:nvGraphicFramePr>
            <p:cNvPr id="49" name="Object 19"/>
            <p:cNvGraphicFramePr>
              <a:graphicFrameLocks noChangeAspect="1"/>
            </p:cNvGraphicFramePr>
            <p:nvPr/>
          </p:nvGraphicFramePr>
          <p:xfrm>
            <a:off x="4541" y="1255"/>
            <a:ext cx="195" cy="250"/>
          </p:xfrm>
          <a:graphic>
            <a:graphicData uri="http://schemas.openxmlformats.org/presentationml/2006/ole">
              <mc:AlternateContent xmlns:mc="http://schemas.openxmlformats.org/markup-compatibility/2006">
                <mc:Choice xmlns:v="urn:schemas-microsoft-com:vml" Requires="v">
                  <p:oleObj name="Equation" r:id="rId5" imgW="1851660" imgH="2407285" progId="Equation.DSMT4">
                    <p:embed/>
                  </p:oleObj>
                </mc:Choice>
                <mc:Fallback>
                  <p:oleObj name="Equation" r:id="rId5" imgW="1851660" imgH="2407285"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 y="1255"/>
                          <a:ext cx="195" cy="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3018" name="Object 10"/>
          <p:cNvGraphicFramePr>
            <a:graphicFrameLocks noChangeAspect="1"/>
          </p:cNvGraphicFramePr>
          <p:nvPr/>
        </p:nvGraphicFramePr>
        <p:xfrm>
          <a:off x="1441450" y="1571625"/>
          <a:ext cx="1473200" cy="787400"/>
        </p:xfrm>
        <a:graphic>
          <a:graphicData uri="http://schemas.openxmlformats.org/presentationml/2006/ole">
            <mc:AlternateContent xmlns:mc="http://schemas.openxmlformats.org/markup-compatibility/2006">
              <mc:Choice xmlns:v="urn:schemas-microsoft-com:vml" Requires="v">
                <p:oleObj name="Equation" r:id="rId7" imgW="17678400" imgH="9448800" progId="Equation.DSMT4">
                  <p:embed/>
                </p:oleObj>
              </mc:Choice>
              <mc:Fallback>
                <p:oleObj name="Equation" r:id="rId7" imgW="17678400" imgH="9448800" progId="Equation.DSMT4">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1450" y="1571625"/>
                        <a:ext cx="1473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9" name="Object 11"/>
          <p:cNvGraphicFramePr>
            <a:graphicFrameLocks noChangeAspect="1"/>
          </p:cNvGraphicFramePr>
          <p:nvPr>
            <p:extLst>
              <p:ext uri="{D42A27DB-BD31-4B8C-83A1-F6EECF244321}">
                <p14:modId xmlns:p14="http://schemas.microsoft.com/office/powerpoint/2010/main" val="1965139712"/>
              </p:ext>
            </p:extLst>
          </p:nvPr>
        </p:nvGraphicFramePr>
        <p:xfrm>
          <a:off x="2938254" y="1765921"/>
          <a:ext cx="863600" cy="355600"/>
        </p:xfrm>
        <a:graphic>
          <a:graphicData uri="http://schemas.openxmlformats.org/presentationml/2006/ole">
            <mc:AlternateContent xmlns:mc="http://schemas.openxmlformats.org/markup-compatibility/2006">
              <mc:Choice xmlns:v="urn:schemas-microsoft-com:vml" Requires="v">
                <p:oleObj name="Equation" r:id="rId9" imgW="10363200" imgH="4267200" progId="Equation.DSMT4">
                  <p:embed/>
                </p:oleObj>
              </mc:Choice>
              <mc:Fallback>
                <p:oleObj name="Equation" r:id="rId9" imgW="10363200" imgH="4267200" progId="Equation.DSMT4">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8254" y="1765921"/>
                        <a:ext cx="8636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0" name="Object 12"/>
          <p:cNvGraphicFramePr>
            <a:graphicFrameLocks noChangeAspect="1"/>
          </p:cNvGraphicFramePr>
          <p:nvPr/>
        </p:nvGraphicFramePr>
        <p:xfrm>
          <a:off x="1403350" y="2927350"/>
          <a:ext cx="2516188" cy="787400"/>
        </p:xfrm>
        <a:graphic>
          <a:graphicData uri="http://schemas.openxmlformats.org/presentationml/2006/ole">
            <mc:AlternateContent xmlns:mc="http://schemas.openxmlformats.org/markup-compatibility/2006">
              <mc:Choice xmlns:v="urn:schemas-microsoft-com:vml" Requires="v">
                <p:oleObj name="Equation" r:id="rId11" imgW="30175200" imgH="9448800" progId="Equation.DSMT4">
                  <p:embed/>
                </p:oleObj>
              </mc:Choice>
              <mc:Fallback>
                <p:oleObj name="Equation" r:id="rId11" imgW="30175200" imgH="9448800" progId="Equation.DSMT4">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2927350"/>
                        <a:ext cx="2516188"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1" name="Object 13"/>
          <p:cNvGraphicFramePr>
            <a:graphicFrameLocks noChangeAspect="1"/>
          </p:cNvGraphicFramePr>
          <p:nvPr>
            <p:extLst>
              <p:ext uri="{D42A27DB-BD31-4B8C-83A1-F6EECF244321}">
                <p14:modId xmlns:p14="http://schemas.microsoft.com/office/powerpoint/2010/main" val="1225308877"/>
              </p:ext>
            </p:extLst>
          </p:nvPr>
        </p:nvGraphicFramePr>
        <p:xfrm>
          <a:off x="1853379" y="4881221"/>
          <a:ext cx="1652587" cy="787400"/>
        </p:xfrm>
        <a:graphic>
          <a:graphicData uri="http://schemas.openxmlformats.org/presentationml/2006/ole">
            <mc:AlternateContent xmlns:mc="http://schemas.openxmlformats.org/markup-compatibility/2006">
              <mc:Choice xmlns:v="urn:schemas-microsoft-com:vml" Requires="v">
                <p:oleObj name="Equation" r:id="rId13" imgW="19812000" imgH="9448800" progId="Equation.DSMT4">
                  <p:embed/>
                </p:oleObj>
              </mc:Choice>
              <mc:Fallback>
                <p:oleObj name="Equation" r:id="rId13" imgW="19812000" imgH="9448800" progId="Equation.DSMT4">
                  <p:embed/>
                  <p:pic>
                    <p:nvPicPr>
                      <p:cNvPr id="0"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3379" y="4881221"/>
                        <a:ext cx="1652587"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3" name="Object 15"/>
          <p:cNvGraphicFramePr>
            <a:graphicFrameLocks noChangeAspect="1"/>
          </p:cNvGraphicFramePr>
          <p:nvPr/>
        </p:nvGraphicFramePr>
        <p:xfrm>
          <a:off x="4745040" y="4740286"/>
          <a:ext cx="255588" cy="331788"/>
        </p:xfrm>
        <a:graphic>
          <a:graphicData uri="http://schemas.openxmlformats.org/presentationml/2006/ole">
            <mc:AlternateContent xmlns:mc="http://schemas.openxmlformats.org/markup-compatibility/2006">
              <mc:Choice xmlns:v="urn:schemas-microsoft-com:vml" Requires="v">
                <p:oleObj name="Equation" r:id="rId15" imgW="3048000" imgH="3962400" progId="Equation.DSMT4">
                  <p:embed/>
                </p:oleObj>
              </mc:Choice>
              <mc:Fallback>
                <p:oleObj name="Equation" r:id="rId15" imgW="3048000" imgH="3962400" progId="Equation.DSMT4">
                  <p:embed/>
                  <p:pic>
                    <p:nvPicPr>
                      <p:cNvPr id="0"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45040" y="4740286"/>
                        <a:ext cx="255588"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4" name="Object 16"/>
          <p:cNvGraphicFramePr>
            <a:graphicFrameLocks noChangeAspect="1"/>
          </p:cNvGraphicFramePr>
          <p:nvPr/>
        </p:nvGraphicFramePr>
        <p:xfrm>
          <a:off x="6858016" y="5929330"/>
          <a:ext cx="280988" cy="382588"/>
        </p:xfrm>
        <a:graphic>
          <a:graphicData uri="http://schemas.openxmlformats.org/presentationml/2006/ole">
            <mc:AlternateContent xmlns:mc="http://schemas.openxmlformats.org/markup-compatibility/2006">
              <mc:Choice xmlns:v="urn:schemas-microsoft-com:vml" Requires="v">
                <p:oleObj name="Equation" r:id="rId17" imgW="3352800" imgH="4572000" progId="Equation.DSMT4">
                  <p:embed/>
                </p:oleObj>
              </mc:Choice>
              <mc:Fallback>
                <p:oleObj name="Equation" r:id="rId17" imgW="3352800" imgH="4572000" progId="Equation.DSMT4">
                  <p:embed/>
                  <p:pic>
                    <p:nvPicPr>
                      <p:cNvPr id="0" name="Picture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8016" y="5929330"/>
                        <a:ext cx="280988" cy="3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灯片编号占位符 53"/>
          <p:cNvSpPr>
            <a:spLocks noGrp="1"/>
          </p:cNvSpPr>
          <p:nvPr>
            <p:ph type="sldNum" sz="quarter" idx="12"/>
          </p:nvPr>
        </p:nvSpPr>
        <p:spPr/>
        <p:txBody>
          <a:bodyPr/>
          <a:lstStyle/>
          <a:p>
            <a:fld id="{0C913308-F349-4B6D-A68A-DD1791B4A57B}" type="slidenum">
              <a:rPr lang="zh-CN" altLang="en-US" smtClean="0"/>
              <a:t>30</a:t>
            </a:fld>
            <a:endParaRPr lang="zh-CN" altLang="en-US"/>
          </a:p>
        </p:txBody>
      </p:sp>
      <p:sp>
        <p:nvSpPr>
          <p:cNvPr id="2" name="文本框 1">
            <a:extLst>
              <a:ext uri="{FF2B5EF4-FFF2-40B4-BE49-F238E27FC236}">
                <a16:creationId xmlns:a16="http://schemas.microsoft.com/office/drawing/2014/main" id="{6AA351EB-29A6-8DF5-C5C8-5EB3A1D8C2B9}"/>
              </a:ext>
            </a:extLst>
          </p:cNvPr>
          <p:cNvSpPr txBox="1"/>
          <p:nvPr/>
        </p:nvSpPr>
        <p:spPr>
          <a:xfrm>
            <a:off x="517594" y="258216"/>
            <a:ext cx="270381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三、波的强度</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417490" y="216479"/>
            <a:ext cx="7010400" cy="457200"/>
          </a:xfrm>
          <a:prstGeom prst="rect">
            <a:avLst/>
          </a:prstGeom>
          <a:noFill/>
          <a:ln w="9525">
            <a:noFill/>
            <a:miter lim="800000"/>
          </a:ln>
        </p:spPr>
        <p:txBody>
          <a:bodyPr>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3</a:t>
            </a:r>
            <a:r>
              <a:rPr kumimoji="1" lang="zh-CN" altLang="en-US" sz="2400" dirty="0">
                <a:latin typeface="微软雅黑" panose="020B0503020204020204" pitchFamily="34" charset="-122"/>
                <a:ea typeface="微软雅黑" panose="020B0503020204020204" pitchFamily="34" charset="-122"/>
              </a:rPr>
              <a:t>、波的强度：一个周期内能流密度大小的平均值</a:t>
            </a:r>
            <a:r>
              <a:rPr kumimoji="1" lang="en-US" altLang="zh-CN" sz="2400" dirty="0">
                <a:latin typeface="微软雅黑" panose="020B0503020204020204" pitchFamily="34" charset="-122"/>
                <a:ea typeface="微软雅黑" panose="020B0503020204020204" pitchFamily="34" charset="-122"/>
              </a:rPr>
              <a:t>.</a:t>
            </a:r>
          </a:p>
        </p:txBody>
      </p:sp>
      <p:sp>
        <p:nvSpPr>
          <p:cNvPr id="9" name="Rectangle 7"/>
          <p:cNvSpPr>
            <a:spLocks noChangeArrowheads="1"/>
          </p:cNvSpPr>
          <p:nvPr/>
        </p:nvSpPr>
        <p:spPr bwMode="auto">
          <a:xfrm>
            <a:off x="573882" y="1359270"/>
            <a:ext cx="4837112" cy="457200"/>
          </a:xfrm>
          <a:prstGeom prst="rect">
            <a:avLst/>
          </a:prstGeom>
          <a:noFill/>
          <a:ln w="9525">
            <a:noFill/>
            <a:miter lim="800000"/>
          </a:ln>
        </p:spPr>
        <p:txBody>
          <a:bodyPr>
            <a:spAutoFit/>
          </a:bodyPr>
          <a:lstStyle/>
          <a:p>
            <a:pPr>
              <a:spcBef>
                <a:spcPct val="30000"/>
              </a:spcBef>
              <a:buClr>
                <a:srgbClr val="FF9900"/>
              </a:buClr>
              <a:buSzPct val="90000"/>
            </a:pPr>
            <a:r>
              <a:rPr kumimoji="1" lang="zh-CN" altLang="en-US" sz="2400" dirty="0">
                <a:latin typeface="微软雅黑" panose="020B0503020204020204" pitchFamily="34" charset="-122"/>
                <a:ea typeface="微软雅黑" panose="020B0503020204020204" pitchFamily="34" charset="-122"/>
              </a:rPr>
              <a:t> 球面波的振幅</a:t>
            </a:r>
          </a:p>
        </p:txBody>
      </p:sp>
      <p:sp>
        <p:nvSpPr>
          <p:cNvPr id="10" name="Rectangle 14"/>
          <p:cNvSpPr>
            <a:spLocks noChangeArrowheads="1"/>
          </p:cNvSpPr>
          <p:nvPr/>
        </p:nvSpPr>
        <p:spPr bwMode="auto">
          <a:xfrm>
            <a:off x="1843458" y="1330771"/>
            <a:ext cx="3960813" cy="457200"/>
          </a:xfrm>
          <a:prstGeom prst="rect">
            <a:avLst/>
          </a:prstGeom>
          <a:noFill/>
          <a:ln w="9525">
            <a:noFill/>
            <a:miter lim="800000"/>
          </a:ln>
        </p:spPr>
        <p:txBody>
          <a:bodyPr>
            <a:spAutoFit/>
          </a:bodyPr>
          <a:lstStyle/>
          <a:p>
            <a:pPr algn="ct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zh-CN" altLang="en-US" sz="2400" dirty="0">
                <a:latin typeface="微软雅黑" panose="020B0503020204020204" pitchFamily="34" charset="-122"/>
                <a:ea typeface="微软雅黑" panose="020B0503020204020204" pitchFamily="34" charset="-122"/>
              </a:rPr>
              <a:t>介质不吸收能量）</a:t>
            </a:r>
          </a:p>
        </p:txBody>
      </p:sp>
      <p:sp>
        <p:nvSpPr>
          <p:cNvPr id="11" name="Text Box 25"/>
          <p:cNvSpPr txBox="1">
            <a:spLocks noChangeArrowheads="1"/>
          </p:cNvSpPr>
          <p:nvPr/>
        </p:nvSpPr>
        <p:spPr bwMode="auto">
          <a:xfrm>
            <a:off x="6151563" y="1502902"/>
            <a:ext cx="741362" cy="457200"/>
          </a:xfrm>
          <a:prstGeom prst="rect">
            <a:avLst/>
          </a:prstGeom>
          <a:noFill/>
          <a:ln w="28575">
            <a:noFill/>
            <a:miter lim="800000"/>
          </a:ln>
        </p:spPr>
        <p:txBody>
          <a:bodyPr>
            <a:spAutoFit/>
          </a:bodyPr>
          <a:lstStyle/>
          <a:p>
            <a:endParaRPr kumimoji="1" lang="zh-CN" altLang="zh-CN" sz="2400" b="1">
              <a:latin typeface="Times New Roman" panose="02020603050405020304" pitchFamily="18" charset="0"/>
            </a:endParaRPr>
          </a:p>
        </p:txBody>
      </p:sp>
      <p:sp>
        <p:nvSpPr>
          <p:cNvPr id="13" name="Rectangle 28"/>
          <p:cNvSpPr>
            <a:spLocks noChangeArrowheads="1"/>
          </p:cNvSpPr>
          <p:nvPr/>
        </p:nvSpPr>
        <p:spPr bwMode="auto">
          <a:xfrm>
            <a:off x="772150" y="2032518"/>
            <a:ext cx="492125" cy="457200"/>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由</a:t>
            </a:r>
          </a:p>
        </p:txBody>
      </p:sp>
      <p:sp>
        <p:nvSpPr>
          <p:cNvPr id="16" name="Line 31"/>
          <p:cNvSpPr>
            <a:spLocks noChangeShapeType="1"/>
          </p:cNvSpPr>
          <p:nvPr/>
        </p:nvSpPr>
        <p:spPr bwMode="auto">
          <a:xfrm rot="18809609">
            <a:off x="7403306" y="2684797"/>
            <a:ext cx="111125" cy="436562"/>
          </a:xfrm>
          <a:prstGeom prst="line">
            <a:avLst/>
          </a:prstGeom>
          <a:noFill/>
          <a:ln w="28575">
            <a:solidFill>
              <a:schemeClr val="hlink"/>
            </a:solidFill>
            <a:round/>
            <a:tailEnd type="triangle" w="sm" len="lg"/>
          </a:ln>
        </p:spPr>
        <p:txBody>
          <a:bodyPr/>
          <a:lstStyle/>
          <a:p>
            <a:endParaRPr lang="zh-CN" altLang="en-US"/>
          </a:p>
        </p:txBody>
      </p:sp>
      <p:sp>
        <p:nvSpPr>
          <p:cNvPr id="17" name="Line 32"/>
          <p:cNvSpPr>
            <a:spLocks noChangeShapeType="1"/>
          </p:cNvSpPr>
          <p:nvPr/>
        </p:nvSpPr>
        <p:spPr bwMode="auto">
          <a:xfrm flipH="1">
            <a:off x="6932613" y="2780840"/>
            <a:ext cx="306387" cy="841375"/>
          </a:xfrm>
          <a:prstGeom prst="line">
            <a:avLst/>
          </a:prstGeom>
          <a:noFill/>
          <a:ln w="28575">
            <a:solidFill>
              <a:schemeClr val="hlink"/>
            </a:solidFill>
            <a:round/>
            <a:tailEnd type="triangle" w="sm" len="lg"/>
          </a:ln>
        </p:spPr>
        <p:txBody>
          <a:bodyPr/>
          <a:lstStyle/>
          <a:p>
            <a:endParaRPr lang="zh-CN" altLang="en-US"/>
          </a:p>
        </p:txBody>
      </p:sp>
      <p:sp>
        <p:nvSpPr>
          <p:cNvPr id="20" name="Oval 35"/>
          <p:cNvSpPr>
            <a:spLocks noChangeArrowheads="1"/>
          </p:cNvSpPr>
          <p:nvPr/>
        </p:nvSpPr>
        <p:spPr bwMode="auto">
          <a:xfrm>
            <a:off x="6713538" y="2263315"/>
            <a:ext cx="1009650" cy="1009650"/>
          </a:xfrm>
          <a:prstGeom prst="ellipse">
            <a:avLst/>
          </a:prstGeom>
          <a:noFill/>
          <a:ln w="38100">
            <a:solidFill>
              <a:schemeClr val="tx1"/>
            </a:solidFill>
            <a:round/>
          </a:ln>
        </p:spPr>
        <p:txBody>
          <a:bodyPr wrap="none" anchor="ctr"/>
          <a:lstStyle/>
          <a:p>
            <a:endParaRPr lang="zh-CN" altLang="en-US"/>
          </a:p>
        </p:txBody>
      </p:sp>
      <p:sp>
        <p:nvSpPr>
          <p:cNvPr id="21" name="Oval 36"/>
          <p:cNvSpPr>
            <a:spLocks noChangeArrowheads="1"/>
          </p:cNvSpPr>
          <p:nvPr/>
        </p:nvSpPr>
        <p:spPr bwMode="auto">
          <a:xfrm>
            <a:off x="6323013" y="1844215"/>
            <a:ext cx="1800225" cy="1800225"/>
          </a:xfrm>
          <a:prstGeom prst="ellipse">
            <a:avLst/>
          </a:prstGeom>
          <a:noFill/>
          <a:ln w="38100">
            <a:solidFill>
              <a:schemeClr val="tx1"/>
            </a:solidFill>
            <a:round/>
          </a:ln>
        </p:spPr>
        <p:txBody>
          <a:bodyPr wrap="none" anchor="ctr"/>
          <a:lstStyle/>
          <a:p>
            <a:endParaRPr lang="zh-CN" altLang="en-US"/>
          </a:p>
        </p:txBody>
      </p:sp>
      <p:grpSp>
        <p:nvGrpSpPr>
          <p:cNvPr id="22" name="Group 37"/>
          <p:cNvGrpSpPr/>
          <p:nvPr/>
        </p:nvGrpSpPr>
        <p:grpSpPr bwMode="auto">
          <a:xfrm>
            <a:off x="5940425" y="1494454"/>
            <a:ext cx="2597150" cy="2540000"/>
            <a:chOff x="3768" y="2566"/>
            <a:chExt cx="1636" cy="1600"/>
          </a:xfrm>
        </p:grpSpPr>
        <p:sp>
          <p:nvSpPr>
            <p:cNvPr id="23" name="Line 38"/>
            <p:cNvSpPr>
              <a:spLocks noChangeShapeType="1"/>
            </p:cNvSpPr>
            <p:nvPr/>
          </p:nvSpPr>
          <p:spPr bwMode="auto">
            <a:xfrm>
              <a:off x="3768" y="3406"/>
              <a:ext cx="1636" cy="0"/>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sp>
          <p:nvSpPr>
            <p:cNvPr id="24" name="Line 39"/>
            <p:cNvSpPr>
              <a:spLocks noChangeShapeType="1"/>
            </p:cNvSpPr>
            <p:nvPr/>
          </p:nvSpPr>
          <p:spPr bwMode="auto">
            <a:xfrm rot="5400000">
              <a:off x="3792" y="3359"/>
              <a:ext cx="1587" cy="1"/>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sp>
          <p:nvSpPr>
            <p:cNvPr id="25" name="Line 40"/>
            <p:cNvSpPr>
              <a:spLocks noChangeShapeType="1"/>
            </p:cNvSpPr>
            <p:nvPr/>
          </p:nvSpPr>
          <p:spPr bwMode="auto">
            <a:xfrm rot="-2700000">
              <a:off x="3823" y="3386"/>
              <a:ext cx="1563" cy="1"/>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sp>
          <p:nvSpPr>
            <p:cNvPr id="26" name="Line 41"/>
            <p:cNvSpPr>
              <a:spLocks noChangeShapeType="1"/>
            </p:cNvSpPr>
            <p:nvPr/>
          </p:nvSpPr>
          <p:spPr bwMode="auto">
            <a:xfrm rot="2700000">
              <a:off x="3792" y="3388"/>
              <a:ext cx="1555" cy="1"/>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grpSp>
      <p:sp>
        <p:nvSpPr>
          <p:cNvPr id="29" name="Text Box 44"/>
          <p:cNvSpPr txBox="1">
            <a:spLocks noChangeArrowheads="1"/>
          </p:cNvSpPr>
          <p:nvPr/>
        </p:nvSpPr>
        <p:spPr bwMode="auto">
          <a:xfrm>
            <a:off x="844513" y="3783872"/>
            <a:ext cx="533400" cy="457200"/>
          </a:xfrm>
          <a:prstGeom prst="rect">
            <a:avLst/>
          </a:prstGeom>
          <a:noFill/>
          <a:ln w="9525">
            <a:noFill/>
            <a:miter lim="800000"/>
          </a:ln>
        </p:spPr>
        <p:txBody>
          <a:bodyPr>
            <a:spAutoFit/>
          </a:bodyPr>
          <a:lstStyle/>
          <a:p>
            <a:pPr>
              <a:spcBef>
                <a:spcPct val="50000"/>
              </a:spcBef>
            </a:pPr>
            <a:r>
              <a:rPr kumimoji="1" lang="zh-CN" altLang="en-US" sz="2400" b="1" dirty="0">
                <a:latin typeface="Bookman Old Style" panose="02050604050505020204" pitchFamily="18" charset="0"/>
              </a:rPr>
              <a:t>令</a:t>
            </a:r>
          </a:p>
        </p:txBody>
      </p:sp>
      <p:sp>
        <p:nvSpPr>
          <p:cNvPr id="30" name="Rectangle 45"/>
          <p:cNvSpPr>
            <a:spLocks noChangeArrowheads="1"/>
          </p:cNvSpPr>
          <p:nvPr/>
        </p:nvSpPr>
        <p:spPr bwMode="auto">
          <a:xfrm>
            <a:off x="865151" y="3217187"/>
            <a:ext cx="492125" cy="457200"/>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得</a:t>
            </a:r>
          </a:p>
        </p:txBody>
      </p:sp>
      <p:sp>
        <p:nvSpPr>
          <p:cNvPr id="32" name="Rectangle 47"/>
          <p:cNvSpPr>
            <a:spLocks noChangeArrowheads="1"/>
          </p:cNvSpPr>
          <p:nvPr/>
        </p:nvSpPr>
        <p:spPr bwMode="auto">
          <a:xfrm>
            <a:off x="1053043" y="5322391"/>
            <a:ext cx="6629400" cy="457200"/>
          </a:xfrm>
          <a:prstGeom prst="rect">
            <a:avLst/>
          </a:prstGeom>
          <a:noFill/>
          <a:ln w="28575">
            <a:noFill/>
            <a:miter lim="800000"/>
          </a:ln>
        </p:spPr>
        <p:txBody>
          <a:bodyPr>
            <a:spAutoFit/>
          </a:bodyPr>
          <a:lstStyle/>
          <a:p>
            <a:pPr algn="ctr">
              <a:spcBef>
                <a:spcPct val="50000"/>
              </a:spcBef>
            </a:pPr>
            <a:r>
              <a:rPr kumimoji="1" lang="zh-CN" altLang="en-US" sz="2400" dirty="0">
                <a:latin typeface="微软雅黑" panose="020B0503020204020204" pitchFamily="34" charset="-122"/>
                <a:ea typeface="微软雅黑" panose="020B0503020204020204" pitchFamily="34" charset="-122"/>
              </a:rPr>
              <a:t>（</a:t>
            </a:r>
            <a:r>
              <a:rPr kumimoji="1" lang="en-US" altLang="zh-CN" sz="2400" i="1" dirty="0">
                <a:latin typeface="微软雅黑" panose="020B0503020204020204" pitchFamily="34" charset="-122"/>
                <a:ea typeface="微软雅黑" panose="020B0503020204020204" pitchFamily="34" charset="-122"/>
              </a:rPr>
              <a:t>A</a:t>
            </a:r>
            <a:r>
              <a:rPr kumimoji="1" lang="en-US" altLang="zh-CN" sz="2400" baseline="-25000" dirty="0">
                <a:latin typeface="微软雅黑" panose="020B0503020204020204" pitchFamily="34" charset="-122"/>
                <a:ea typeface="微软雅黑" panose="020B0503020204020204" pitchFamily="34" charset="-122"/>
              </a:rPr>
              <a:t>0</a:t>
            </a:r>
            <a:r>
              <a:rPr kumimoji="1" lang="zh-CN" altLang="en-US" sz="2400" dirty="0">
                <a:latin typeface="微软雅黑" panose="020B0503020204020204" pitchFamily="34" charset="-122"/>
                <a:ea typeface="微软雅黑" panose="020B0503020204020204" pitchFamily="34" charset="-122"/>
              </a:rPr>
              <a:t>为离原点（波源）</a:t>
            </a:r>
            <a:r>
              <a:rPr kumimoji="1" lang="en-US" altLang="zh-CN" sz="2400" i="1" dirty="0">
                <a:latin typeface="微软雅黑" panose="020B0503020204020204" pitchFamily="34" charset="-122"/>
                <a:ea typeface="微软雅黑" panose="020B0503020204020204" pitchFamily="34" charset="-122"/>
              </a:rPr>
              <a:t>r</a:t>
            </a:r>
            <a:r>
              <a:rPr kumimoji="1" lang="en-US" altLang="zh-CN" sz="2400" baseline="-25000" dirty="0">
                <a:latin typeface="微软雅黑" panose="020B0503020204020204" pitchFamily="34" charset="-122"/>
                <a:ea typeface="微软雅黑" panose="020B0503020204020204" pitchFamily="34" charset="-122"/>
              </a:rPr>
              <a:t>0 </a:t>
            </a:r>
            <a:r>
              <a:rPr kumimoji="1" lang="zh-CN" altLang="en-US" sz="2400" dirty="0">
                <a:latin typeface="微软雅黑" panose="020B0503020204020204" pitchFamily="34" charset="-122"/>
                <a:ea typeface="微软雅黑" panose="020B0503020204020204" pitchFamily="34" charset="-122"/>
              </a:rPr>
              <a:t>距离处波的振幅）</a:t>
            </a:r>
          </a:p>
        </p:txBody>
      </p:sp>
      <p:sp>
        <p:nvSpPr>
          <p:cNvPr id="34" name="Rectangle 49"/>
          <p:cNvSpPr>
            <a:spLocks noChangeArrowheads="1"/>
          </p:cNvSpPr>
          <p:nvPr/>
        </p:nvSpPr>
        <p:spPr bwMode="auto">
          <a:xfrm>
            <a:off x="916492" y="5933348"/>
            <a:ext cx="5673738" cy="506998"/>
          </a:xfrm>
          <a:prstGeom prst="rect">
            <a:avLst/>
          </a:prstGeom>
          <a:noFill/>
          <a:ln w="9525">
            <a:noFill/>
            <a:miter lim="800000"/>
          </a:ln>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球面波的振幅随 </a:t>
            </a:r>
            <a:r>
              <a:rPr kumimoji="1" lang="en-US" altLang="zh-CN" sz="2400" i="1" dirty="0">
                <a:latin typeface="微软雅黑" panose="020B0503020204020204" pitchFamily="34" charset="-122"/>
                <a:ea typeface="微软雅黑" panose="020B0503020204020204" pitchFamily="34" charset="-122"/>
              </a:rPr>
              <a:t>r  </a:t>
            </a:r>
            <a:r>
              <a:rPr kumimoji="1" lang="zh-CN" altLang="en-US" sz="2400" dirty="0">
                <a:latin typeface="微软雅黑" panose="020B0503020204020204" pitchFamily="34" charset="-122"/>
                <a:ea typeface="微软雅黑" panose="020B0503020204020204" pitchFamily="34" charset="-122"/>
              </a:rPr>
              <a:t>增大而减小</a:t>
            </a:r>
            <a:r>
              <a:rPr kumimoji="1" lang="en-US" altLang="zh-CN" sz="2400" dirty="0">
                <a:latin typeface="微软雅黑" panose="020B0503020204020204" pitchFamily="34" charset="-122"/>
                <a:ea typeface="微软雅黑" panose="020B0503020204020204" pitchFamily="34" charset="-122"/>
              </a:rPr>
              <a:t>.</a:t>
            </a:r>
          </a:p>
        </p:txBody>
      </p:sp>
      <p:sp>
        <p:nvSpPr>
          <p:cNvPr id="35" name="Rectangle 50"/>
          <p:cNvSpPr>
            <a:spLocks noChangeArrowheads="1"/>
          </p:cNvSpPr>
          <p:nvPr/>
        </p:nvSpPr>
        <p:spPr bwMode="auto">
          <a:xfrm>
            <a:off x="844513" y="4178806"/>
            <a:ext cx="3554412" cy="457200"/>
          </a:xfrm>
          <a:prstGeom prst="rect">
            <a:avLst/>
          </a:prstGeom>
          <a:noFill/>
          <a:ln w="28575">
            <a:noFill/>
            <a:miter lim="800000"/>
          </a:ln>
        </p:spPr>
        <p:txBody>
          <a:bodyPr wrap="none">
            <a:spAutoFit/>
          </a:bodyPr>
          <a:lstStyle/>
          <a:p>
            <a:pPr algn="ctr"/>
            <a:r>
              <a:rPr kumimoji="1" lang="zh-CN" altLang="en-US" sz="2400" dirty="0">
                <a:latin typeface="微软雅黑" panose="020B0503020204020204" pitchFamily="34" charset="-122"/>
                <a:ea typeface="微软雅黑" panose="020B0503020204020204" pitchFamily="34" charset="-122"/>
              </a:rPr>
              <a:t>则球面简谐波的波函数为</a:t>
            </a:r>
          </a:p>
        </p:txBody>
      </p:sp>
      <p:graphicFrame>
        <p:nvGraphicFramePr>
          <p:cNvPr id="44046" name="Object 14"/>
          <p:cNvGraphicFramePr>
            <a:graphicFrameLocks noChangeAspect="1"/>
          </p:cNvGraphicFramePr>
          <p:nvPr>
            <p:extLst>
              <p:ext uri="{D42A27DB-BD31-4B8C-83A1-F6EECF244321}">
                <p14:modId xmlns:p14="http://schemas.microsoft.com/office/powerpoint/2010/main" val="165447806"/>
              </p:ext>
            </p:extLst>
          </p:nvPr>
        </p:nvGraphicFramePr>
        <p:xfrm>
          <a:off x="1037459" y="601324"/>
          <a:ext cx="4067175" cy="787400"/>
        </p:xfrm>
        <a:graphic>
          <a:graphicData uri="http://schemas.openxmlformats.org/presentationml/2006/ole">
            <mc:AlternateContent xmlns:mc="http://schemas.openxmlformats.org/markup-compatibility/2006">
              <mc:Choice xmlns:v="urn:schemas-microsoft-com:vml" Requires="v">
                <p:oleObj name="Equation" r:id="rId3" imgW="48768000" imgH="9448800" progId="Equation.DSMT4">
                  <p:embed/>
                </p:oleObj>
              </mc:Choice>
              <mc:Fallback>
                <p:oleObj name="Equation" r:id="rId3" imgW="48768000" imgH="944880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459" y="601324"/>
                        <a:ext cx="4067175"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7" name="Object 15"/>
          <p:cNvGraphicFramePr>
            <a:graphicFrameLocks noChangeAspect="1"/>
          </p:cNvGraphicFramePr>
          <p:nvPr>
            <p:extLst>
              <p:ext uri="{D42A27DB-BD31-4B8C-83A1-F6EECF244321}">
                <p14:modId xmlns:p14="http://schemas.microsoft.com/office/powerpoint/2010/main" val="1310180067"/>
              </p:ext>
            </p:extLst>
          </p:nvPr>
        </p:nvGraphicFramePr>
        <p:xfrm>
          <a:off x="5229279" y="610123"/>
          <a:ext cx="1574800" cy="787400"/>
        </p:xfrm>
        <a:graphic>
          <a:graphicData uri="http://schemas.openxmlformats.org/presentationml/2006/ole">
            <mc:AlternateContent xmlns:mc="http://schemas.openxmlformats.org/markup-compatibility/2006">
              <mc:Choice xmlns:v="urn:schemas-microsoft-com:vml" Requires="v">
                <p:oleObj name="Equation" r:id="rId5" imgW="18897600" imgH="9448800" progId="Equation.DSMT4">
                  <p:embed/>
                </p:oleObj>
              </mc:Choice>
              <mc:Fallback>
                <p:oleObj name="Equation" r:id="rId5" imgW="18897600" imgH="94488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279" y="610123"/>
                        <a:ext cx="15748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8" name="Object 16"/>
          <p:cNvGraphicFramePr>
            <a:graphicFrameLocks noChangeAspect="1"/>
          </p:cNvGraphicFramePr>
          <p:nvPr>
            <p:extLst>
              <p:ext uri="{D42A27DB-BD31-4B8C-83A1-F6EECF244321}">
                <p14:modId xmlns:p14="http://schemas.microsoft.com/office/powerpoint/2010/main" val="2278012629"/>
              </p:ext>
            </p:extLst>
          </p:nvPr>
        </p:nvGraphicFramePr>
        <p:xfrm>
          <a:off x="6786563" y="836712"/>
          <a:ext cx="685800" cy="381000"/>
        </p:xfrm>
        <a:graphic>
          <a:graphicData uri="http://schemas.openxmlformats.org/presentationml/2006/ole">
            <mc:AlternateContent xmlns:mc="http://schemas.openxmlformats.org/markup-compatibility/2006">
              <mc:Choice xmlns:v="urn:schemas-microsoft-com:vml" Requires="v">
                <p:oleObj name="Equation" r:id="rId7" imgW="8229600" imgH="4572000" progId="Equation.DSMT4">
                  <p:embed/>
                </p:oleObj>
              </mc:Choice>
              <mc:Fallback>
                <p:oleObj name="Equation" r:id="rId7" imgW="8229600" imgH="4572000" progId="Equation.DSMT4">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563" y="836712"/>
                        <a:ext cx="685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9" name="Object 17"/>
          <p:cNvGraphicFramePr>
            <a:graphicFrameLocks noChangeAspect="1"/>
          </p:cNvGraphicFramePr>
          <p:nvPr>
            <p:extLst>
              <p:ext uri="{D42A27DB-BD31-4B8C-83A1-F6EECF244321}">
                <p14:modId xmlns:p14="http://schemas.microsoft.com/office/powerpoint/2010/main" val="3916035701"/>
              </p:ext>
            </p:extLst>
          </p:nvPr>
        </p:nvGraphicFramePr>
        <p:xfrm>
          <a:off x="1624002" y="1877748"/>
          <a:ext cx="3327400" cy="787400"/>
        </p:xfrm>
        <a:graphic>
          <a:graphicData uri="http://schemas.openxmlformats.org/presentationml/2006/ole">
            <mc:AlternateContent xmlns:mc="http://schemas.openxmlformats.org/markup-compatibility/2006">
              <mc:Choice xmlns:v="urn:schemas-microsoft-com:vml" Requires="v">
                <p:oleObj name="Equation" r:id="rId9" imgW="39928800" imgH="9448800" progId="Equation.DSMT4">
                  <p:embed/>
                </p:oleObj>
              </mc:Choice>
              <mc:Fallback>
                <p:oleObj name="Equation" r:id="rId9" imgW="39928800" imgH="9448800" progId="Equation.DSMT4">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24002" y="1877748"/>
                        <a:ext cx="33274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0" name="Object 18"/>
          <p:cNvGraphicFramePr>
            <a:graphicFrameLocks noChangeAspect="1"/>
          </p:cNvGraphicFramePr>
          <p:nvPr>
            <p:extLst>
              <p:ext uri="{D42A27DB-BD31-4B8C-83A1-F6EECF244321}">
                <p14:modId xmlns:p14="http://schemas.microsoft.com/office/powerpoint/2010/main" val="3198113113"/>
              </p:ext>
            </p:extLst>
          </p:nvPr>
        </p:nvGraphicFramePr>
        <p:xfrm>
          <a:off x="1861061" y="2657993"/>
          <a:ext cx="2565400" cy="482600"/>
        </p:xfrm>
        <a:graphic>
          <a:graphicData uri="http://schemas.openxmlformats.org/presentationml/2006/ole">
            <mc:AlternateContent xmlns:mc="http://schemas.openxmlformats.org/markup-compatibility/2006">
              <mc:Choice xmlns:v="urn:schemas-microsoft-com:vml" Requires="v">
                <p:oleObj name="Equation" r:id="rId11" imgW="30784800" imgH="5791200" progId="Equation.DSMT4">
                  <p:embed/>
                </p:oleObj>
              </mc:Choice>
              <mc:Fallback>
                <p:oleObj name="Equation" r:id="rId11" imgW="30784800" imgH="5791200" progId="Equation.DSMT4">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1061" y="2657993"/>
                        <a:ext cx="25654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1" name="Object 19"/>
          <p:cNvGraphicFramePr>
            <a:graphicFrameLocks noChangeAspect="1"/>
          </p:cNvGraphicFramePr>
          <p:nvPr>
            <p:extLst>
              <p:ext uri="{D42A27DB-BD31-4B8C-83A1-F6EECF244321}">
                <p14:modId xmlns:p14="http://schemas.microsoft.com/office/powerpoint/2010/main" val="4003973894"/>
              </p:ext>
            </p:extLst>
          </p:nvPr>
        </p:nvGraphicFramePr>
        <p:xfrm>
          <a:off x="2461231" y="3187240"/>
          <a:ext cx="1295400" cy="457200"/>
        </p:xfrm>
        <a:graphic>
          <a:graphicData uri="http://schemas.openxmlformats.org/presentationml/2006/ole">
            <mc:AlternateContent xmlns:mc="http://schemas.openxmlformats.org/markup-compatibility/2006">
              <mc:Choice xmlns:v="urn:schemas-microsoft-com:vml" Requires="v">
                <p:oleObj name="Equation" r:id="rId13" imgW="15544800" imgH="5486400" progId="Equation.DSMT4">
                  <p:embed/>
                </p:oleObj>
              </mc:Choice>
              <mc:Fallback>
                <p:oleObj name="Equation" r:id="rId13" imgW="15544800" imgH="5486400" progId="Equation.DSMT4">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1231" y="318724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2" name="Object 20"/>
          <p:cNvGraphicFramePr>
            <a:graphicFrameLocks noChangeAspect="1"/>
          </p:cNvGraphicFramePr>
          <p:nvPr>
            <p:extLst>
              <p:ext uri="{D42A27DB-BD31-4B8C-83A1-F6EECF244321}">
                <p14:modId xmlns:p14="http://schemas.microsoft.com/office/powerpoint/2010/main" val="381468137"/>
              </p:ext>
            </p:extLst>
          </p:nvPr>
        </p:nvGraphicFramePr>
        <p:xfrm>
          <a:off x="2372235" y="3717408"/>
          <a:ext cx="1219200" cy="457200"/>
        </p:xfrm>
        <a:graphic>
          <a:graphicData uri="http://schemas.openxmlformats.org/presentationml/2006/ole">
            <mc:AlternateContent xmlns:mc="http://schemas.openxmlformats.org/markup-compatibility/2006">
              <mc:Choice xmlns:v="urn:schemas-microsoft-com:vml" Requires="v">
                <p:oleObj name="Equation" r:id="rId15" imgW="14630400" imgH="5486400" progId="Equation.DSMT4">
                  <p:embed/>
                </p:oleObj>
              </mc:Choice>
              <mc:Fallback>
                <p:oleObj name="Equation" r:id="rId15" imgW="14630400" imgH="5486400" progId="Equation.DSMT4">
                  <p:embed/>
                  <p:pic>
                    <p:nvPicPr>
                      <p:cNvPr id="0"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72235" y="3717408"/>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3" name="Object 21"/>
          <p:cNvGraphicFramePr>
            <a:graphicFrameLocks noChangeAspect="1"/>
          </p:cNvGraphicFramePr>
          <p:nvPr>
            <p:extLst>
              <p:ext uri="{D42A27DB-BD31-4B8C-83A1-F6EECF244321}">
                <p14:modId xmlns:p14="http://schemas.microsoft.com/office/powerpoint/2010/main" val="2680919663"/>
              </p:ext>
            </p:extLst>
          </p:nvPr>
        </p:nvGraphicFramePr>
        <p:xfrm>
          <a:off x="564459" y="4637240"/>
          <a:ext cx="4318000" cy="787400"/>
        </p:xfrm>
        <a:graphic>
          <a:graphicData uri="http://schemas.openxmlformats.org/presentationml/2006/ole">
            <mc:AlternateContent xmlns:mc="http://schemas.openxmlformats.org/markup-compatibility/2006">
              <mc:Choice xmlns:v="urn:schemas-microsoft-com:vml" Requires="v">
                <p:oleObj name="Equation" r:id="rId17" imgW="51816000" imgH="9448800" progId="Equation.DSMT4">
                  <p:embed/>
                </p:oleObj>
              </mc:Choice>
              <mc:Fallback>
                <p:oleObj name="Equation" r:id="rId17" imgW="51816000" imgH="9448800" progId="Equation.DSMT4">
                  <p:embed/>
                  <p:pic>
                    <p:nvPicPr>
                      <p:cNvPr id="0" name="Picture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459" y="4637240"/>
                        <a:ext cx="43180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4" name="Object 22"/>
          <p:cNvGraphicFramePr>
            <a:graphicFrameLocks noChangeAspect="1"/>
          </p:cNvGraphicFramePr>
          <p:nvPr>
            <p:extLst>
              <p:ext uri="{D42A27DB-BD31-4B8C-83A1-F6EECF244321}">
                <p14:modId xmlns:p14="http://schemas.microsoft.com/office/powerpoint/2010/main" val="68155376"/>
              </p:ext>
            </p:extLst>
          </p:nvPr>
        </p:nvGraphicFramePr>
        <p:xfrm>
          <a:off x="7358082" y="1968594"/>
          <a:ext cx="331788" cy="458788"/>
        </p:xfrm>
        <a:graphic>
          <a:graphicData uri="http://schemas.openxmlformats.org/presentationml/2006/ole">
            <mc:AlternateContent xmlns:mc="http://schemas.openxmlformats.org/markup-compatibility/2006">
              <mc:Choice xmlns:v="urn:schemas-microsoft-com:vml" Requires="v">
                <p:oleObj name="Equation" r:id="rId19" imgW="3962400" imgH="5486400" progId="Equation.DSMT4">
                  <p:embed/>
                </p:oleObj>
              </mc:Choice>
              <mc:Fallback>
                <p:oleObj name="Equation" r:id="rId19" imgW="3962400" imgH="5486400" progId="Equation.DSMT4">
                  <p:embed/>
                  <p:pic>
                    <p:nvPicPr>
                      <p:cNvPr id="0" name="Picture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58082" y="1968594"/>
                        <a:ext cx="3317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5" name="Object 23"/>
          <p:cNvGraphicFramePr>
            <a:graphicFrameLocks noChangeAspect="1"/>
          </p:cNvGraphicFramePr>
          <p:nvPr>
            <p:extLst>
              <p:ext uri="{D42A27DB-BD31-4B8C-83A1-F6EECF244321}">
                <p14:modId xmlns:p14="http://schemas.microsoft.com/office/powerpoint/2010/main" val="3005603347"/>
              </p:ext>
            </p:extLst>
          </p:nvPr>
        </p:nvGraphicFramePr>
        <p:xfrm>
          <a:off x="7643834" y="1581244"/>
          <a:ext cx="357188" cy="458788"/>
        </p:xfrm>
        <a:graphic>
          <a:graphicData uri="http://schemas.openxmlformats.org/presentationml/2006/ole">
            <mc:AlternateContent xmlns:mc="http://schemas.openxmlformats.org/markup-compatibility/2006">
              <mc:Choice xmlns:v="urn:schemas-microsoft-com:vml" Requires="v">
                <p:oleObj name="Equation" r:id="rId21" imgW="4267200" imgH="5486400" progId="Equation.DSMT4">
                  <p:embed/>
                </p:oleObj>
              </mc:Choice>
              <mc:Fallback>
                <p:oleObj name="Equation" r:id="rId21" imgW="4267200" imgH="5486400" progId="Equation.DSMT4">
                  <p:embed/>
                  <p:pic>
                    <p:nvPicPr>
                      <p:cNvPr id="0" name="Picture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43834" y="1581244"/>
                        <a:ext cx="357188"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6" name="Object 24"/>
          <p:cNvGraphicFramePr>
            <a:graphicFrameLocks noChangeAspect="1"/>
          </p:cNvGraphicFramePr>
          <p:nvPr>
            <p:extLst>
              <p:ext uri="{D42A27DB-BD31-4B8C-83A1-F6EECF244321}">
                <p14:modId xmlns:p14="http://schemas.microsoft.com/office/powerpoint/2010/main" val="2343532184"/>
              </p:ext>
            </p:extLst>
          </p:nvPr>
        </p:nvGraphicFramePr>
        <p:xfrm>
          <a:off x="7715272" y="2754412"/>
          <a:ext cx="255588" cy="460375"/>
        </p:xfrm>
        <a:graphic>
          <a:graphicData uri="http://schemas.openxmlformats.org/presentationml/2006/ole">
            <mc:AlternateContent xmlns:mc="http://schemas.openxmlformats.org/markup-compatibility/2006">
              <mc:Choice xmlns:v="urn:schemas-microsoft-com:vml" Requires="v">
                <p:oleObj name="Equation" r:id="rId23" imgW="3048000" imgH="5486400" progId="Equation.DSMT4">
                  <p:embed/>
                </p:oleObj>
              </mc:Choice>
              <mc:Fallback>
                <p:oleObj name="Equation" r:id="rId23" imgW="3048000" imgH="5486400" progId="Equation.DSMT4">
                  <p:embed/>
                  <p:pic>
                    <p:nvPicPr>
                      <p:cNvPr id="0" name="Picture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15272" y="2754412"/>
                        <a:ext cx="2555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7" name="Object 25"/>
          <p:cNvGraphicFramePr>
            <a:graphicFrameLocks noChangeAspect="1"/>
          </p:cNvGraphicFramePr>
          <p:nvPr>
            <p:extLst>
              <p:ext uri="{D42A27DB-BD31-4B8C-83A1-F6EECF244321}">
                <p14:modId xmlns:p14="http://schemas.microsoft.com/office/powerpoint/2010/main" val="911865925"/>
              </p:ext>
            </p:extLst>
          </p:nvPr>
        </p:nvGraphicFramePr>
        <p:xfrm>
          <a:off x="6715140" y="3111602"/>
          <a:ext cx="280988" cy="460375"/>
        </p:xfrm>
        <a:graphic>
          <a:graphicData uri="http://schemas.openxmlformats.org/presentationml/2006/ole">
            <mc:AlternateContent xmlns:mc="http://schemas.openxmlformats.org/markup-compatibility/2006">
              <mc:Choice xmlns:v="urn:schemas-microsoft-com:vml" Requires="v">
                <p:oleObj name="Equation" r:id="rId25" imgW="3352800" imgH="5486400" progId="Equation.DSMT4">
                  <p:embed/>
                </p:oleObj>
              </mc:Choice>
              <mc:Fallback>
                <p:oleObj name="Equation" r:id="rId25" imgW="3352800" imgH="5486400" progId="Equation.DSMT4">
                  <p:embed/>
                  <p:pic>
                    <p:nvPicPr>
                      <p:cNvPr id="0" name="Picture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15140" y="3111602"/>
                        <a:ext cx="2809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5"/>
          <p:cNvGrpSpPr/>
          <p:nvPr/>
        </p:nvGrpSpPr>
        <p:grpSpPr bwMode="auto">
          <a:xfrm>
            <a:off x="6743700" y="1536721"/>
            <a:ext cx="1725613" cy="1573212"/>
            <a:chOff x="3888" y="816"/>
            <a:chExt cx="1488" cy="1344"/>
          </a:xfrm>
        </p:grpSpPr>
        <p:grpSp>
          <p:nvGrpSpPr>
            <p:cNvPr id="5" name="Group 86"/>
            <p:cNvGrpSpPr/>
            <p:nvPr/>
          </p:nvGrpSpPr>
          <p:grpSpPr bwMode="auto">
            <a:xfrm>
              <a:off x="4032" y="816"/>
              <a:ext cx="1344" cy="1296"/>
              <a:chOff x="3216" y="192"/>
              <a:chExt cx="1344" cy="1296"/>
            </a:xfrm>
          </p:grpSpPr>
          <p:sp>
            <p:nvSpPr>
              <p:cNvPr id="7" name="Oval 87"/>
              <p:cNvSpPr>
                <a:spLocks noChangeArrowheads="1"/>
              </p:cNvSpPr>
              <p:nvPr/>
            </p:nvSpPr>
            <p:spPr bwMode="auto">
              <a:xfrm>
                <a:off x="3408" y="384"/>
                <a:ext cx="960" cy="912"/>
              </a:xfrm>
              <a:prstGeom prst="ellipse">
                <a:avLst/>
              </a:prstGeom>
              <a:solidFill>
                <a:srgbClr val="000050"/>
              </a:solidFill>
              <a:ln w="28575">
                <a:solidFill>
                  <a:srgbClr val="00FF00"/>
                </a:solidFill>
                <a:round/>
              </a:ln>
            </p:spPr>
            <p:txBody>
              <a:bodyPr wrap="none" anchor="ctr"/>
              <a:lstStyle/>
              <a:p>
                <a:endParaRPr lang="zh-CN" altLang="en-US"/>
              </a:p>
            </p:txBody>
          </p:sp>
          <p:sp>
            <p:nvSpPr>
              <p:cNvPr id="8" name="Oval 88"/>
              <p:cNvSpPr>
                <a:spLocks noChangeArrowheads="1"/>
              </p:cNvSpPr>
              <p:nvPr/>
            </p:nvSpPr>
            <p:spPr bwMode="auto">
              <a:xfrm>
                <a:off x="3600" y="576"/>
                <a:ext cx="576" cy="528"/>
              </a:xfrm>
              <a:prstGeom prst="ellipse">
                <a:avLst/>
              </a:prstGeom>
              <a:solidFill>
                <a:srgbClr val="000050"/>
              </a:solidFill>
              <a:ln w="28575">
                <a:solidFill>
                  <a:srgbClr val="00FF00"/>
                </a:solidFill>
                <a:round/>
              </a:ln>
            </p:spPr>
            <p:txBody>
              <a:bodyPr wrap="none" anchor="ctr"/>
              <a:lstStyle/>
              <a:p>
                <a:endParaRPr lang="zh-CN" altLang="en-US"/>
              </a:p>
            </p:txBody>
          </p:sp>
          <p:sp>
            <p:nvSpPr>
              <p:cNvPr id="9" name="Oval 89"/>
              <p:cNvSpPr>
                <a:spLocks noChangeArrowheads="1"/>
              </p:cNvSpPr>
              <p:nvPr/>
            </p:nvSpPr>
            <p:spPr bwMode="auto">
              <a:xfrm>
                <a:off x="3216" y="192"/>
                <a:ext cx="1344" cy="1296"/>
              </a:xfrm>
              <a:prstGeom prst="ellipse">
                <a:avLst/>
              </a:prstGeom>
              <a:solidFill>
                <a:schemeClr val="accent1"/>
              </a:solidFill>
              <a:ln w="28575">
                <a:solidFill>
                  <a:srgbClr val="00FF00"/>
                </a:solidFill>
                <a:round/>
              </a:ln>
            </p:spPr>
            <p:txBody>
              <a:bodyPr wrap="none" anchor="ctr"/>
              <a:lstStyle/>
              <a:p>
                <a:endParaRPr lang="zh-CN" altLang="en-US"/>
              </a:p>
            </p:txBody>
          </p:sp>
        </p:grpSp>
        <p:sp>
          <p:nvSpPr>
            <p:cNvPr id="6" name="Rectangle 90"/>
            <p:cNvSpPr>
              <a:spLocks noChangeArrowheads="1"/>
            </p:cNvSpPr>
            <p:nvPr/>
          </p:nvSpPr>
          <p:spPr bwMode="auto">
            <a:xfrm>
              <a:off x="3888" y="816"/>
              <a:ext cx="816" cy="1344"/>
            </a:xfrm>
            <a:prstGeom prst="rect">
              <a:avLst/>
            </a:prstGeom>
            <a:solidFill>
              <a:schemeClr val="accent1"/>
            </a:solidFill>
            <a:ln w="28575">
              <a:noFill/>
              <a:miter lim="800000"/>
            </a:ln>
          </p:spPr>
          <p:txBody>
            <a:bodyPr wrap="none" anchor="ctr"/>
            <a:lstStyle/>
            <a:p>
              <a:endParaRPr lang="zh-CN" altLang="en-US"/>
            </a:p>
          </p:txBody>
        </p:sp>
      </p:grpSp>
      <p:sp>
        <p:nvSpPr>
          <p:cNvPr id="10" name="Rectangle 91" descr="宽下对角线"/>
          <p:cNvSpPr>
            <a:spLocks noChangeArrowheads="1"/>
          </p:cNvSpPr>
          <p:nvPr/>
        </p:nvSpPr>
        <p:spPr bwMode="auto">
          <a:xfrm>
            <a:off x="7580313" y="1200171"/>
            <a:ext cx="111125" cy="1066800"/>
          </a:xfrm>
          <a:prstGeom prst="rect">
            <a:avLst/>
          </a:prstGeom>
          <a:pattFill prst="wdDnDiag">
            <a:fgClr>
              <a:schemeClr val="accent1"/>
            </a:fgClr>
            <a:bgClr>
              <a:schemeClr val="bg1"/>
            </a:bgClr>
          </a:pattFill>
          <a:ln w="9525">
            <a:solidFill>
              <a:srgbClr val="3366FF"/>
            </a:solidFill>
            <a:miter lim="800000"/>
          </a:ln>
        </p:spPr>
        <p:txBody>
          <a:bodyPr wrap="none" anchor="ctr"/>
          <a:lstStyle/>
          <a:p>
            <a:endParaRPr lang="zh-CN" altLang="en-US"/>
          </a:p>
        </p:txBody>
      </p:sp>
      <p:sp>
        <p:nvSpPr>
          <p:cNvPr id="11" name="Line 92"/>
          <p:cNvSpPr>
            <a:spLocks noChangeShapeType="1"/>
          </p:cNvSpPr>
          <p:nvPr/>
        </p:nvSpPr>
        <p:spPr bwMode="auto">
          <a:xfrm>
            <a:off x="7300913" y="1200171"/>
            <a:ext cx="0" cy="2190750"/>
          </a:xfrm>
          <a:prstGeom prst="line">
            <a:avLst/>
          </a:prstGeom>
          <a:noFill/>
          <a:ln w="28575">
            <a:solidFill>
              <a:srgbClr val="00FF00"/>
            </a:solidFill>
            <a:round/>
          </a:ln>
        </p:spPr>
        <p:txBody>
          <a:bodyPr/>
          <a:lstStyle/>
          <a:p>
            <a:endParaRPr lang="zh-CN" altLang="en-US"/>
          </a:p>
        </p:txBody>
      </p:sp>
      <p:sp>
        <p:nvSpPr>
          <p:cNvPr id="12" name="Line 93"/>
          <p:cNvSpPr>
            <a:spLocks noChangeShapeType="1"/>
          </p:cNvSpPr>
          <p:nvPr/>
        </p:nvSpPr>
        <p:spPr bwMode="auto">
          <a:xfrm>
            <a:off x="7078663" y="1200171"/>
            <a:ext cx="0" cy="2190750"/>
          </a:xfrm>
          <a:prstGeom prst="line">
            <a:avLst/>
          </a:prstGeom>
          <a:noFill/>
          <a:ln w="28575">
            <a:solidFill>
              <a:srgbClr val="00FF00"/>
            </a:solidFill>
            <a:round/>
          </a:ln>
        </p:spPr>
        <p:txBody>
          <a:bodyPr/>
          <a:lstStyle/>
          <a:p>
            <a:endParaRPr lang="zh-CN" altLang="en-US"/>
          </a:p>
        </p:txBody>
      </p:sp>
      <p:sp>
        <p:nvSpPr>
          <p:cNvPr id="13" name="Line 94"/>
          <p:cNvSpPr>
            <a:spLocks noChangeShapeType="1"/>
          </p:cNvSpPr>
          <p:nvPr/>
        </p:nvSpPr>
        <p:spPr bwMode="auto">
          <a:xfrm>
            <a:off x="6854825" y="1200171"/>
            <a:ext cx="0" cy="2190750"/>
          </a:xfrm>
          <a:prstGeom prst="line">
            <a:avLst/>
          </a:prstGeom>
          <a:noFill/>
          <a:ln w="28575">
            <a:solidFill>
              <a:srgbClr val="00FF00"/>
            </a:solidFill>
            <a:round/>
          </a:ln>
        </p:spPr>
        <p:txBody>
          <a:bodyPr/>
          <a:lstStyle/>
          <a:p>
            <a:endParaRPr lang="zh-CN" altLang="en-US"/>
          </a:p>
        </p:txBody>
      </p:sp>
      <p:sp>
        <p:nvSpPr>
          <p:cNvPr id="14" name="Line 95"/>
          <p:cNvSpPr>
            <a:spLocks noChangeShapeType="1"/>
          </p:cNvSpPr>
          <p:nvPr/>
        </p:nvSpPr>
        <p:spPr bwMode="auto">
          <a:xfrm>
            <a:off x="6632575" y="1200171"/>
            <a:ext cx="0" cy="2190750"/>
          </a:xfrm>
          <a:prstGeom prst="line">
            <a:avLst/>
          </a:prstGeom>
          <a:noFill/>
          <a:ln w="28575">
            <a:solidFill>
              <a:srgbClr val="00FF00"/>
            </a:solidFill>
            <a:round/>
          </a:ln>
        </p:spPr>
        <p:txBody>
          <a:bodyPr/>
          <a:lstStyle/>
          <a:p>
            <a:endParaRPr lang="zh-CN" altLang="en-US"/>
          </a:p>
        </p:txBody>
      </p:sp>
      <p:grpSp>
        <p:nvGrpSpPr>
          <p:cNvPr id="15" name="Group 96"/>
          <p:cNvGrpSpPr/>
          <p:nvPr/>
        </p:nvGrpSpPr>
        <p:grpSpPr bwMode="auto">
          <a:xfrm>
            <a:off x="6299200" y="1481158"/>
            <a:ext cx="1225550" cy="1685925"/>
            <a:chOff x="288" y="480"/>
            <a:chExt cx="1056" cy="1440"/>
          </a:xfrm>
        </p:grpSpPr>
        <p:sp>
          <p:nvSpPr>
            <p:cNvPr id="16" name="Line 97"/>
            <p:cNvSpPr>
              <a:spLocks noChangeShapeType="1"/>
            </p:cNvSpPr>
            <p:nvPr/>
          </p:nvSpPr>
          <p:spPr bwMode="auto">
            <a:xfrm>
              <a:off x="288" y="1200"/>
              <a:ext cx="1056" cy="0"/>
            </a:xfrm>
            <a:prstGeom prst="line">
              <a:avLst/>
            </a:prstGeom>
            <a:noFill/>
            <a:ln w="19050">
              <a:solidFill>
                <a:schemeClr val="tx1"/>
              </a:solidFill>
              <a:round/>
              <a:tailEnd type="triangle" w="med" len="med"/>
            </a:ln>
          </p:spPr>
          <p:txBody>
            <a:bodyPr/>
            <a:lstStyle/>
            <a:p>
              <a:endParaRPr lang="zh-CN" altLang="en-US"/>
            </a:p>
          </p:txBody>
        </p:sp>
        <p:sp>
          <p:nvSpPr>
            <p:cNvPr id="17" name="Line 98"/>
            <p:cNvSpPr>
              <a:spLocks noChangeShapeType="1"/>
            </p:cNvSpPr>
            <p:nvPr/>
          </p:nvSpPr>
          <p:spPr bwMode="auto">
            <a:xfrm>
              <a:off x="288" y="1440"/>
              <a:ext cx="1056" cy="0"/>
            </a:xfrm>
            <a:prstGeom prst="line">
              <a:avLst/>
            </a:prstGeom>
            <a:noFill/>
            <a:ln w="19050">
              <a:solidFill>
                <a:schemeClr val="tx1"/>
              </a:solidFill>
              <a:round/>
              <a:tailEnd type="triangle" w="med" len="med"/>
            </a:ln>
          </p:spPr>
          <p:txBody>
            <a:bodyPr/>
            <a:lstStyle/>
            <a:p>
              <a:endParaRPr lang="zh-CN" altLang="en-US"/>
            </a:p>
          </p:txBody>
        </p:sp>
        <p:sp>
          <p:nvSpPr>
            <p:cNvPr id="18" name="Line 99"/>
            <p:cNvSpPr>
              <a:spLocks noChangeShapeType="1"/>
            </p:cNvSpPr>
            <p:nvPr/>
          </p:nvSpPr>
          <p:spPr bwMode="auto">
            <a:xfrm>
              <a:off x="288" y="720"/>
              <a:ext cx="1056" cy="0"/>
            </a:xfrm>
            <a:prstGeom prst="line">
              <a:avLst/>
            </a:prstGeom>
            <a:noFill/>
            <a:ln w="19050">
              <a:solidFill>
                <a:schemeClr val="tx1"/>
              </a:solidFill>
              <a:round/>
              <a:tailEnd type="triangle" w="med" len="med"/>
            </a:ln>
          </p:spPr>
          <p:txBody>
            <a:bodyPr/>
            <a:lstStyle/>
            <a:p>
              <a:endParaRPr lang="zh-CN" altLang="en-US"/>
            </a:p>
          </p:txBody>
        </p:sp>
        <p:sp>
          <p:nvSpPr>
            <p:cNvPr id="19" name="Line 100"/>
            <p:cNvSpPr>
              <a:spLocks noChangeShapeType="1"/>
            </p:cNvSpPr>
            <p:nvPr/>
          </p:nvSpPr>
          <p:spPr bwMode="auto">
            <a:xfrm>
              <a:off x="288" y="960"/>
              <a:ext cx="1056" cy="0"/>
            </a:xfrm>
            <a:prstGeom prst="line">
              <a:avLst/>
            </a:prstGeom>
            <a:noFill/>
            <a:ln w="19050">
              <a:solidFill>
                <a:schemeClr val="tx1"/>
              </a:solidFill>
              <a:round/>
              <a:tailEnd type="triangle" w="med" len="med"/>
            </a:ln>
          </p:spPr>
          <p:txBody>
            <a:bodyPr/>
            <a:lstStyle/>
            <a:p>
              <a:endParaRPr lang="zh-CN" altLang="en-US"/>
            </a:p>
          </p:txBody>
        </p:sp>
        <p:sp>
          <p:nvSpPr>
            <p:cNvPr id="20" name="Line 101"/>
            <p:cNvSpPr>
              <a:spLocks noChangeShapeType="1"/>
            </p:cNvSpPr>
            <p:nvPr/>
          </p:nvSpPr>
          <p:spPr bwMode="auto">
            <a:xfrm>
              <a:off x="288" y="1680"/>
              <a:ext cx="1056" cy="0"/>
            </a:xfrm>
            <a:prstGeom prst="line">
              <a:avLst/>
            </a:prstGeom>
            <a:noFill/>
            <a:ln w="19050">
              <a:solidFill>
                <a:schemeClr val="tx1"/>
              </a:solidFill>
              <a:round/>
              <a:tailEnd type="triangle" w="med" len="med"/>
            </a:ln>
          </p:spPr>
          <p:txBody>
            <a:bodyPr/>
            <a:lstStyle/>
            <a:p>
              <a:endParaRPr lang="zh-CN" altLang="en-US"/>
            </a:p>
          </p:txBody>
        </p:sp>
        <p:sp>
          <p:nvSpPr>
            <p:cNvPr id="21" name="Line 102"/>
            <p:cNvSpPr>
              <a:spLocks noChangeShapeType="1"/>
            </p:cNvSpPr>
            <p:nvPr/>
          </p:nvSpPr>
          <p:spPr bwMode="auto">
            <a:xfrm>
              <a:off x="288" y="480"/>
              <a:ext cx="1056" cy="0"/>
            </a:xfrm>
            <a:prstGeom prst="line">
              <a:avLst/>
            </a:prstGeom>
            <a:noFill/>
            <a:ln w="19050">
              <a:solidFill>
                <a:schemeClr val="tx1"/>
              </a:solidFill>
              <a:round/>
              <a:tailEnd type="triangle" w="med" len="med"/>
            </a:ln>
          </p:spPr>
          <p:txBody>
            <a:bodyPr/>
            <a:lstStyle/>
            <a:p>
              <a:endParaRPr lang="zh-CN" altLang="en-US"/>
            </a:p>
          </p:txBody>
        </p:sp>
        <p:sp>
          <p:nvSpPr>
            <p:cNvPr id="22" name="Line 103"/>
            <p:cNvSpPr>
              <a:spLocks noChangeShapeType="1"/>
            </p:cNvSpPr>
            <p:nvPr/>
          </p:nvSpPr>
          <p:spPr bwMode="auto">
            <a:xfrm>
              <a:off x="288" y="1920"/>
              <a:ext cx="1056" cy="0"/>
            </a:xfrm>
            <a:prstGeom prst="line">
              <a:avLst/>
            </a:prstGeom>
            <a:noFill/>
            <a:ln w="19050">
              <a:solidFill>
                <a:schemeClr val="tx1"/>
              </a:solidFill>
              <a:round/>
              <a:tailEnd type="triangle" w="med" len="med"/>
            </a:ln>
          </p:spPr>
          <p:txBody>
            <a:bodyPr/>
            <a:lstStyle/>
            <a:p>
              <a:endParaRPr lang="zh-CN" altLang="en-US"/>
            </a:p>
          </p:txBody>
        </p:sp>
      </p:grpSp>
      <p:grpSp>
        <p:nvGrpSpPr>
          <p:cNvPr id="23" name="Group 104"/>
          <p:cNvGrpSpPr/>
          <p:nvPr/>
        </p:nvGrpSpPr>
        <p:grpSpPr bwMode="auto">
          <a:xfrm>
            <a:off x="7635875" y="1536721"/>
            <a:ext cx="1112838" cy="1573212"/>
            <a:chOff x="4525" y="852"/>
            <a:chExt cx="851" cy="1191"/>
          </a:xfrm>
        </p:grpSpPr>
        <p:sp>
          <p:nvSpPr>
            <p:cNvPr id="24" name="Line 105"/>
            <p:cNvSpPr>
              <a:spLocks noChangeShapeType="1"/>
            </p:cNvSpPr>
            <p:nvPr/>
          </p:nvSpPr>
          <p:spPr bwMode="auto">
            <a:xfrm flipV="1">
              <a:off x="4568" y="852"/>
              <a:ext cx="680" cy="596"/>
            </a:xfrm>
            <a:prstGeom prst="line">
              <a:avLst/>
            </a:prstGeom>
            <a:noFill/>
            <a:ln w="19050">
              <a:solidFill>
                <a:schemeClr val="tx1"/>
              </a:solidFill>
              <a:round/>
              <a:tailEnd type="triangle" w="med" len="med"/>
            </a:ln>
          </p:spPr>
          <p:txBody>
            <a:bodyPr/>
            <a:lstStyle/>
            <a:p>
              <a:endParaRPr lang="zh-CN" altLang="en-US"/>
            </a:p>
          </p:txBody>
        </p:sp>
        <p:sp>
          <p:nvSpPr>
            <p:cNvPr id="25" name="Line 106"/>
            <p:cNvSpPr>
              <a:spLocks noChangeShapeType="1"/>
            </p:cNvSpPr>
            <p:nvPr/>
          </p:nvSpPr>
          <p:spPr bwMode="auto">
            <a:xfrm>
              <a:off x="4568" y="1448"/>
              <a:ext cx="680" cy="595"/>
            </a:xfrm>
            <a:prstGeom prst="line">
              <a:avLst/>
            </a:prstGeom>
            <a:noFill/>
            <a:ln w="19050">
              <a:solidFill>
                <a:schemeClr val="tx1"/>
              </a:solidFill>
              <a:round/>
              <a:tailEnd type="triangle" w="med" len="med"/>
            </a:ln>
          </p:spPr>
          <p:txBody>
            <a:bodyPr/>
            <a:lstStyle/>
            <a:p>
              <a:endParaRPr lang="zh-CN" altLang="en-US"/>
            </a:p>
          </p:txBody>
        </p:sp>
        <p:sp>
          <p:nvSpPr>
            <p:cNvPr id="26" name="Line 107"/>
            <p:cNvSpPr>
              <a:spLocks noChangeShapeType="1"/>
            </p:cNvSpPr>
            <p:nvPr/>
          </p:nvSpPr>
          <p:spPr bwMode="auto">
            <a:xfrm>
              <a:off x="4525" y="1448"/>
              <a:ext cx="851" cy="0"/>
            </a:xfrm>
            <a:prstGeom prst="line">
              <a:avLst/>
            </a:prstGeom>
            <a:noFill/>
            <a:ln w="19050">
              <a:solidFill>
                <a:schemeClr val="tx1"/>
              </a:solidFill>
              <a:round/>
              <a:tailEnd type="triangle" w="med" len="med"/>
            </a:ln>
          </p:spPr>
          <p:txBody>
            <a:bodyPr/>
            <a:lstStyle/>
            <a:p>
              <a:endParaRPr lang="zh-CN" altLang="en-US"/>
            </a:p>
          </p:txBody>
        </p:sp>
      </p:grpSp>
      <p:sp>
        <p:nvSpPr>
          <p:cNvPr id="27" name="Rectangle 108" descr="宽下对角线"/>
          <p:cNvSpPr>
            <a:spLocks noChangeArrowheads="1"/>
          </p:cNvSpPr>
          <p:nvPr/>
        </p:nvSpPr>
        <p:spPr bwMode="auto">
          <a:xfrm>
            <a:off x="7580313" y="2436833"/>
            <a:ext cx="111125" cy="1066800"/>
          </a:xfrm>
          <a:prstGeom prst="rect">
            <a:avLst/>
          </a:prstGeom>
          <a:pattFill prst="wdDnDiag">
            <a:fgClr>
              <a:schemeClr val="accent1"/>
            </a:fgClr>
            <a:bgClr>
              <a:schemeClr val="bg1"/>
            </a:bgClr>
          </a:pattFill>
          <a:ln w="9525">
            <a:solidFill>
              <a:srgbClr val="3366FF"/>
            </a:solidFill>
            <a:miter lim="800000"/>
          </a:ln>
        </p:spPr>
        <p:txBody>
          <a:bodyPr wrap="none" anchor="ctr"/>
          <a:lstStyle/>
          <a:p>
            <a:endParaRPr lang="zh-CN" altLang="en-US"/>
          </a:p>
        </p:txBody>
      </p:sp>
      <p:sp>
        <p:nvSpPr>
          <p:cNvPr id="28" name="Rectangle 109"/>
          <p:cNvSpPr>
            <a:spLocks noChangeArrowheads="1"/>
          </p:cNvSpPr>
          <p:nvPr/>
        </p:nvSpPr>
        <p:spPr bwMode="auto">
          <a:xfrm>
            <a:off x="144387" y="4380587"/>
            <a:ext cx="4010475" cy="1435136"/>
          </a:xfrm>
          <a:prstGeom prst="rect">
            <a:avLst/>
          </a:prstGeom>
          <a:noFill/>
          <a:ln w="9525">
            <a:noFill/>
            <a:miter lim="800000"/>
          </a:ln>
        </p:spPr>
        <p:txBody>
          <a:bodyPr wrap="square">
            <a:spAutoFit/>
          </a:bodyPr>
          <a:lstStyle/>
          <a:p>
            <a:pPr marL="381000" indent="-381000">
              <a:lnSpc>
                <a:spcPct val="125000"/>
              </a:lnSpc>
              <a:spcBef>
                <a:spcPct val="50000"/>
              </a:spcBef>
              <a:buFontTx/>
              <a:buAutoNum type="arabicParenBoth"/>
            </a:pPr>
            <a:r>
              <a:rPr kumimoji="1" lang="zh-CN" altLang="en-US" sz="2400" dirty="0">
                <a:latin typeface="微软雅黑" panose="020B0503020204020204" pitchFamily="34" charset="-122"/>
                <a:ea typeface="微软雅黑" panose="020B0503020204020204" pitchFamily="34" charset="-122"/>
              </a:rPr>
              <a:t>已知某一时刻的波前，可用几何方法决定下一时刻波面；</a:t>
            </a:r>
          </a:p>
        </p:txBody>
      </p:sp>
      <p:sp>
        <p:nvSpPr>
          <p:cNvPr id="29" name="Rectangle 110"/>
          <p:cNvSpPr>
            <a:spLocks noChangeArrowheads="1"/>
          </p:cNvSpPr>
          <p:nvPr/>
        </p:nvSpPr>
        <p:spPr bwMode="auto">
          <a:xfrm>
            <a:off x="261832" y="3718204"/>
            <a:ext cx="1116012" cy="457200"/>
          </a:xfrm>
          <a:prstGeom prst="rect">
            <a:avLst/>
          </a:prstGeom>
          <a:noFill/>
          <a:ln w="9525">
            <a:noFill/>
            <a:miter lim="800000"/>
          </a:ln>
        </p:spPr>
        <p:txBody>
          <a:bodyPr wrap="none">
            <a:spAutoFit/>
          </a:bodyPr>
          <a:lstStyle/>
          <a:p>
            <a:pPr algn="ctr">
              <a:buClr>
                <a:srgbClr val="FF9900"/>
              </a:buClr>
              <a:buFont typeface="Wingdings" panose="05000000000000000000" pitchFamily="2" charset="2"/>
              <a:buChar char="Ø"/>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应用</a:t>
            </a:r>
          </a:p>
        </p:txBody>
      </p:sp>
      <p:sp>
        <p:nvSpPr>
          <p:cNvPr id="30" name="Text Box 111"/>
          <p:cNvSpPr txBox="1">
            <a:spLocks noChangeArrowheads="1"/>
          </p:cNvSpPr>
          <p:nvPr/>
        </p:nvSpPr>
        <p:spPr bwMode="auto">
          <a:xfrm>
            <a:off x="7308850" y="5234008"/>
            <a:ext cx="633413" cy="396875"/>
          </a:xfrm>
          <a:prstGeom prst="rect">
            <a:avLst/>
          </a:prstGeom>
          <a:noFill/>
          <a:ln w="9525">
            <a:noFill/>
            <a:miter lim="800000"/>
          </a:ln>
        </p:spPr>
        <p:txBody>
          <a:bodyPr>
            <a:spAutoFit/>
          </a:bodyPr>
          <a:lstStyle/>
          <a:p>
            <a:pPr algn="ctr">
              <a:spcBef>
                <a:spcPct val="50000"/>
              </a:spcBef>
            </a:pPr>
            <a:r>
              <a:rPr kumimoji="1" lang="en-US" altLang="zh-CN" sz="2000" b="1" i="1">
                <a:latin typeface="Times New Roman" panose="02020603050405020304" pitchFamily="18" charset="0"/>
              </a:rPr>
              <a:t>R</a:t>
            </a:r>
            <a:r>
              <a:rPr kumimoji="1" lang="en-US" altLang="zh-CN" sz="2000" b="1" baseline="-25000">
                <a:latin typeface="Times New Roman" panose="02020603050405020304" pitchFamily="18" charset="0"/>
              </a:rPr>
              <a:t>1</a:t>
            </a:r>
          </a:p>
        </p:txBody>
      </p:sp>
      <p:sp>
        <p:nvSpPr>
          <p:cNvPr id="31" name="Text Box 112"/>
          <p:cNvSpPr txBox="1">
            <a:spLocks noChangeArrowheads="1"/>
          </p:cNvSpPr>
          <p:nvPr/>
        </p:nvSpPr>
        <p:spPr bwMode="auto">
          <a:xfrm>
            <a:off x="8078788" y="5175271"/>
            <a:ext cx="528637" cy="396875"/>
          </a:xfrm>
          <a:prstGeom prst="rect">
            <a:avLst/>
          </a:prstGeom>
          <a:noFill/>
          <a:ln w="9525">
            <a:noFill/>
            <a:miter lim="800000"/>
          </a:ln>
        </p:spPr>
        <p:txBody>
          <a:bodyPr>
            <a:spAutoFit/>
          </a:bodyPr>
          <a:lstStyle/>
          <a:p>
            <a:pPr algn="ctr">
              <a:spcBef>
                <a:spcPct val="50000"/>
              </a:spcBef>
            </a:pPr>
            <a:r>
              <a:rPr kumimoji="1" lang="en-US" altLang="zh-CN" sz="2000" b="1" i="1">
                <a:latin typeface="Times New Roman" panose="02020603050405020304" pitchFamily="18" charset="0"/>
              </a:rPr>
              <a:t>R</a:t>
            </a:r>
            <a:r>
              <a:rPr kumimoji="1" lang="en-US" altLang="zh-CN" sz="2000" b="1" baseline="-25000">
                <a:latin typeface="Times New Roman" panose="02020603050405020304" pitchFamily="18" charset="0"/>
              </a:rPr>
              <a:t>2</a:t>
            </a:r>
          </a:p>
        </p:txBody>
      </p:sp>
      <p:sp>
        <p:nvSpPr>
          <p:cNvPr id="32" name="Text Box 113"/>
          <p:cNvSpPr txBox="1">
            <a:spLocks noChangeArrowheads="1"/>
          </p:cNvSpPr>
          <p:nvPr/>
        </p:nvSpPr>
        <p:spPr bwMode="auto">
          <a:xfrm>
            <a:off x="7402513" y="4657746"/>
            <a:ext cx="515937" cy="396875"/>
          </a:xfrm>
          <a:prstGeom prst="rect">
            <a:avLst/>
          </a:prstGeom>
          <a:noFill/>
          <a:ln w="9525">
            <a:noFill/>
            <a:miter lim="800000"/>
          </a:ln>
        </p:spPr>
        <p:txBody>
          <a:bodyPr>
            <a:spAutoFit/>
          </a:bodyPr>
          <a:lstStyle/>
          <a:p>
            <a:pPr algn="ctr">
              <a:spcBef>
                <a:spcPct val="50000"/>
              </a:spcBef>
            </a:pPr>
            <a:r>
              <a:rPr kumimoji="1" lang="en-US" altLang="zh-CN" sz="2000" b="1" i="1">
                <a:latin typeface="Times New Roman" panose="02020603050405020304" pitchFamily="18" charset="0"/>
              </a:rPr>
              <a:t>S</a:t>
            </a:r>
            <a:r>
              <a:rPr kumimoji="1" lang="en-US" altLang="zh-CN" sz="2000" b="1" baseline="-25000">
                <a:latin typeface="Times New Roman" panose="02020603050405020304" pitchFamily="18" charset="0"/>
              </a:rPr>
              <a:t>1</a:t>
            </a:r>
          </a:p>
        </p:txBody>
      </p:sp>
      <p:sp>
        <p:nvSpPr>
          <p:cNvPr id="33" name="Text Box 114"/>
          <p:cNvSpPr txBox="1">
            <a:spLocks noChangeArrowheads="1"/>
          </p:cNvSpPr>
          <p:nvPr/>
        </p:nvSpPr>
        <p:spPr bwMode="auto">
          <a:xfrm>
            <a:off x="8175625" y="4081483"/>
            <a:ext cx="646113" cy="396875"/>
          </a:xfrm>
          <a:prstGeom prst="rect">
            <a:avLst/>
          </a:prstGeom>
          <a:noFill/>
          <a:ln w="9525">
            <a:noFill/>
            <a:miter lim="800000"/>
          </a:ln>
        </p:spPr>
        <p:txBody>
          <a:bodyPr>
            <a:spAutoFit/>
          </a:bodyPr>
          <a:lstStyle/>
          <a:p>
            <a:pPr algn="ctr">
              <a:spcBef>
                <a:spcPct val="50000"/>
              </a:spcBef>
            </a:pPr>
            <a:r>
              <a:rPr kumimoji="1" lang="en-US" altLang="zh-CN" sz="2000" b="1" i="1" dirty="0">
                <a:latin typeface="Times New Roman" panose="02020603050405020304" pitchFamily="18" charset="0"/>
              </a:rPr>
              <a:t>S</a:t>
            </a:r>
            <a:r>
              <a:rPr kumimoji="1" lang="en-US" altLang="zh-CN" sz="2000" b="1" baseline="-25000" dirty="0">
                <a:latin typeface="Times New Roman" panose="02020603050405020304" pitchFamily="18" charset="0"/>
              </a:rPr>
              <a:t>2</a:t>
            </a:r>
          </a:p>
        </p:txBody>
      </p:sp>
      <p:sp>
        <p:nvSpPr>
          <p:cNvPr id="34" name="Text Box 115"/>
          <p:cNvSpPr txBox="1">
            <a:spLocks noChangeArrowheads="1"/>
          </p:cNvSpPr>
          <p:nvPr/>
        </p:nvSpPr>
        <p:spPr bwMode="auto">
          <a:xfrm>
            <a:off x="7092950" y="4946671"/>
            <a:ext cx="561975" cy="457200"/>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O</a:t>
            </a:r>
            <a:endParaRPr kumimoji="1" lang="en-US" altLang="zh-CN" sz="2400" b="1" baseline="-25000">
              <a:latin typeface="Times New Roman" panose="02020603050405020304" pitchFamily="18" charset="0"/>
            </a:endParaRPr>
          </a:p>
        </p:txBody>
      </p:sp>
      <p:grpSp>
        <p:nvGrpSpPr>
          <p:cNvPr id="39" name="Group 120"/>
          <p:cNvGrpSpPr/>
          <p:nvPr/>
        </p:nvGrpSpPr>
        <p:grpSpPr bwMode="auto">
          <a:xfrm>
            <a:off x="4500563" y="4641871"/>
            <a:ext cx="438150" cy="1262062"/>
            <a:chOff x="2900" y="2979"/>
            <a:chExt cx="276" cy="795"/>
          </a:xfrm>
        </p:grpSpPr>
        <p:sp>
          <p:nvSpPr>
            <p:cNvPr id="40" name="Line 121"/>
            <p:cNvSpPr>
              <a:spLocks noChangeShapeType="1"/>
            </p:cNvSpPr>
            <p:nvPr/>
          </p:nvSpPr>
          <p:spPr bwMode="auto">
            <a:xfrm>
              <a:off x="2900" y="2979"/>
              <a:ext cx="276" cy="0"/>
            </a:xfrm>
            <a:prstGeom prst="line">
              <a:avLst/>
            </a:prstGeom>
            <a:noFill/>
            <a:ln w="19050">
              <a:solidFill>
                <a:schemeClr val="tx1"/>
              </a:solidFill>
              <a:round/>
              <a:tailEnd type="triangle" w="sm" len="lg"/>
            </a:ln>
          </p:spPr>
          <p:txBody>
            <a:bodyPr wrap="none" anchor="ctr"/>
            <a:lstStyle/>
            <a:p>
              <a:endParaRPr lang="zh-CN" altLang="en-US"/>
            </a:p>
          </p:txBody>
        </p:sp>
        <p:sp>
          <p:nvSpPr>
            <p:cNvPr id="41" name="Line 122"/>
            <p:cNvSpPr>
              <a:spLocks noChangeShapeType="1"/>
            </p:cNvSpPr>
            <p:nvPr/>
          </p:nvSpPr>
          <p:spPr bwMode="auto">
            <a:xfrm>
              <a:off x="2900" y="3377"/>
              <a:ext cx="276" cy="0"/>
            </a:xfrm>
            <a:prstGeom prst="line">
              <a:avLst/>
            </a:prstGeom>
            <a:noFill/>
            <a:ln w="19050">
              <a:solidFill>
                <a:schemeClr val="tx1"/>
              </a:solidFill>
              <a:round/>
              <a:tailEnd type="triangle" w="sm" len="lg"/>
            </a:ln>
          </p:spPr>
          <p:txBody>
            <a:bodyPr wrap="none" anchor="ctr"/>
            <a:lstStyle/>
            <a:p>
              <a:endParaRPr lang="zh-CN" altLang="en-US"/>
            </a:p>
          </p:txBody>
        </p:sp>
        <p:sp>
          <p:nvSpPr>
            <p:cNvPr id="42" name="Line 123"/>
            <p:cNvSpPr>
              <a:spLocks noChangeShapeType="1"/>
            </p:cNvSpPr>
            <p:nvPr/>
          </p:nvSpPr>
          <p:spPr bwMode="auto">
            <a:xfrm>
              <a:off x="2900" y="3586"/>
              <a:ext cx="276" cy="0"/>
            </a:xfrm>
            <a:prstGeom prst="line">
              <a:avLst/>
            </a:prstGeom>
            <a:noFill/>
            <a:ln w="19050">
              <a:solidFill>
                <a:schemeClr val="tx1"/>
              </a:solidFill>
              <a:round/>
              <a:tailEnd type="triangle" w="sm" len="lg"/>
            </a:ln>
          </p:spPr>
          <p:txBody>
            <a:bodyPr wrap="none" anchor="ctr"/>
            <a:lstStyle/>
            <a:p>
              <a:endParaRPr lang="zh-CN" altLang="en-US"/>
            </a:p>
          </p:txBody>
        </p:sp>
        <p:sp>
          <p:nvSpPr>
            <p:cNvPr id="43" name="Line 124"/>
            <p:cNvSpPr>
              <a:spLocks noChangeShapeType="1"/>
            </p:cNvSpPr>
            <p:nvPr/>
          </p:nvSpPr>
          <p:spPr bwMode="auto">
            <a:xfrm>
              <a:off x="2900" y="3774"/>
              <a:ext cx="276" cy="0"/>
            </a:xfrm>
            <a:prstGeom prst="line">
              <a:avLst/>
            </a:prstGeom>
            <a:noFill/>
            <a:ln w="19050">
              <a:solidFill>
                <a:schemeClr val="tx1"/>
              </a:solidFill>
              <a:round/>
              <a:tailEnd type="triangle" w="sm" len="lg"/>
            </a:ln>
          </p:spPr>
          <p:txBody>
            <a:bodyPr wrap="none" anchor="ctr"/>
            <a:lstStyle/>
            <a:p>
              <a:endParaRPr lang="zh-CN" altLang="en-US"/>
            </a:p>
          </p:txBody>
        </p:sp>
        <p:sp>
          <p:nvSpPr>
            <p:cNvPr id="44" name="Line 125"/>
            <p:cNvSpPr>
              <a:spLocks noChangeShapeType="1"/>
            </p:cNvSpPr>
            <p:nvPr/>
          </p:nvSpPr>
          <p:spPr bwMode="auto">
            <a:xfrm>
              <a:off x="2900" y="3184"/>
              <a:ext cx="276" cy="0"/>
            </a:xfrm>
            <a:prstGeom prst="line">
              <a:avLst/>
            </a:prstGeom>
            <a:noFill/>
            <a:ln w="19050">
              <a:solidFill>
                <a:schemeClr val="tx1"/>
              </a:solidFill>
              <a:round/>
              <a:tailEnd type="triangle" w="sm" len="lg"/>
            </a:ln>
          </p:spPr>
          <p:txBody>
            <a:bodyPr wrap="none" anchor="ctr"/>
            <a:lstStyle/>
            <a:p>
              <a:endParaRPr lang="zh-CN" altLang="en-US"/>
            </a:p>
          </p:txBody>
        </p:sp>
      </p:grpSp>
      <p:sp>
        <p:nvSpPr>
          <p:cNvPr id="46" name="Rectangle 127"/>
          <p:cNvSpPr>
            <a:spLocks noChangeArrowheads="1"/>
          </p:cNvSpPr>
          <p:nvPr/>
        </p:nvSpPr>
        <p:spPr bwMode="auto">
          <a:xfrm>
            <a:off x="261832" y="1567918"/>
            <a:ext cx="5722840" cy="1896801"/>
          </a:xfrm>
          <a:prstGeom prst="rect">
            <a:avLst/>
          </a:prstGeom>
          <a:noFill/>
          <a:ln w="9525">
            <a:noFill/>
            <a:miter lim="800000"/>
          </a:ln>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   行进中的波面上任意一点都 可看作是新的子波源；所有子波源各自向外发出许多子波；各个子波所形成的包络面，就是原波面在一定时间内所传播到的新波面．</a:t>
            </a:r>
          </a:p>
        </p:txBody>
      </p:sp>
      <p:sp>
        <p:nvSpPr>
          <p:cNvPr id="47" name="Line 128"/>
          <p:cNvSpPr>
            <a:spLocks noChangeShapeType="1"/>
          </p:cNvSpPr>
          <p:nvPr/>
        </p:nvSpPr>
        <p:spPr bwMode="auto">
          <a:xfrm>
            <a:off x="4957763" y="5246708"/>
            <a:ext cx="381000" cy="0"/>
          </a:xfrm>
          <a:prstGeom prst="line">
            <a:avLst/>
          </a:prstGeom>
          <a:noFill/>
          <a:ln w="28575">
            <a:solidFill>
              <a:schemeClr val="tx1"/>
            </a:solidFill>
            <a:round/>
            <a:tailEnd type="triangle" w="sm" len="lg"/>
          </a:ln>
        </p:spPr>
        <p:txBody>
          <a:bodyPr wrap="none" anchor="ctr"/>
          <a:lstStyle/>
          <a:p>
            <a:endParaRPr lang="zh-CN" altLang="en-US"/>
          </a:p>
        </p:txBody>
      </p:sp>
      <p:sp>
        <p:nvSpPr>
          <p:cNvPr id="48" name="Oval 129"/>
          <p:cNvSpPr>
            <a:spLocks noChangeArrowheads="1"/>
          </p:cNvSpPr>
          <p:nvPr/>
        </p:nvSpPr>
        <p:spPr bwMode="auto">
          <a:xfrm>
            <a:off x="7053263" y="4668858"/>
            <a:ext cx="1006475" cy="1004888"/>
          </a:xfrm>
          <a:prstGeom prst="ellipse">
            <a:avLst/>
          </a:prstGeom>
          <a:noFill/>
          <a:ln w="38100">
            <a:solidFill>
              <a:srgbClr val="10F055"/>
            </a:solidFill>
            <a:round/>
          </a:ln>
        </p:spPr>
        <p:txBody>
          <a:bodyPr wrap="none" anchor="ctr"/>
          <a:lstStyle/>
          <a:p>
            <a:endParaRPr lang="zh-CN" altLang="en-US"/>
          </a:p>
        </p:txBody>
      </p:sp>
      <p:sp>
        <p:nvSpPr>
          <p:cNvPr id="49" name="Oval 130"/>
          <p:cNvSpPr>
            <a:spLocks noChangeArrowheads="1"/>
          </p:cNvSpPr>
          <p:nvPr/>
        </p:nvSpPr>
        <p:spPr bwMode="auto">
          <a:xfrm>
            <a:off x="6445250" y="4081483"/>
            <a:ext cx="2190750" cy="2190750"/>
          </a:xfrm>
          <a:prstGeom prst="ellipse">
            <a:avLst/>
          </a:prstGeom>
          <a:noFill/>
          <a:ln w="38100">
            <a:solidFill>
              <a:srgbClr val="10F055"/>
            </a:solidFill>
            <a:round/>
          </a:ln>
        </p:spPr>
        <p:txBody>
          <a:bodyPr wrap="none" anchor="ctr"/>
          <a:lstStyle/>
          <a:p>
            <a:endParaRPr lang="zh-CN" altLang="en-US"/>
          </a:p>
        </p:txBody>
      </p:sp>
      <p:sp>
        <p:nvSpPr>
          <p:cNvPr id="50" name="Line 131"/>
          <p:cNvSpPr>
            <a:spLocks noChangeShapeType="1"/>
          </p:cNvSpPr>
          <p:nvPr/>
        </p:nvSpPr>
        <p:spPr bwMode="auto">
          <a:xfrm>
            <a:off x="7554913" y="5191146"/>
            <a:ext cx="287337" cy="358775"/>
          </a:xfrm>
          <a:prstGeom prst="line">
            <a:avLst/>
          </a:prstGeom>
          <a:noFill/>
          <a:ln w="9525">
            <a:solidFill>
              <a:schemeClr val="tx1"/>
            </a:solidFill>
            <a:round/>
            <a:tailEnd type="triangle" w="sm" len="lg"/>
          </a:ln>
        </p:spPr>
        <p:txBody>
          <a:bodyPr/>
          <a:lstStyle/>
          <a:p>
            <a:endParaRPr lang="zh-CN" altLang="en-US"/>
          </a:p>
        </p:txBody>
      </p:sp>
      <p:sp>
        <p:nvSpPr>
          <p:cNvPr id="51" name="Line 132"/>
          <p:cNvSpPr>
            <a:spLocks noChangeShapeType="1"/>
          </p:cNvSpPr>
          <p:nvPr/>
        </p:nvSpPr>
        <p:spPr bwMode="auto">
          <a:xfrm>
            <a:off x="7548563" y="5181621"/>
            <a:ext cx="1062037" cy="57150"/>
          </a:xfrm>
          <a:prstGeom prst="line">
            <a:avLst/>
          </a:prstGeom>
          <a:noFill/>
          <a:ln w="9525">
            <a:solidFill>
              <a:schemeClr val="tx1"/>
            </a:solidFill>
            <a:round/>
            <a:tailEnd type="triangle" w="sm" len="lg"/>
          </a:ln>
        </p:spPr>
        <p:txBody>
          <a:bodyPr/>
          <a:lstStyle/>
          <a:p>
            <a:endParaRPr lang="zh-CN" altLang="en-US"/>
          </a:p>
        </p:txBody>
      </p:sp>
      <p:sp>
        <p:nvSpPr>
          <p:cNvPr id="52" name="Line 133"/>
          <p:cNvSpPr>
            <a:spLocks noChangeShapeType="1"/>
          </p:cNvSpPr>
          <p:nvPr/>
        </p:nvSpPr>
        <p:spPr bwMode="auto">
          <a:xfrm>
            <a:off x="5330825" y="4298971"/>
            <a:ext cx="0" cy="2047875"/>
          </a:xfrm>
          <a:prstGeom prst="line">
            <a:avLst/>
          </a:prstGeom>
          <a:noFill/>
          <a:ln w="38100">
            <a:solidFill>
              <a:srgbClr val="10F055"/>
            </a:solidFill>
            <a:round/>
          </a:ln>
        </p:spPr>
        <p:txBody>
          <a:bodyPr wrap="none" anchor="ctr"/>
          <a:lstStyle/>
          <a:p>
            <a:endParaRPr lang="zh-CN" altLang="en-US"/>
          </a:p>
        </p:txBody>
      </p:sp>
      <p:sp>
        <p:nvSpPr>
          <p:cNvPr id="53" name="Line 134"/>
          <p:cNvSpPr>
            <a:spLocks noChangeShapeType="1"/>
          </p:cNvSpPr>
          <p:nvPr/>
        </p:nvSpPr>
        <p:spPr bwMode="auto">
          <a:xfrm>
            <a:off x="4975225" y="4298971"/>
            <a:ext cx="0" cy="2047875"/>
          </a:xfrm>
          <a:prstGeom prst="line">
            <a:avLst/>
          </a:prstGeom>
          <a:noFill/>
          <a:ln w="38100">
            <a:solidFill>
              <a:srgbClr val="10F055"/>
            </a:solidFill>
            <a:round/>
          </a:ln>
        </p:spPr>
        <p:txBody>
          <a:bodyPr wrap="none" anchor="ctr"/>
          <a:lstStyle/>
          <a:p>
            <a:endParaRPr lang="zh-CN" altLang="en-US"/>
          </a:p>
        </p:txBody>
      </p:sp>
      <p:grpSp>
        <p:nvGrpSpPr>
          <p:cNvPr id="54" name="Group 135"/>
          <p:cNvGrpSpPr/>
          <p:nvPr/>
        </p:nvGrpSpPr>
        <p:grpSpPr bwMode="auto">
          <a:xfrm>
            <a:off x="6496050" y="4114821"/>
            <a:ext cx="2109788" cy="2103437"/>
            <a:chOff x="3910" y="2589"/>
            <a:chExt cx="1329" cy="1325"/>
          </a:xfrm>
        </p:grpSpPr>
        <p:sp>
          <p:nvSpPr>
            <p:cNvPr id="55" name="Arc 136"/>
            <p:cNvSpPr/>
            <p:nvPr/>
          </p:nvSpPr>
          <p:spPr bwMode="auto">
            <a:xfrm rot="7543660" flipH="1">
              <a:off x="4295" y="2557"/>
              <a:ext cx="624" cy="687"/>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56" name="Arc 137"/>
            <p:cNvSpPr/>
            <p:nvPr/>
          </p:nvSpPr>
          <p:spPr bwMode="auto">
            <a:xfrm rot="14961412" flipH="1">
              <a:off x="4542" y="3121"/>
              <a:ext cx="624" cy="687"/>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57" name="Arc 138"/>
            <p:cNvSpPr/>
            <p:nvPr/>
          </p:nvSpPr>
          <p:spPr bwMode="auto">
            <a:xfrm rot="561731" flipH="1">
              <a:off x="3923" y="3053"/>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58" name="Arc 139"/>
            <p:cNvSpPr/>
            <p:nvPr/>
          </p:nvSpPr>
          <p:spPr bwMode="auto">
            <a:xfrm rot="20013391" flipH="1">
              <a:off x="4076" y="3213"/>
              <a:ext cx="624" cy="687"/>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59" name="Arc 140"/>
            <p:cNvSpPr/>
            <p:nvPr/>
          </p:nvSpPr>
          <p:spPr bwMode="auto">
            <a:xfrm rot="2685447" flipH="1">
              <a:off x="3910" y="2836"/>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60" name="Arc 141"/>
            <p:cNvSpPr/>
            <p:nvPr/>
          </p:nvSpPr>
          <p:spPr bwMode="auto">
            <a:xfrm rot="9854458" flipH="1">
              <a:off x="4504" y="2654"/>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61" name="Arc 142"/>
            <p:cNvSpPr/>
            <p:nvPr/>
          </p:nvSpPr>
          <p:spPr bwMode="auto">
            <a:xfrm rot="12831138" flipH="1">
              <a:off x="4615" y="2919"/>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62" name="Arc 143"/>
            <p:cNvSpPr/>
            <p:nvPr/>
          </p:nvSpPr>
          <p:spPr bwMode="auto">
            <a:xfrm rot="17147607" flipH="1">
              <a:off x="4360" y="3259"/>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sp>
          <p:nvSpPr>
            <p:cNvPr id="63" name="Arc 144"/>
            <p:cNvSpPr/>
            <p:nvPr/>
          </p:nvSpPr>
          <p:spPr bwMode="auto">
            <a:xfrm rot="5512661" flipH="1">
              <a:off x="4097" y="2598"/>
              <a:ext cx="624" cy="686"/>
            </a:xfrm>
            <a:custGeom>
              <a:avLst/>
              <a:gdLst>
                <a:gd name="T0" fmla="*/ 0 w 41147"/>
                <a:gd name="T1" fmla="*/ 0 h 43200"/>
                <a:gd name="T2" fmla="*/ 0 w 41147"/>
                <a:gd name="T3" fmla="*/ 0 h 43200"/>
                <a:gd name="T4" fmla="*/ 0 w 41147"/>
                <a:gd name="T5" fmla="*/ 0 h 43200"/>
                <a:gd name="T6" fmla="*/ 0 60000 65536"/>
                <a:gd name="T7" fmla="*/ 0 60000 65536"/>
                <a:gd name="T8" fmla="*/ 0 60000 65536"/>
                <a:gd name="T9" fmla="*/ 0 w 41147"/>
                <a:gd name="T10" fmla="*/ 0 h 43200"/>
                <a:gd name="T11" fmla="*/ 41147 w 41147"/>
                <a:gd name="T12" fmla="*/ 43200 h 43200"/>
              </a:gdLst>
              <a:ahLst/>
              <a:cxnLst>
                <a:cxn ang="T6">
                  <a:pos x="T0" y="T1"/>
                </a:cxn>
                <a:cxn ang="T7">
                  <a:pos x="T2" y="T3"/>
                </a:cxn>
                <a:cxn ang="T8">
                  <a:pos x="T4" y="T5"/>
                </a:cxn>
              </a:cxnLst>
              <a:rect l="T9" t="T10" r="T11" b="T12"/>
              <a:pathLst>
                <a:path w="41147" h="43200" fill="none" extrusionOk="0">
                  <a:moveTo>
                    <a:pt x="19546" y="0"/>
                  </a:moveTo>
                  <a:cubicBezTo>
                    <a:pt x="31476" y="0"/>
                    <a:pt x="41147" y="9670"/>
                    <a:pt x="41147" y="21600"/>
                  </a:cubicBezTo>
                  <a:cubicBezTo>
                    <a:pt x="41147" y="33529"/>
                    <a:pt x="31476" y="43200"/>
                    <a:pt x="19547" y="43200"/>
                  </a:cubicBezTo>
                  <a:cubicBezTo>
                    <a:pt x="11177" y="43200"/>
                    <a:pt x="3561" y="38365"/>
                    <a:pt x="0" y="30791"/>
                  </a:cubicBezTo>
                </a:path>
                <a:path w="41147" h="43200" stroke="0" extrusionOk="0">
                  <a:moveTo>
                    <a:pt x="19546" y="0"/>
                  </a:moveTo>
                  <a:cubicBezTo>
                    <a:pt x="31476" y="0"/>
                    <a:pt x="41147" y="9670"/>
                    <a:pt x="41147" y="21600"/>
                  </a:cubicBezTo>
                  <a:cubicBezTo>
                    <a:pt x="41147" y="33529"/>
                    <a:pt x="31476" y="43200"/>
                    <a:pt x="19547" y="43200"/>
                  </a:cubicBezTo>
                  <a:cubicBezTo>
                    <a:pt x="11177" y="43200"/>
                    <a:pt x="3561" y="38365"/>
                    <a:pt x="0" y="30791"/>
                  </a:cubicBezTo>
                  <a:lnTo>
                    <a:pt x="19547" y="21600"/>
                  </a:lnTo>
                  <a:close/>
                </a:path>
              </a:pathLst>
            </a:custGeom>
            <a:noFill/>
            <a:ln w="12700">
              <a:solidFill>
                <a:srgbClr val="10F055"/>
              </a:solidFill>
              <a:round/>
            </a:ln>
          </p:spPr>
          <p:txBody>
            <a:bodyPr wrap="none" anchor="ctr"/>
            <a:lstStyle/>
            <a:p>
              <a:endParaRPr lang="zh-CN" altLang="en-US"/>
            </a:p>
          </p:txBody>
        </p:sp>
      </p:grpSp>
      <p:sp>
        <p:nvSpPr>
          <p:cNvPr id="64" name="Oval 145"/>
          <p:cNvSpPr>
            <a:spLocks noChangeAspect="1" noChangeArrowheads="1"/>
          </p:cNvSpPr>
          <p:nvPr/>
        </p:nvSpPr>
        <p:spPr bwMode="auto">
          <a:xfrm>
            <a:off x="7519988" y="5143521"/>
            <a:ext cx="71437" cy="71437"/>
          </a:xfrm>
          <a:prstGeom prst="ellipse">
            <a:avLst/>
          </a:prstGeom>
          <a:solidFill>
            <a:schemeClr val="tx1"/>
          </a:solidFill>
          <a:ln w="9525">
            <a:solidFill>
              <a:schemeClr val="tx1"/>
            </a:solidFill>
            <a:round/>
          </a:ln>
        </p:spPr>
        <p:txBody>
          <a:bodyPr wrap="none" anchor="ctr"/>
          <a:lstStyle/>
          <a:p>
            <a:endParaRPr lang="zh-CN" altLang="en-US"/>
          </a:p>
        </p:txBody>
      </p:sp>
      <p:grpSp>
        <p:nvGrpSpPr>
          <p:cNvPr id="65" name="Group 146"/>
          <p:cNvGrpSpPr/>
          <p:nvPr/>
        </p:nvGrpSpPr>
        <p:grpSpPr bwMode="auto">
          <a:xfrm>
            <a:off x="4992688" y="4292621"/>
            <a:ext cx="328612" cy="2065337"/>
            <a:chOff x="2360" y="2744"/>
            <a:chExt cx="207" cy="1301"/>
          </a:xfrm>
        </p:grpSpPr>
        <p:sp>
          <p:nvSpPr>
            <p:cNvPr id="66" name="Arc 147"/>
            <p:cNvSpPr/>
            <p:nvPr/>
          </p:nvSpPr>
          <p:spPr bwMode="auto">
            <a:xfrm>
              <a:off x="2362" y="2744"/>
              <a:ext cx="204" cy="266"/>
            </a:xfrm>
            <a:custGeom>
              <a:avLst/>
              <a:gdLst>
                <a:gd name="T0" fmla="*/ 0 w 21987"/>
                <a:gd name="T1" fmla="*/ 0 h 28433"/>
                <a:gd name="T2" fmla="*/ 0 w 21987"/>
                <a:gd name="T3" fmla="*/ 0 h 28433"/>
                <a:gd name="T4" fmla="*/ 0 w 21987"/>
                <a:gd name="T5" fmla="*/ 0 h 28433"/>
                <a:gd name="T6" fmla="*/ 0 60000 65536"/>
                <a:gd name="T7" fmla="*/ 0 60000 65536"/>
                <a:gd name="T8" fmla="*/ 0 60000 65536"/>
                <a:gd name="T9" fmla="*/ 0 w 21987"/>
                <a:gd name="T10" fmla="*/ 0 h 28433"/>
                <a:gd name="T11" fmla="*/ 21987 w 21987"/>
                <a:gd name="T12" fmla="*/ 28433 h 28433"/>
              </a:gdLst>
              <a:ahLst/>
              <a:cxnLst>
                <a:cxn ang="T6">
                  <a:pos x="T0" y="T1"/>
                </a:cxn>
                <a:cxn ang="T7">
                  <a:pos x="T2" y="T3"/>
                </a:cxn>
                <a:cxn ang="T8">
                  <a:pos x="T4" y="T5"/>
                </a:cxn>
              </a:cxnLst>
              <a:rect l="T9" t="T10" r="T11" b="T12"/>
              <a:pathLst>
                <a:path w="21987" h="28433" fill="none" extrusionOk="0">
                  <a:moveTo>
                    <a:pt x="20877" y="0"/>
                  </a:moveTo>
                  <a:cubicBezTo>
                    <a:pt x="21612" y="2203"/>
                    <a:pt x="21987" y="4510"/>
                    <a:pt x="21987" y="6833"/>
                  </a:cubicBezTo>
                  <a:cubicBezTo>
                    <a:pt x="21987" y="18762"/>
                    <a:pt x="12316" y="28433"/>
                    <a:pt x="387" y="28433"/>
                  </a:cubicBezTo>
                  <a:cubicBezTo>
                    <a:pt x="257" y="28433"/>
                    <a:pt x="128" y="28431"/>
                    <a:pt x="0" y="28429"/>
                  </a:cubicBezTo>
                </a:path>
                <a:path w="21987" h="28433" stroke="0" extrusionOk="0">
                  <a:moveTo>
                    <a:pt x="20877" y="0"/>
                  </a:moveTo>
                  <a:cubicBezTo>
                    <a:pt x="21612" y="2203"/>
                    <a:pt x="21987" y="4510"/>
                    <a:pt x="21987" y="6833"/>
                  </a:cubicBezTo>
                  <a:cubicBezTo>
                    <a:pt x="21987" y="18762"/>
                    <a:pt x="12316" y="28433"/>
                    <a:pt x="387" y="28433"/>
                  </a:cubicBezTo>
                  <a:cubicBezTo>
                    <a:pt x="257" y="28433"/>
                    <a:pt x="128" y="28431"/>
                    <a:pt x="0" y="28429"/>
                  </a:cubicBezTo>
                  <a:lnTo>
                    <a:pt x="387" y="6833"/>
                  </a:lnTo>
                  <a:close/>
                </a:path>
              </a:pathLst>
            </a:custGeom>
            <a:noFill/>
            <a:ln w="9525">
              <a:solidFill>
                <a:srgbClr val="10F055"/>
              </a:solidFill>
              <a:round/>
            </a:ln>
          </p:spPr>
          <p:txBody>
            <a:bodyPr wrap="none" anchor="ctr"/>
            <a:lstStyle/>
            <a:p>
              <a:endParaRPr lang="zh-CN" altLang="en-US"/>
            </a:p>
          </p:txBody>
        </p:sp>
        <p:sp>
          <p:nvSpPr>
            <p:cNvPr id="67" name="Arc 148"/>
            <p:cNvSpPr/>
            <p:nvPr/>
          </p:nvSpPr>
          <p:spPr bwMode="auto">
            <a:xfrm>
              <a:off x="2363" y="2786"/>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 name="T9" fmla="*/ 0 w 21987"/>
                <a:gd name="T10" fmla="*/ 0 h 43200"/>
                <a:gd name="T11" fmla="*/ 21987 w 21987"/>
                <a:gd name="T12" fmla="*/ 43200 h 43200"/>
              </a:gdLst>
              <a:ahLst/>
              <a:cxnLst>
                <a:cxn ang="T6">
                  <a:pos x="T0" y="T1"/>
                </a:cxn>
                <a:cxn ang="T7">
                  <a:pos x="T2" y="T3"/>
                </a:cxn>
                <a:cxn ang="T8">
                  <a:pos x="T4" y="T5"/>
                </a:cxn>
              </a:cxnLst>
              <a:rect l="T9" t="T10" r="T11" b="T12"/>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close/>
                </a:path>
              </a:pathLst>
            </a:custGeom>
            <a:noFill/>
            <a:ln w="9525">
              <a:solidFill>
                <a:srgbClr val="10F055"/>
              </a:solidFill>
              <a:round/>
            </a:ln>
          </p:spPr>
          <p:txBody>
            <a:bodyPr wrap="none" anchor="ctr"/>
            <a:lstStyle/>
            <a:p>
              <a:endParaRPr lang="zh-CN" altLang="en-US"/>
            </a:p>
          </p:txBody>
        </p:sp>
        <p:sp>
          <p:nvSpPr>
            <p:cNvPr id="68" name="Arc 149"/>
            <p:cNvSpPr/>
            <p:nvPr/>
          </p:nvSpPr>
          <p:spPr bwMode="auto">
            <a:xfrm>
              <a:off x="2362" y="3012"/>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 name="T9" fmla="*/ 0 w 21987"/>
                <a:gd name="T10" fmla="*/ 0 h 43200"/>
                <a:gd name="T11" fmla="*/ 21987 w 21987"/>
                <a:gd name="T12" fmla="*/ 43200 h 43200"/>
              </a:gdLst>
              <a:ahLst/>
              <a:cxnLst>
                <a:cxn ang="T6">
                  <a:pos x="T0" y="T1"/>
                </a:cxn>
                <a:cxn ang="T7">
                  <a:pos x="T2" y="T3"/>
                </a:cxn>
                <a:cxn ang="T8">
                  <a:pos x="T4" y="T5"/>
                </a:cxn>
              </a:cxnLst>
              <a:rect l="T9" t="T10" r="T11" b="T12"/>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close/>
                </a:path>
              </a:pathLst>
            </a:custGeom>
            <a:noFill/>
            <a:ln w="9525">
              <a:solidFill>
                <a:srgbClr val="10F055"/>
              </a:solidFill>
              <a:round/>
            </a:ln>
          </p:spPr>
          <p:txBody>
            <a:bodyPr wrap="none" anchor="ctr"/>
            <a:lstStyle/>
            <a:p>
              <a:endParaRPr lang="zh-CN" altLang="en-US"/>
            </a:p>
          </p:txBody>
        </p:sp>
        <p:sp>
          <p:nvSpPr>
            <p:cNvPr id="69" name="Arc 150"/>
            <p:cNvSpPr/>
            <p:nvPr/>
          </p:nvSpPr>
          <p:spPr bwMode="auto">
            <a:xfrm>
              <a:off x="2362" y="3188"/>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 name="T9" fmla="*/ 0 w 21987"/>
                <a:gd name="T10" fmla="*/ 0 h 43200"/>
                <a:gd name="T11" fmla="*/ 21987 w 21987"/>
                <a:gd name="T12" fmla="*/ 43200 h 43200"/>
              </a:gdLst>
              <a:ahLst/>
              <a:cxnLst>
                <a:cxn ang="T6">
                  <a:pos x="T0" y="T1"/>
                </a:cxn>
                <a:cxn ang="T7">
                  <a:pos x="T2" y="T3"/>
                </a:cxn>
                <a:cxn ang="T8">
                  <a:pos x="T4" y="T5"/>
                </a:cxn>
              </a:cxnLst>
              <a:rect l="T9" t="T10" r="T11" b="T12"/>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close/>
                </a:path>
              </a:pathLst>
            </a:custGeom>
            <a:noFill/>
            <a:ln w="9525">
              <a:solidFill>
                <a:srgbClr val="10F055"/>
              </a:solidFill>
              <a:round/>
            </a:ln>
          </p:spPr>
          <p:txBody>
            <a:bodyPr wrap="none" anchor="ctr"/>
            <a:lstStyle/>
            <a:p>
              <a:endParaRPr lang="zh-CN" altLang="en-US"/>
            </a:p>
          </p:txBody>
        </p:sp>
        <p:sp>
          <p:nvSpPr>
            <p:cNvPr id="70" name="Arc 151"/>
            <p:cNvSpPr/>
            <p:nvPr/>
          </p:nvSpPr>
          <p:spPr bwMode="auto">
            <a:xfrm>
              <a:off x="2363" y="3415"/>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 name="T9" fmla="*/ 0 w 21987"/>
                <a:gd name="T10" fmla="*/ 0 h 43200"/>
                <a:gd name="T11" fmla="*/ 21987 w 21987"/>
                <a:gd name="T12" fmla="*/ 43200 h 43200"/>
              </a:gdLst>
              <a:ahLst/>
              <a:cxnLst>
                <a:cxn ang="T6">
                  <a:pos x="T0" y="T1"/>
                </a:cxn>
                <a:cxn ang="T7">
                  <a:pos x="T2" y="T3"/>
                </a:cxn>
                <a:cxn ang="T8">
                  <a:pos x="T4" y="T5"/>
                </a:cxn>
              </a:cxnLst>
              <a:rect l="T9" t="T10" r="T11" b="T12"/>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close/>
                </a:path>
              </a:pathLst>
            </a:custGeom>
            <a:noFill/>
            <a:ln w="9525">
              <a:solidFill>
                <a:srgbClr val="10F055"/>
              </a:solidFill>
              <a:round/>
            </a:ln>
          </p:spPr>
          <p:txBody>
            <a:bodyPr wrap="none" anchor="ctr"/>
            <a:lstStyle/>
            <a:p>
              <a:endParaRPr lang="zh-CN" altLang="en-US"/>
            </a:p>
          </p:txBody>
        </p:sp>
        <p:sp>
          <p:nvSpPr>
            <p:cNvPr id="71" name="Arc 152"/>
            <p:cNvSpPr/>
            <p:nvPr/>
          </p:nvSpPr>
          <p:spPr bwMode="auto">
            <a:xfrm>
              <a:off x="2360" y="3593"/>
              <a:ext cx="204" cy="404"/>
            </a:xfrm>
            <a:custGeom>
              <a:avLst/>
              <a:gdLst>
                <a:gd name="T0" fmla="*/ 0 w 21987"/>
                <a:gd name="T1" fmla="*/ 0 h 43200"/>
                <a:gd name="T2" fmla="*/ 0 w 21987"/>
                <a:gd name="T3" fmla="*/ 0 h 43200"/>
                <a:gd name="T4" fmla="*/ 0 w 21987"/>
                <a:gd name="T5" fmla="*/ 0 h 43200"/>
                <a:gd name="T6" fmla="*/ 0 60000 65536"/>
                <a:gd name="T7" fmla="*/ 0 60000 65536"/>
                <a:gd name="T8" fmla="*/ 0 60000 65536"/>
                <a:gd name="T9" fmla="*/ 0 w 21987"/>
                <a:gd name="T10" fmla="*/ 0 h 43200"/>
                <a:gd name="T11" fmla="*/ 21987 w 21987"/>
                <a:gd name="T12" fmla="*/ 43200 h 43200"/>
              </a:gdLst>
              <a:ahLst/>
              <a:cxnLst>
                <a:cxn ang="T6">
                  <a:pos x="T0" y="T1"/>
                </a:cxn>
                <a:cxn ang="T7">
                  <a:pos x="T2" y="T3"/>
                </a:cxn>
                <a:cxn ang="T8">
                  <a:pos x="T4" y="T5"/>
                </a:cxn>
              </a:cxnLst>
              <a:rect l="T9" t="T10" r="T11" b="T12"/>
              <a:pathLst>
                <a:path w="21987" h="43200" fill="none" extrusionOk="0">
                  <a:moveTo>
                    <a:pt x="386" y="0"/>
                  </a:moveTo>
                  <a:cubicBezTo>
                    <a:pt x="12316" y="0"/>
                    <a:pt x="21987" y="9670"/>
                    <a:pt x="21987" y="21600"/>
                  </a:cubicBezTo>
                  <a:cubicBezTo>
                    <a:pt x="21987" y="33529"/>
                    <a:pt x="12316" y="43200"/>
                    <a:pt x="387" y="43200"/>
                  </a:cubicBezTo>
                  <a:cubicBezTo>
                    <a:pt x="257" y="43200"/>
                    <a:pt x="128" y="43198"/>
                    <a:pt x="0" y="43196"/>
                  </a:cubicBezTo>
                </a:path>
                <a:path w="21987" h="43200" stroke="0" extrusionOk="0">
                  <a:moveTo>
                    <a:pt x="386" y="0"/>
                  </a:moveTo>
                  <a:cubicBezTo>
                    <a:pt x="12316" y="0"/>
                    <a:pt x="21987" y="9670"/>
                    <a:pt x="21987" y="21600"/>
                  </a:cubicBezTo>
                  <a:cubicBezTo>
                    <a:pt x="21987" y="33529"/>
                    <a:pt x="12316" y="43200"/>
                    <a:pt x="387" y="43200"/>
                  </a:cubicBezTo>
                  <a:cubicBezTo>
                    <a:pt x="257" y="43200"/>
                    <a:pt x="128" y="43198"/>
                    <a:pt x="0" y="43196"/>
                  </a:cubicBezTo>
                  <a:lnTo>
                    <a:pt x="387" y="21600"/>
                  </a:lnTo>
                  <a:close/>
                </a:path>
              </a:pathLst>
            </a:custGeom>
            <a:noFill/>
            <a:ln w="9525">
              <a:solidFill>
                <a:srgbClr val="10F055"/>
              </a:solidFill>
              <a:round/>
            </a:ln>
          </p:spPr>
          <p:txBody>
            <a:bodyPr wrap="none" anchor="ctr"/>
            <a:lstStyle/>
            <a:p>
              <a:endParaRPr lang="zh-CN" altLang="en-US"/>
            </a:p>
          </p:txBody>
        </p:sp>
        <p:sp>
          <p:nvSpPr>
            <p:cNvPr id="72" name="Arc 153"/>
            <p:cNvSpPr/>
            <p:nvPr/>
          </p:nvSpPr>
          <p:spPr bwMode="auto">
            <a:xfrm>
              <a:off x="2364" y="3816"/>
              <a:ext cx="200" cy="229"/>
            </a:xfrm>
            <a:custGeom>
              <a:avLst/>
              <a:gdLst>
                <a:gd name="T0" fmla="*/ 0 w 21600"/>
                <a:gd name="T1" fmla="*/ 0 h 24523"/>
                <a:gd name="T2" fmla="*/ 0 w 21600"/>
                <a:gd name="T3" fmla="*/ 0 h 24523"/>
                <a:gd name="T4" fmla="*/ 0 w 21600"/>
                <a:gd name="T5" fmla="*/ 0 h 24523"/>
                <a:gd name="T6" fmla="*/ 0 60000 65536"/>
                <a:gd name="T7" fmla="*/ 0 60000 65536"/>
                <a:gd name="T8" fmla="*/ 0 60000 65536"/>
                <a:gd name="T9" fmla="*/ 0 w 21600"/>
                <a:gd name="T10" fmla="*/ 0 h 24523"/>
                <a:gd name="T11" fmla="*/ 21600 w 21600"/>
                <a:gd name="T12" fmla="*/ 24523 h 24523"/>
              </a:gdLst>
              <a:ahLst/>
              <a:cxnLst>
                <a:cxn ang="T6">
                  <a:pos x="T0" y="T1"/>
                </a:cxn>
                <a:cxn ang="T7">
                  <a:pos x="T2" y="T3"/>
                </a:cxn>
                <a:cxn ang="T8">
                  <a:pos x="T4" y="T5"/>
                </a:cxn>
              </a:cxnLst>
              <a:rect l="T9" t="T10" r="T11" b="T12"/>
              <a:pathLst>
                <a:path w="21600" h="24523" fill="none" extrusionOk="0">
                  <a:moveTo>
                    <a:pt x="-1" y="0"/>
                  </a:moveTo>
                  <a:cubicBezTo>
                    <a:pt x="11929" y="0"/>
                    <a:pt x="21600" y="9670"/>
                    <a:pt x="21600" y="21600"/>
                  </a:cubicBezTo>
                  <a:cubicBezTo>
                    <a:pt x="21600" y="22577"/>
                    <a:pt x="21533" y="23554"/>
                    <a:pt x="21401" y="24523"/>
                  </a:cubicBezTo>
                </a:path>
                <a:path w="21600" h="24523" stroke="0" extrusionOk="0">
                  <a:moveTo>
                    <a:pt x="-1" y="0"/>
                  </a:moveTo>
                  <a:cubicBezTo>
                    <a:pt x="11929" y="0"/>
                    <a:pt x="21600" y="9670"/>
                    <a:pt x="21600" y="21600"/>
                  </a:cubicBezTo>
                  <a:cubicBezTo>
                    <a:pt x="21600" y="22577"/>
                    <a:pt x="21533" y="23554"/>
                    <a:pt x="21401" y="24523"/>
                  </a:cubicBezTo>
                  <a:lnTo>
                    <a:pt x="0" y="21600"/>
                  </a:lnTo>
                  <a:close/>
                </a:path>
              </a:pathLst>
            </a:custGeom>
            <a:noFill/>
            <a:ln w="9525">
              <a:solidFill>
                <a:srgbClr val="10F055"/>
              </a:solidFill>
              <a:round/>
            </a:ln>
          </p:spPr>
          <p:txBody>
            <a:bodyPr wrap="none" anchor="ctr"/>
            <a:lstStyle/>
            <a:p>
              <a:endParaRPr lang="zh-CN" altLang="en-US"/>
            </a:p>
          </p:txBody>
        </p:sp>
      </p:grpSp>
      <p:sp>
        <p:nvSpPr>
          <p:cNvPr id="73" name="Line 4"/>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sp>
        <p:nvSpPr>
          <p:cNvPr id="74" name="Text Box 2"/>
          <p:cNvSpPr txBox="1">
            <a:spLocks noChangeArrowheads="1"/>
          </p:cNvSpPr>
          <p:nvPr/>
        </p:nvSpPr>
        <p:spPr bwMode="auto">
          <a:xfrm>
            <a:off x="2307431" y="214290"/>
            <a:ext cx="4529139" cy="523220"/>
          </a:xfrm>
          <a:prstGeom prst="rect">
            <a:avLst/>
          </a:prstGeom>
          <a:noFill/>
          <a:ln w="9525">
            <a:noFill/>
            <a:miter lim="800000"/>
          </a:ln>
        </p:spPr>
        <p:txBody>
          <a:bodyPr wrap="square">
            <a:spAutoFit/>
          </a:bodyPr>
          <a:lstStyle/>
          <a:p>
            <a:pPr algn="ctr"/>
            <a:r>
              <a:rPr lang="en-US" altLang="zh-CN" sz="2800" b="1" dirty="0">
                <a:solidFill>
                  <a:srgbClr val="0000FF"/>
                </a:solidFill>
                <a:latin typeface="微软雅黑" panose="020B0503020204020204" pitchFamily="34" charset="-122"/>
                <a:ea typeface="微软雅黑" panose="020B0503020204020204" pitchFamily="34" charset="-122"/>
              </a:rPr>
              <a:t>§4</a:t>
            </a:r>
            <a:r>
              <a:rPr lang="zh-CN" altLang="en-US" sz="2800" b="1" dirty="0">
                <a:solidFill>
                  <a:srgbClr val="0000FF"/>
                </a:solidFill>
                <a:latin typeface="微软雅黑" panose="020B0503020204020204" pitchFamily="34" charset="-122"/>
                <a:ea typeface="微软雅黑" panose="020B0503020204020204" pitchFamily="34" charset="-122"/>
              </a:rPr>
              <a:t>惠更斯原理</a:t>
            </a:r>
          </a:p>
        </p:txBody>
      </p:sp>
      <p:graphicFrame>
        <p:nvGraphicFramePr>
          <p:cNvPr id="15367" name="Object 7"/>
          <p:cNvGraphicFramePr>
            <a:graphicFrameLocks noChangeAspect="1"/>
          </p:cNvGraphicFramePr>
          <p:nvPr/>
        </p:nvGraphicFramePr>
        <p:xfrm>
          <a:off x="4643438" y="4143380"/>
          <a:ext cx="280988" cy="388938"/>
        </p:xfrm>
        <a:graphic>
          <a:graphicData uri="http://schemas.openxmlformats.org/presentationml/2006/ole">
            <mc:AlternateContent xmlns:mc="http://schemas.openxmlformats.org/markup-compatibility/2006">
              <mc:Choice xmlns:v="urn:schemas-microsoft-com:vml" Requires="v">
                <p:oleObj name="Equation" r:id="rId3" imgW="3962400" imgH="5486400" progId="Equation.DSMT4">
                  <p:embed/>
                </p:oleObj>
              </mc:Choice>
              <mc:Fallback>
                <p:oleObj name="Equation" r:id="rId3" imgW="3962400" imgH="5486400" progId="Equation.DSMT4">
                  <p:embed/>
                  <p:pic>
                    <p:nvPicPr>
                      <p:cNvPr id="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143380"/>
                        <a:ext cx="280988"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8"/>
          <p:cNvGraphicFramePr>
            <a:graphicFrameLocks noChangeAspect="1"/>
          </p:cNvGraphicFramePr>
          <p:nvPr/>
        </p:nvGraphicFramePr>
        <p:xfrm>
          <a:off x="5357818" y="5072074"/>
          <a:ext cx="842010" cy="302260"/>
        </p:xfrm>
        <a:graphic>
          <a:graphicData uri="http://schemas.openxmlformats.org/presentationml/2006/ole">
            <mc:AlternateContent xmlns:mc="http://schemas.openxmlformats.org/markup-compatibility/2006">
              <mc:Choice xmlns:v="urn:schemas-microsoft-com:vml" Requires="v">
                <p:oleObj name="Equation" r:id="rId5" imgW="11887200" imgH="4267200" progId="Equation.DSMT4">
                  <p:embed/>
                </p:oleObj>
              </mc:Choice>
              <mc:Fallback>
                <p:oleObj name="Equation" r:id="rId5" imgW="11887200" imgH="4267200" progId="Equation.DSMT4">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7818" y="5072074"/>
                        <a:ext cx="842010" cy="30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0" name="Object 10"/>
          <p:cNvGraphicFramePr>
            <a:graphicFrameLocks noChangeAspect="1"/>
          </p:cNvGraphicFramePr>
          <p:nvPr/>
        </p:nvGraphicFramePr>
        <p:xfrm>
          <a:off x="5357818" y="6072206"/>
          <a:ext cx="647700" cy="302260"/>
        </p:xfrm>
        <a:graphic>
          <a:graphicData uri="http://schemas.openxmlformats.org/presentationml/2006/ole">
            <mc:AlternateContent xmlns:mc="http://schemas.openxmlformats.org/markup-compatibility/2006">
              <mc:Choice xmlns:v="urn:schemas-microsoft-com:vml" Requires="v">
                <p:oleObj name="Equation" r:id="rId7" imgW="9144000" imgH="4267200" progId="Equation.DSMT4">
                  <p:embed/>
                </p:oleObj>
              </mc:Choice>
              <mc:Fallback>
                <p:oleObj name="Equation" r:id="rId7" imgW="9144000" imgH="4267200" progId="Equation.DSMT4">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7818" y="6072206"/>
                        <a:ext cx="647700" cy="30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1" name="Object 11"/>
          <p:cNvGraphicFramePr>
            <a:graphicFrameLocks noChangeAspect="1"/>
          </p:cNvGraphicFramePr>
          <p:nvPr/>
        </p:nvGraphicFramePr>
        <p:xfrm>
          <a:off x="4786314" y="6143644"/>
          <a:ext cx="151130" cy="259080"/>
        </p:xfrm>
        <a:graphic>
          <a:graphicData uri="http://schemas.openxmlformats.org/presentationml/2006/ole">
            <mc:AlternateContent xmlns:mc="http://schemas.openxmlformats.org/markup-compatibility/2006">
              <mc:Choice xmlns:v="urn:schemas-microsoft-com:vml" Requires="v">
                <p:oleObj name="Equation" r:id="rId9" imgW="2133600" imgH="3657600" progId="Equation.DSMT4">
                  <p:embed/>
                </p:oleObj>
              </mc:Choice>
              <mc:Fallback>
                <p:oleObj name="Equation" r:id="rId9" imgW="2133600" imgH="3657600" progId="Equation.DSMT4">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6314" y="6143644"/>
                        <a:ext cx="151130" cy="25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72" name="Object 12"/>
          <p:cNvGraphicFramePr>
            <a:graphicFrameLocks noChangeAspect="1"/>
          </p:cNvGraphicFramePr>
          <p:nvPr/>
        </p:nvGraphicFramePr>
        <p:xfrm>
          <a:off x="5357818" y="4183070"/>
          <a:ext cx="301625" cy="388938"/>
        </p:xfrm>
        <a:graphic>
          <a:graphicData uri="http://schemas.openxmlformats.org/presentationml/2006/ole">
            <mc:AlternateContent xmlns:mc="http://schemas.openxmlformats.org/markup-compatibility/2006">
              <mc:Choice xmlns:v="urn:schemas-microsoft-com:vml" Requires="v">
                <p:oleObj name="Equation" r:id="rId11" imgW="4267200" imgH="5486400" progId="Equation.DSMT4">
                  <p:embed/>
                </p:oleObj>
              </mc:Choice>
              <mc:Fallback>
                <p:oleObj name="Equation" r:id="rId11" imgW="4267200" imgH="5486400" progId="Equation.DSMT4">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7818" y="4183070"/>
                        <a:ext cx="301625"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 name="灯片编号占位符 74"/>
          <p:cNvSpPr>
            <a:spLocks noGrp="1"/>
          </p:cNvSpPr>
          <p:nvPr>
            <p:ph type="sldNum" sz="quarter" idx="12"/>
          </p:nvPr>
        </p:nvSpPr>
        <p:spPr/>
        <p:txBody>
          <a:bodyPr/>
          <a:lstStyle/>
          <a:p>
            <a:fld id="{0C913308-F349-4B6D-A68A-DD1791B4A57B}" type="slidenum">
              <a:rPr lang="zh-CN" altLang="en-US" smtClean="0"/>
              <a:t>32</a:t>
            </a:fld>
            <a:endParaRPr lang="zh-CN" altLang="en-US"/>
          </a:p>
        </p:txBody>
      </p:sp>
      <p:sp>
        <p:nvSpPr>
          <p:cNvPr id="2" name="文本框 1">
            <a:extLst>
              <a:ext uri="{FF2B5EF4-FFF2-40B4-BE49-F238E27FC236}">
                <a16:creationId xmlns:a16="http://schemas.microsoft.com/office/drawing/2014/main" id="{7D5DDB8C-DE98-0277-F793-3A38F127FDAB}"/>
              </a:ext>
            </a:extLst>
          </p:cNvPr>
          <p:cNvSpPr txBox="1"/>
          <p:nvPr/>
        </p:nvSpPr>
        <p:spPr>
          <a:xfrm>
            <a:off x="395536" y="987452"/>
            <a:ext cx="244827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a:t>
            </a:r>
            <a:r>
              <a:rPr kumimoji="1" lang="zh-CN" altLang="en-US" sz="2400" b="1" dirty="0">
                <a:latin typeface="微软雅黑" panose="020B0503020204020204" pitchFamily="34" charset="-122"/>
                <a:ea typeface="微软雅黑" panose="020B0503020204020204" pitchFamily="34" charset="-122"/>
              </a:rPr>
              <a:t>惠更斯原理</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4"/>
          <p:cNvSpPr>
            <a:spLocks noChangeArrowheads="1"/>
          </p:cNvSpPr>
          <p:nvPr/>
        </p:nvSpPr>
        <p:spPr bwMode="auto">
          <a:xfrm>
            <a:off x="3689322" y="1869629"/>
            <a:ext cx="715962" cy="798512"/>
          </a:xfrm>
          <a:prstGeom prst="ellipse">
            <a:avLst/>
          </a:prstGeom>
          <a:noFill/>
          <a:ln w="19050">
            <a:solidFill>
              <a:schemeClr val="tx1"/>
            </a:solidFill>
            <a:prstDash val="dash"/>
            <a:round/>
          </a:ln>
        </p:spPr>
        <p:txBody>
          <a:bodyPr wrap="none" anchor="ctr"/>
          <a:lstStyle/>
          <a:p>
            <a:endParaRPr lang="zh-CN" altLang="en-US"/>
          </a:p>
        </p:txBody>
      </p:sp>
      <p:sp>
        <p:nvSpPr>
          <p:cNvPr id="10" name="Oval 8"/>
          <p:cNvSpPr>
            <a:spLocks noChangeArrowheads="1"/>
          </p:cNvSpPr>
          <p:nvPr/>
        </p:nvSpPr>
        <p:spPr bwMode="auto">
          <a:xfrm>
            <a:off x="2793972" y="1515616"/>
            <a:ext cx="1338262" cy="1493838"/>
          </a:xfrm>
          <a:prstGeom prst="ellipse">
            <a:avLst/>
          </a:prstGeom>
          <a:noFill/>
          <a:ln w="19050">
            <a:solidFill>
              <a:schemeClr val="tx1"/>
            </a:solidFill>
            <a:prstDash val="dash"/>
            <a:round/>
          </a:ln>
        </p:spPr>
        <p:txBody>
          <a:bodyPr wrap="none" anchor="ctr"/>
          <a:lstStyle/>
          <a:p>
            <a:endParaRPr lang="zh-CN" altLang="en-US"/>
          </a:p>
        </p:txBody>
      </p:sp>
      <p:sp>
        <p:nvSpPr>
          <p:cNvPr id="5" name="Rectangle 3"/>
          <p:cNvSpPr>
            <a:spLocks noChangeArrowheads="1"/>
          </p:cNvSpPr>
          <p:nvPr/>
        </p:nvSpPr>
        <p:spPr bwMode="auto">
          <a:xfrm>
            <a:off x="216320" y="210780"/>
            <a:ext cx="4355680" cy="461665"/>
          </a:xfrm>
          <a:prstGeom prst="rect">
            <a:avLst/>
          </a:prstGeom>
          <a:noFill/>
          <a:ln w="9525">
            <a:noFill/>
            <a:miter lim="800000"/>
          </a:ln>
        </p:spPr>
        <p:txBody>
          <a:bodyPr wrap="none">
            <a:spAutoFit/>
          </a:bodyPr>
          <a:lstStyle/>
          <a:p>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解释反射、折射、衍射现象</a:t>
            </a:r>
          </a:p>
        </p:txBody>
      </p:sp>
      <p:sp>
        <p:nvSpPr>
          <p:cNvPr id="7" name="Oval 5"/>
          <p:cNvSpPr>
            <a:spLocks noChangeArrowheads="1"/>
          </p:cNvSpPr>
          <p:nvPr/>
        </p:nvSpPr>
        <p:spPr bwMode="auto">
          <a:xfrm>
            <a:off x="1760509" y="1177479"/>
            <a:ext cx="2005013" cy="2239962"/>
          </a:xfrm>
          <a:prstGeom prst="ellipse">
            <a:avLst/>
          </a:prstGeom>
          <a:noFill/>
          <a:ln w="19050">
            <a:solidFill>
              <a:schemeClr val="tx1"/>
            </a:solidFill>
            <a:prstDash val="dash"/>
            <a:round/>
          </a:ln>
        </p:spPr>
        <p:txBody>
          <a:bodyPr wrap="none" anchor="ctr"/>
          <a:lstStyle/>
          <a:p>
            <a:endParaRPr lang="zh-CN" altLang="en-US"/>
          </a:p>
        </p:txBody>
      </p:sp>
      <p:sp>
        <p:nvSpPr>
          <p:cNvPr id="8" name="Rectangle 6"/>
          <p:cNvSpPr>
            <a:spLocks noChangeArrowheads="1"/>
          </p:cNvSpPr>
          <p:nvPr/>
        </p:nvSpPr>
        <p:spPr bwMode="auto">
          <a:xfrm>
            <a:off x="1357290" y="836712"/>
            <a:ext cx="3500462" cy="1439863"/>
          </a:xfrm>
          <a:prstGeom prst="rect">
            <a:avLst/>
          </a:prstGeom>
          <a:solidFill>
            <a:srgbClr val="00B0F0"/>
          </a:solidFill>
          <a:ln w="28575">
            <a:noFill/>
            <a:prstDash val="dash"/>
            <a:miter lim="800000"/>
          </a:ln>
        </p:spPr>
        <p:txBody>
          <a:bodyPr wrap="none" anchor="ctr"/>
          <a:lstStyle/>
          <a:p>
            <a:endParaRPr lang="zh-CN" altLang="en-US"/>
          </a:p>
        </p:txBody>
      </p:sp>
      <p:sp>
        <p:nvSpPr>
          <p:cNvPr id="18" name="Line 16"/>
          <p:cNvSpPr>
            <a:spLocks noChangeShapeType="1"/>
          </p:cNvSpPr>
          <p:nvPr/>
        </p:nvSpPr>
        <p:spPr bwMode="auto">
          <a:xfrm flipV="1">
            <a:off x="2781272" y="1409254"/>
            <a:ext cx="784225" cy="887412"/>
          </a:xfrm>
          <a:prstGeom prst="line">
            <a:avLst/>
          </a:prstGeom>
          <a:noFill/>
          <a:ln w="19050">
            <a:solidFill>
              <a:srgbClr val="FF0000"/>
            </a:solidFill>
            <a:round/>
          </a:ln>
        </p:spPr>
        <p:txBody>
          <a:bodyPr/>
          <a:lstStyle/>
          <a:p>
            <a:endParaRPr lang="zh-CN" altLang="en-US"/>
          </a:p>
        </p:txBody>
      </p:sp>
      <p:sp>
        <p:nvSpPr>
          <p:cNvPr id="19" name="Text Box 17"/>
          <p:cNvSpPr txBox="1">
            <a:spLocks noChangeArrowheads="1"/>
          </p:cNvSpPr>
          <p:nvPr/>
        </p:nvSpPr>
        <p:spPr bwMode="auto">
          <a:xfrm>
            <a:off x="3267047" y="912366"/>
            <a:ext cx="649287" cy="457200"/>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B</a:t>
            </a:r>
          </a:p>
        </p:txBody>
      </p:sp>
      <p:sp>
        <p:nvSpPr>
          <p:cNvPr id="20" name="Text Box 18"/>
          <p:cNvSpPr txBox="1">
            <a:spLocks noChangeArrowheads="1"/>
          </p:cNvSpPr>
          <p:nvPr/>
        </p:nvSpPr>
        <p:spPr bwMode="auto">
          <a:xfrm>
            <a:off x="4735484" y="2055366"/>
            <a:ext cx="360363" cy="457200"/>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C</a:t>
            </a:r>
          </a:p>
        </p:txBody>
      </p:sp>
      <p:sp>
        <p:nvSpPr>
          <p:cNvPr id="21" name="Line 19"/>
          <p:cNvSpPr>
            <a:spLocks noChangeShapeType="1"/>
          </p:cNvSpPr>
          <p:nvPr/>
        </p:nvSpPr>
        <p:spPr bwMode="auto">
          <a:xfrm flipV="1">
            <a:off x="2790797" y="1512441"/>
            <a:ext cx="0" cy="1744663"/>
          </a:xfrm>
          <a:prstGeom prst="line">
            <a:avLst/>
          </a:prstGeom>
          <a:noFill/>
          <a:ln w="19050">
            <a:solidFill>
              <a:schemeClr val="tx1"/>
            </a:solidFill>
            <a:prstDash val="dash"/>
            <a:round/>
          </a:ln>
        </p:spPr>
        <p:txBody>
          <a:bodyPr/>
          <a:lstStyle/>
          <a:p>
            <a:endParaRPr lang="zh-CN" altLang="en-US"/>
          </a:p>
        </p:txBody>
      </p:sp>
      <p:graphicFrame>
        <p:nvGraphicFramePr>
          <p:cNvPr id="22" name="Object 20"/>
          <p:cNvGraphicFramePr>
            <a:graphicFrameLocks noChangeAspect="1"/>
          </p:cNvGraphicFramePr>
          <p:nvPr>
            <p:extLst>
              <p:ext uri="{D42A27DB-BD31-4B8C-83A1-F6EECF244321}">
                <p14:modId xmlns:p14="http://schemas.microsoft.com/office/powerpoint/2010/main" val="1718074080"/>
              </p:ext>
            </p:extLst>
          </p:nvPr>
        </p:nvGraphicFramePr>
        <p:xfrm>
          <a:off x="2552672" y="1679129"/>
          <a:ext cx="192087" cy="360362"/>
        </p:xfrm>
        <a:graphic>
          <a:graphicData uri="http://schemas.openxmlformats.org/presentationml/2006/ole">
            <mc:AlternateContent xmlns:mc="http://schemas.openxmlformats.org/markup-compatibility/2006">
              <mc:Choice xmlns:v="urn:schemas-microsoft-com:vml" Requires="v">
                <p:oleObj name="Equation" r:id="rId2" imgW="1296670" imgH="2407285" progId="Equation.DSMT4">
                  <p:embed/>
                </p:oleObj>
              </mc:Choice>
              <mc:Fallback>
                <p:oleObj name="Equation" r:id="rId2" imgW="1296670" imgH="2407285" progId="Equation.DSMT4">
                  <p:embed/>
                  <p:pic>
                    <p:nvPicPr>
                      <p:cNvPr id="0"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672" y="1679129"/>
                        <a:ext cx="19208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1"/>
          <p:cNvGraphicFramePr>
            <a:graphicFrameLocks noChangeAspect="1"/>
          </p:cNvGraphicFramePr>
          <p:nvPr>
            <p:extLst>
              <p:ext uri="{D42A27DB-BD31-4B8C-83A1-F6EECF244321}">
                <p14:modId xmlns:p14="http://schemas.microsoft.com/office/powerpoint/2010/main" val="2137598267"/>
              </p:ext>
            </p:extLst>
          </p:nvPr>
        </p:nvGraphicFramePr>
        <p:xfrm>
          <a:off x="2768572" y="2691954"/>
          <a:ext cx="334962" cy="436562"/>
        </p:xfrm>
        <a:graphic>
          <a:graphicData uri="http://schemas.openxmlformats.org/presentationml/2006/ole">
            <mc:AlternateContent xmlns:mc="http://schemas.openxmlformats.org/markup-compatibility/2006">
              <mc:Choice xmlns:v="urn:schemas-microsoft-com:vml" Requires="v">
                <p:oleObj name="Equation" r:id="rId4" imgW="1851660" imgH="2407285" progId="Equation.DSMT4">
                  <p:embed/>
                </p:oleObj>
              </mc:Choice>
              <mc:Fallback>
                <p:oleObj name="Equation" r:id="rId4" imgW="1851660" imgH="2407285" progId="Equation.DSMT4">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572" y="2691954"/>
                        <a:ext cx="334962"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22"/>
          <p:cNvGrpSpPr/>
          <p:nvPr/>
        </p:nvGrpSpPr>
        <p:grpSpPr bwMode="auto">
          <a:xfrm>
            <a:off x="2076422" y="1252091"/>
            <a:ext cx="2592387" cy="1038225"/>
            <a:chOff x="3379" y="2187"/>
            <a:chExt cx="1633" cy="654"/>
          </a:xfrm>
        </p:grpSpPr>
        <p:grpSp>
          <p:nvGrpSpPr>
            <p:cNvPr id="25" name="Group 23"/>
            <p:cNvGrpSpPr/>
            <p:nvPr/>
          </p:nvGrpSpPr>
          <p:grpSpPr bwMode="auto">
            <a:xfrm>
              <a:off x="3379" y="2478"/>
              <a:ext cx="454" cy="363"/>
              <a:chOff x="748" y="3022"/>
              <a:chExt cx="454" cy="363"/>
            </a:xfrm>
          </p:grpSpPr>
          <p:sp>
            <p:nvSpPr>
              <p:cNvPr id="35" name="Line 24"/>
              <p:cNvSpPr>
                <a:spLocks noChangeShapeType="1"/>
              </p:cNvSpPr>
              <p:nvPr/>
            </p:nvSpPr>
            <p:spPr bwMode="auto">
              <a:xfrm>
                <a:off x="748" y="3022"/>
                <a:ext cx="454" cy="363"/>
              </a:xfrm>
              <a:prstGeom prst="line">
                <a:avLst/>
              </a:prstGeom>
              <a:noFill/>
              <a:ln w="38100">
                <a:solidFill>
                  <a:srgbClr val="99FF66"/>
                </a:solidFill>
                <a:round/>
                <a:tailEnd type="none" w="sm" len="lg"/>
              </a:ln>
            </p:spPr>
            <p:txBody>
              <a:bodyPr wrap="none" anchor="ctr"/>
              <a:lstStyle/>
              <a:p>
                <a:endParaRPr lang="zh-CN" altLang="en-US"/>
              </a:p>
            </p:txBody>
          </p:sp>
          <p:sp>
            <p:nvSpPr>
              <p:cNvPr id="36" name="Line 25"/>
              <p:cNvSpPr>
                <a:spLocks noChangeShapeType="1"/>
              </p:cNvSpPr>
              <p:nvPr/>
            </p:nvSpPr>
            <p:spPr bwMode="auto">
              <a:xfrm>
                <a:off x="986" y="3210"/>
                <a:ext cx="136" cy="109"/>
              </a:xfrm>
              <a:prstGeom prst="line">
                <a:avLst/>
              </a:prstGeom>
              <a:noFill/>
              <a:ln w="38100">
                <a:solidFill>
                  <a:srgbClr val="99FF66"/>
                </a:solidFill>
                <a:round/>
                <a:tailEnd type="triangle" w="sm" len="lg"/>
              </a:ln>
            </p:spPr>
            <p:txBody>
              <a:bodyPr wrap="none" anchor="ctr"/>
              <a:lstStyle/>
              <a:p>
                <a:endParaRPr lang="zh-CN" altLang="en-US"/>
              </a:p>
            </p:txBody>
          </p:sp>
        </p:grpSp>
        <p:grpSp>
          <p:nvGrpSpPr>
            <p:cNvPr id="26" name="Group 26"/>
            <p:cNvGrpSpPr/>
            <p:nvPr/>
          </p:nvGrpSpPr>
          <p:grpSpPr bwMode="auto">
            <a:xfrm>
              <a:off x="3651" y="2369"/>
              <a:ext cx="566" cy="453"/>
              <a:chOff x="748" y="3022"/>
              <a:chExt cx="454" cy="363"/>
            </a:xfrm>
          </p:grpSpPr>
          <p:sp>
            <p:nvSpPr>
              <p:cNvPr id="33" name="Line 27"/>
              <p:cNvSpPr>
                <a:spLocks noChangeShapeType="1"/>
              </p:cNvSpPr>
              <p:nvPr/>
            </p:nvSpPr>
            <p:spPr bwMode="auto">
              <a:xfrm>
                <a:off x="748" y="3022"/>
                <a:ext cx="454" cy="363"/>
              </a:xfrm>
              <a:prstGeom prst="line">
                <a:avLst/>
              </a:prstGeom>
              <a:noFill/>
              <a:ln w="38100">
                <a:solidFill>
                  <a:srgbClr val="99FF66"/>
                </a:solidFill>
                <a:round/>
                <a:tailEnd type="none" w="sm" len="lg"/>
              </a:ln>
            </p:spPr>
            <p:txBody>
              <a:bodyPr wrap="none" anchor="ctr"/>
              <a:lstStyle/>
              <a:p>
                <a:endParaRPr lang="zh-CN" altLang="en-US"/>
              </a:p>
            </p:txBody>
          </p:sp>
          <p:sp>
            <p:nvSpPr>
              <p:cNvPr id="34" name="Line 28"/>
              <p:cNvSpPr>
                <a:spLocks noChangeShapeType="1"/>
              </p:cNvSpPr>
              <p:nvPr/>
            </p:nvSpPr>
            <p:spPr bwMode="auto">
              <a:xfrm>
                <a:off x="986" y="3210"/>
                <a:ext cx="136" cy="109"/>
              </a:xfrm>
              <a:prstGeom prst="line">
                <a:avLst/>
              </a:prstGeom>
              <a:noFill/>
              <a:ln w="38100">
                <a:solidFill>
                  <a:srgbClr val="99FF66"/>
                </a:solidFill>
                <a:round/>
                <a:tailEnd type="triangle" w="sm" len="lg"/>
              </a:ln>
            </p:spPr>
            <p:txBody>
              <a:bodyPr wrap="none" anchor="ctr"/>
              <a:lstStyle/>
              <a:p>
                <a:endParaRPr lang="zh-CN" altLang="en-US"/>
              </a:p>
            </p:txBody>
          </p:sp>
        </p:grpSp>
        <p:grpSp>
          <p:nvGrpSpPr>
            <p:cNvPr id="27" name="Group 29"/>
            <p:cNvGrpSpPr/>
            <p:nvPr/>
          </p:nvGrpSpPr>
          <p:grpSpPr bwMode="auto">
            <a:xfrm>
              <a:off x="4195" y="2187"/>
              <a:ext cx="817" cy="653"/>
              <a:chOff x="748" y="3022"/>
              <a:chExt cx="454" cy="363"/>
            </a:xfrm>
          </p:grpSpPr>
          <p:sp>
            <p:nvSpPr>
              <p:cNvPr id="31" name="Line 30"/>
              <p:cNvSpPr>
                <a:spLocks noChangeShapeType="1"/>
              </p:cNvSpPr>
              <p:nvPr/>
            </p:nvSpPr>
            <p:spPr bwMode="auto">
              <a:xfrm>
                <a:off x="748" y="3022"/>
                <a:ext cx="454" cy="363"/>
              </a:xfrm>
              <a:prstGeom prst="line">
                <a:avLst/>
              </a:prstGeom>
              <a:noFill/>
              <a:ln w="38100">
                <a:solidFill>
                  <a:srgbClr val="99FF66"/>
                </a:solidFill>
                <a:round/>
                <a:tailEnd type="none" w="sm" len="lg"/>
              </a:ln>
            </p:spPr>
            <p:txBody>
              <a:bodyPr wrap="none" anchor="ctr"/>
              <a:lstStyle/>
              <a:p>
                <a:endParaRPr lang="zh-CN" altLang="en-US"/>
              </a:p>
            </p:txBody>
          </p:sp>
          <p:sp>
            <p:nvSpPr>
              <p:cNvPr id="32" name="Line 31"/>
              <p:cNvSpPr>
                <a:spLocks noChangeShapeType="1"/>
              </p:cNvSpPr>
              <p:nvPr/>
            </p:nvSpPr>
            <p:spPr bwMode="auto">
              <a:xfrm>
                <a:off x="986" y="3210"/>
                <a:ext cx="136" cy="109"/>
              </a:xfrm>
              <a:prstGeom prst="line">
                <a:avLst/>
              </a:prstGeom>
              <a:noFill/>
              <a:ln w="38100">
                <a:solidFill>
                  <a:srgbClr val="99FF66"/>
                </a:solidFill>
                <a:round/>
                <a:tailEnd type="triangle" w="sm" len="lg"/>
              </a:ln>
            </p:spPr>
            <p:txBody>
              <a:bodyPr wrap="none" anchor="ctr"/>
              <a:lstStyle/>
              <a:p>
                <a:endParaRPr lang="zh-CN" altLang="en-US"/>
              </a:p>
            </p:txBody>
          </p:sp>
        </p:grpSp>
        <p:grpSp>
          <p:nvGrpSpPr>
            <p:cNvPr id="28" name="Group 32"/>
            <p:cNvGrpSpPr/>
            <p:nvPr/>
          </p:nvGrpSpPr>
          <p:grpSpPr bwMode="auto">
            <a:xfrm>
              <a:off x="3878" y="2251"/>
              <a:ext cx="726" cy="575"/>
              <a:chOff x="748" y="3022"/>
              <a:chExt cx="454" cy="363"/>
            </a:xfrm>
          </p:grpSpPr>
          <p:sp>
            <p:nvSpPr>
              <p:cNvPr id="29" name="Line 33"/>
              <p:cNvSpPr>
                <a:spLocks noChangeShapeType="1"/>
              </p:cNvSpPr>
              <p:nvPr/>
            </p:nvSpPr>
            <p:spPr bwMode="auto">
              <a:xfrm>
                <a:off x="748" y="3022"/>
                <a:ext cx="454" cy="363"/>
              </a:xfrm>
              <a:prstGeom prst="line">
                <a:avLst/>
              </a:prstGeom>
              <a:noFill/>
              <a:ln w="38100">
                <a:solidFill>
                  <a:srgbClr val="99FF66"/>
                </a:solidFill>
                <a:round/>
                <a:tailEnd type="none" w="sm" len="lg"/>
              </a:ln>
            </p:spPr>
            <p:txBody>
              <a:bodyPr wrap="none" anchor="ctr"/>
              <a:lstStyle/>
              <a:p>
                <a:endParaRPr lang="zh-CN" altLang="en-US"/>
              </a:p>
            </p:txBody>
          </p:sp>
          <p:sp>
            <p:nvSpPr>
              <p:cNvPr id="30" name="Line 34"/>
              <p:cNvSpPr>
                <a:spLocks noChangeShapeType="1"/>
              </p:cNvSpPr>
              <p:nvPr/>
            </p:nvSpPr>
            <p:spPr bwMode="auto">
              <a:xfrm>
                <a:off x="986" y="3210"/>
                <a:ext cx="136" cy="109"/>
              </a:xfrm>
              <a:prstGeom prst="line">
                <a:avLst/>
              </a:prstGeom>
              <a:noFill/>
              <a:ln w="38100">
                <a:solidFill>
                  <a:srgbClr val="99FF66"/>
                </a:solidFill>
                <a:round/>
                <a:tailEnd type="triangle" w="sm" len="lg"/>
              </a:ln>
            </p:spPr>
            <p:txBody>
              <a:bodyPr wrap="none" anchor="ctr"/>
              <a:lstStyle/>
              <a:p>
                <a:endParaRPr lang="zh-CN" altLang="en-US"/>
              </a:p>
            </p:txBody>
          </p:sp>
        </p:grpSp>
      </p:grpSp>
      <p:sp>
        <p:nvSpPr>
          <p:cNvPr id="37" name="Text Box 35"/>
          <p:cNvSpPr txBox="1">
            <a:spLocks noChangeArrowheads="1"/>
          </p:cNvSpPr>
          <p:nvPr/>
        </p:nvSpPr>
        <p:spPr bwMode="auto">
          <a:xfrm>
            <a:off x="2200247" y="1902966"/>
            <a:ext cx="360362" cy="457200"/>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A</a:t>
            </a:r>
          </a:p>
        </p:txBody>
      </p:sp>
      <p:sp>
        <p:nvSpPr>
          <p:cNvPr id="38" name="Line 36"/>
          <p:cNvSpPr>
            <a:spLocks noChangeShapeType="1"/>
          </p:cNvSpPr>
          <p:nvPr/>
        </p:nvSpPr>
        <p:spPr bwMode="auto">
          <a:xfrm flipV="1">
            <a:off x="4694209" y="1971229"/>
            <a:ext cx="260350" cy="323850"/>
          </a:xfrm>
          <a:prstGeom prst="line">
            <a:avLst/>
          </a:prstGeom>
          <a:noFill/>
          <a:ln w="19050">
            <a:solidFill>
              <a:schemeClr val="tx1"/>
            </a:solidFill>
            <a:round/>
          </a:ln>
        </p:spPr>
        <p:txBody>
          <a:bodyPr wrap="none" anchor="ctr"/>
          <a:lstStyle/>
          <a:p>
            <a:endParaRPr lang="zh-CN" altLang="en-US"/>
          </a:p>
        </p:txBody>
      </p:sp>
      <p:sp>
        <p:nvSpPr>
          <p:cNvPr id="39" name="Line 37"/>
          <p:cNvSpPr>
            <a:spLocks noChangeShapeType="1"/>
          </p:cNvSpPr>
          <p:nvPr/>
        </p:nvSpPr>
        <p:spPr bwMode="auto">
          <a:xfrm flipV="1">
            <a:off x="3555972" y="1107629"/>
            <a:ext cx="250825" cy="300037"/>
          </a:xfrm>
          <a:prstGeom prst="line">
            <a:avLst/>
          </a:prstGeom>
          <a:noFill/>
          <a:ln w="19050">
            <a:solidFill>
              <a:schemeClr val="tx1"/>
            </a:solidFill>
            <a:round/>
          </a:ln>
        </p:spPr>
        <p:txBody>
          <a:bodyPr wrap="none" anchor="ctr"/>
          <a:lstStyle/>
          <a:p>
            <a:endParaRPr lang="zh-CN" altLang="en-US"/>
          </a:p>
        </p:txBody>
      </p:sp>
      <p:sp>
        <p:nvSpPr>
          <p:cNvPr id="40" name="Line 38"/>
          <p:cNvSpPr>
            <a:spLocks noChangeShapeType="1"/>
          </p:cNvSpPr>
          <p:nvPr/>
        </p:nvSpPr>
        <p:spPr bwMode="auto">
          <a:xfrm flipH="1" flipV="1">
            <a:off x="3679797" y="1261616"/>
            <a:ext cx="1103312" cy="920750"/>
          </a:xfrm>
          <a:prstGeom prst="line">
            <a:avLst/>
          </a:prstGeom>
          <a:noFill/>
          <a:ln w="19050">
            <a:solidFill>
              <a:schemeClr val="tx1"/>
            </a:solidFill>
            <a:round/>
            <a:headEnd type="triangle" w="sm" len="lg"/>
            <a:tailEnd type="triangle" w="sm" len="lg"/>
          </a:ln>
        </p:spPr>
        <p:txBody>
          <a:bodyPr wrap="none" anchor="ctr"/>
          <a:lstStyle/>
          <a:p>
            <a:endParaRPr lang="zh-CN" altLang="en-US"/>
          </a:p>
        </p:txBody>
      </p:sp>
      <p:sp>
        <p:nvSpPr>
          <p:cNvPr id="41" name="Line 39"/>
          <p:cNvSpPr>
            <a:spLocks noChangeShapeType="1"/>
          </p:cNvSpPr>
          <p:nvPr/>
        </p:nvSpPr>
        <p:spPr bwMode="auto">
          <a:xfrm flipH="1">
            <a:off x="1736697" y="2301429"/>
            <a:ext cx="1060450" cy="706437"/>
          </a:xfrm>
          <a:prstGeom prst="line">
            <a:avLst/>
          </a:prstGeom>
          <a:noFill/>
          <a:ln w="19050">
            <a:solidFill>
              <a:srgbClr val="FF6600"/>
            </a:solidFill>
            <a:round/>
          </a:ln>
        </p:spPr>
        <p:txBody>
          <a:bodyPr wrap="none" anchor="ctr"/>
          <a:lstStyle/>
          <a:p>
            <a:endParaRPr lang="zh-CN" altLang="en-US"/>
          </a:p>
        </p:txBody>
      </p:sp>
      <p:sp>
        <p:nvSpPr>
          <p:cNvPr id="42" name="Line 40"/>
          <p:cNvSpPr>
            <a:spLocks noChangeShapeType="1"/>
          </p:cNvSpPr>
          <p:nvPr/>
        </p:nvSpPr>
        <p:spPr bwMode="auto">
          <a:xfrm flipH="1" flipV="1">
            <a:off x="1893859" y="2920554"/>
            <a:ext cx="274638" cy="457200"/>
          </a:xfrm>
          <a:prstGeom prst="line">
            <a:avLst/>
          </a:prstGeom>
          <a:noFill/>
          <a:ln w="19050">
            <a:solidFill>
              <a:srgbClr val="FF6600"/>
            </a:solidFill>
            <a:round/>
            <a:tailEnd type="triangle" w="sm" len="lg"/>
          </a:ln>
        </p:spPr>
        <p:txBody>
          <a:bodyPr wrap="none" anchor="ctr"/>
          <a:lstStyle/>
          <a:p>
            <a:endParaRPr lang="zh-CN" altLang="en-US"/>
          </a:p>
        </p:txBody>
      </p:sp>
      <p:sp>
        <p:nvSpPr>
          <p:cNvPr id="43" name="Line 41"/>
          <p:cNvSpPr>
            <a:spLocks noChangeShapeType="1"/>
          </p:cNvSpPr>
          <p:nvPr/>
        </p:nvSpPr>
        <p:spPr bwMode="auto">
          <a:xfrm rot="21369238">
            <a:off x="2330422" y="3552379"/>
            <a:ext cx="134937" cy="271462"/>
          </a:xfrm>
          <a:prstGeom prst="line">
            <a:avLst/>
          </a:prstGeom>
          <a:noFill/>
          <a:ln w="19050">
            <a:solidFill>
              <a:srgbClr val="FF6600"/>
            </a:solidFill>
            <a:round/>
            <a:tailEnd type="triangle" w="sm" len="lg"/>
          </a:ln>
        </p:spPr>
        <p:txBody>
          <a:bodyPr wrap="none" anchor="ctr"/>
          <a:lstStyle/>
          <a:p>
            <a:endParaRPr lang="zh-CN" altLang="en-US"/>
          </a:p>
        </p:txBody>
      </p:sp>
      <p:sp>
        <p:nvSpPr>
          <p:cNvPr id="44" name="Text Box 42"/>
          <p:cNvSpPr txBox="1">
            <a:spLocks noChangeArrowheads="1"/>
          </p:cNvSpPr>
          <p:nvPr/>
        </p:nvSpPr>
        <p:spPr bwMode="auto">
          <a:xfrm>
            <a:off x="1292196" y="4885775"/>
            <a:ext cx="3762375" cy="506998"/>
          </a:xfrm>
          <a:prstGeom prst="rect">
            <a:avLst/>
          </a:prstGeom>
          <a:noFill/>
          <a:ln w="9525">
            <a:noFill/>
            <a:miter lim="800000"/>
          </a:ln>
        </p:spPr>
        <p:txBody>
          <a:bodyPr>
            <a:spAutoFit/>
          </a:bodyPr>
          <a:lstStyle/>
          <a:p>
            <a:pPr marL="381000" indent="-381000">
              <a:lnSpc>
                <a:spcPct val="125000"/>
              </a:lnSpc>
              <a:spcBef>
                <a:spcPct val="50000"/>
              </a:spcBef>
            </a:pPr>
            <a:r>
              <a:rPr kumimoji="1" lang="zh-CN" altLang="en-US" sz="2400" dirty="0">
                <a:latin typeface="微软雅黑" panose="020B0503020204020204" pitchFamily="34" charset="-122"/>
                <a:ea typeface="微软雅黑" panose="020B0503020204020204" pitchFamily="34" charset="-122"/>
              </a:rPr>
              <a:t>由几何关系知：</a:t>
            </a:r>
          </a:p>
        </p:txBody>
      </p:sp>
      <p:grpSp>
        <p:nvGrpSpPr>
          <p:cNvPr id="45" name="Group 43"/>
          <p:cNvGrpSpPr/>
          <p:nvPr/>
        </p:nvGrpSpPr>
        <p:grpSpPr bwMode="auto">
          <a:xfrm>
            <a:off x="3225772" y="2457004"/>
            <a:ext cx="1573212" cy="1108075"/>
            <a:chOff x="4272" y="1535"/>
            <a:chExt cx="991" cy="698"/>
          </a:xfrm>
        </p:grpSpPr>
        <p:sp>
          <p:nvSpPr>
            <p:cNvPr id="46" name="Text Box 44"/>
            <p:cNvSpPr txBox="1">
              <a:spLocks noChangeArrowheads="1"/>
            </p:cNvSpPr>
            <p:nvPr/>
          </p:nvSpPr>
          <p:spPr bwMode="auto">
            <a:xfrm>
              <a:off x="4272" y="1945"/>
              <a:ext cx="319" cy="288"/>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D</a:t>
              </a:r>
            </a:p>
          </p:txBody>
        </p:sp>
        <p:sp>
          <p:nvSpPr>
            <p:cNvPr id="47" name="Text Box 45"/>
            <p:cNvSpPr txBox="1">
              <a:spLocks noChangeArrowheads="1"/>
            </p:cNvSpPr>
            <p:nvPr/>
          </p:nvSpPr>
          <p:spPr bwMode="auto">
            <a:xfrm>
              <a:off x="4625" y="1727"/>
              <a:ext cx="319" cy="288"/>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E</a:t>
              </a:r>
            </a:p>
          </p:txBody>
        </p:sp>
        <p:sp>
          <p:nvSpPr>
            <p:cNvPr id="48" name="Text Box 46"/>
            <p:cNvSpPr txBox="1">
              <a:spLocks noChangeArrowheads="1"/>
            </p:cNvSpPr>
            <p:nvPr/>
          </p:nvSpPr>
          <p:spPr bwMode="auto">
            <a:xfrm>
              <a:off x="4944" y="1535"/>
              <a:ext cx="319" cy="288"/>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F</a:t>
              </a:r>
            </a:p>
          </p:txBody>
        </p:sp>
      </p:grpSp>
      <p:sp>
        <p:nvSpPr>
          <p:cNvPr id="49" name="Rectangle 47"/>
          <p:cNvSpPr>
            <a:spLocks noChangeArrowheads="1"/>
          </p:cNvSpPr>
          <p:nvPr/>
        </p:nvSpPr>
        <p:spPr bwMode="auto">
          <a:xfrm>
            <a:off x="1320772" y="1542604"/>
            <a:ext cx="455612" cy="457200"/>
          </a:xfrm>
          <a:prstGeom prst="rect">
            <a:avLst/>
          </a:prstGeom>
          <a:noFill/>
          <a:ln w="31750">
            <a:noFill/>
            <a:miter lim="800000"/>
            <a:tailEnd type="none" w="sm" len="lg"/>
          </a:ln>
        </p:spPr>
        <p:txBody>
          <a:bodyPr wrap="none">
            <a:spAutoFit/>
          </a:bodyPr>
          <a:lstStyle/>
          <a:p>
            <a:pPr algn="ct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1</a:t>
            </a:r>
          </a:p>
        </p:txBody>
      </p:sp>
      <p:sp>
        <p:nvSpPr>
          <p:cNvPr id="50" name="Rectangle 48"/>
          <p:cNvSpPr>
            <a:spLocks noChangeArrowheads="1"/>
          </p:cNvSpPr>
          <p:nvPr/>
        </p:nvSpPr>
        <p:spPr bwMode="auto">
          <a:xfrm>
            <a:off x="1320772" y="2457004"/>
            <a:ext cx="455612" cy="457200"/>
          </a:xfrm>
          <a:prstGeom prst="rect">
            <a:avLst/>
          </a:prstGeom>
          <a:noFill/>
          <a:ln w="31750">
            <a:noFill/>
            <a:miter lim="800000"/>
            <a:tailEnd type="none" w="sm" len="lg"/>
          </a:ln>
        </p:spPr>
        <p:txBody>
          <a:bodyPr wrap="none">
            <a:spAutoFit/>
          </a:bodyPr>
          <a:lstStyle/>
          <a:p>
            <a:pPr algn="ct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2</a:t>
            </a:r>
          </a:p>
        </p:txBody>
      </p:sp>
      <p:sp>
        <p:nvSpPr>
          <p:cNvPr id="51" name="Rectangle 49"/>
          <p:cNvSpPr>
            <a:spLocks noChangeArrowheads="1"/>
          </p:cNvSpPr>
          <p:nvPr/>
        </p:nvSpPr>
        <p:spPr bwMode="auto">
          <a:xfrm>
            <a:off x="1376334" y="3161854"/>
            <a:ext cx="1500188" cy="457200"/>
          </a:xfrm>
          <a:prstGeom prst="rect">
            <a:avLst/>
          </a:prstGeom>
          <a:noFill/>
          <a:ln w="31750">
            <a:noFill/>
            <a:miter lim="800000"/>
            <a:tailEnd type="none" w="sm" len="lg"/>
          </a:ln>
        </p:spPr>
        <p:txBody>
          <a:bodyPr>
            <a:spAutoFit/>
          </a:bodyPr>
          <a:lstStyle/>
          <a:p>
            <a:pPr algn="ct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2</a:t>
            </a:r>
            <a:r>
              <a:rPr kumimoji="1" lang="en-US" altLang="zh-CN" sz="2000" b="1">
                <a:latin typeface="Times New Roman" panose="02020603050405020304" pitchFamily="18" charset="0"/>
              </a:rPr>
              <a:t>△</a:t>
            </a:r>
            <a:r>
              <a:rPr kumimoji="1" lang="en-US" altLang="zh-CN" sz="2400" b="1" i="1">
                <a:latin typeface="Times New Roman" panose="02020603050405020304" pitchFamily="18" charset="0"/>
              </a:rPr>
              <a:t>t</a:t>
            </a:r>
          </a:p>
        </p:txBody>
      </p:sp>
      <p:sp>
        <p:nvSpPr>
          <p:cNvPr id="52" name="Rectangle 50"/>
          <p:cNvSpPr>
            <a:spLocks noChangeArrowheads="1"/>
          </p:cNvSpPr>
          <p:nvPr/>
        </p:nvSpPr>
        <p:spPr bwMode="auto">
          <a:xfrm rot="2212148">
            <a:off x="3643861" y="1301296"/>
            <a:ext cx="1366083" cy="457200"/>
          </a:xfrm>
          <a:prstGeom prst="rect">
            <a:avLst/>
          </a:prstGeom>
          <a:noFill/>
          <a:ln w="31750">
            <a:noFill/>
            <a:miter lim="800000"/>
            <a:tailEnd type="none" w="sm" len="lg"/>
          </a:ln>
        </p:spPr>
        <p:txBody>
          <a:bodyPr wrap="square">
            <a:spAutoFit/>
          </a:bodyPr>
          <a:lstStyle/>
          <a:p>
            <a:pPr algn="ctr"/>
            <a:r>
              <a:rPr kumimoji="1" lang="en-US" altLang="zh-CN" sz="2400" b="1" i="1" dirty="0">
                <a:latin typeface="Times New Roman" panose="02020603050405020304" pitchFamily="18" charset="0"/>
              </a:rPr>
              <a:t>d </a:t>
            </a:r>
            <a:r>
              <a:rPr kumimoji="1" lang="en-US" altLang="zh-CN" sz="2000" b="1" i="1" dirty="0">
                <a:latin typeface="Times New Roman" panose="02020603050405020304" pitchFamily="18" charset="0"/>
              </a:rPr>
              <a:t>= </a:t>
            </a:r>
            <a:r>
              <a:rPr kumimoji="1" lang="en-US" altLang="zh-CN" sz="2400" b="1" i="1" dirty="0">
                <a:latin typeface="Times New Roman" panose="02020603050405020304" pitchFamily="18" charset="0"/>
              </a:rPr>
              <a:t>u</a:t>
            </a:r>
            <a:r>
              <a:rPr kumimoji="1" lang="en-US" altLang="zh-CN" sz="2400" b="1" baseline="-25000" dirty="0">
                <a:latin typeface="Times New Roman" panose="02020603050405020304" pitchFamily="18" charset="0"/>
              </a:rPr>
              <a:t>1</a:t>
            </a:r>
            <a:r>
              <a:rPr kumimoji="1" lang="en-US" altLang="zh-CN" sz="2000" b="1" dirty="0">
                <a:latin typeface="Times New Roman" panose="02020603050405020304" pitchFamily="18" charset="0"/>
              </a:rPr>
              <a:t>△</a:t>
            </a:r>
            <a:r>
              <a:rPr kumimoji="1" lang="en-US" altLang="zh-CN" sz="2400" b="1" i="1" dirty="0">
                <a:latin typeface="Times New Roman" panose="02020603050405020304" pitchFamily="18" charset="0"/>
              </a:rPr>
              <a:t>t</a:t>
            </a:r>
          </a:p>
        </p:txBody>
      </p:sp>
      <p:sp>
        <p:nvSpPr>
          <p:cNvPr id="53" name="Arc 51"/>
          <p:cNvSpPr/>
          <p:nvPr/>
        </p:nvSpPr>
        <p:spPr bwMode="auto">
          <a:xfrm flipH="1">
            <a:off x="2606647" y="2047429"/>
            <a:ext cx="195262" cy="323850"/>
          </a:xfrm>
          <a:custGeom>
            <a:avLst/>
            <a:gdLst>
              <a:gd name="T0" fmla="*/ 0 w 13673"/>
              <a:gd name="T1" fmla="*/ 0 h 21600"/>
              <a:gd name="T2" fmla="*/ 2147483647 w 13673"/>
              <a:gd name="T3" fmla="*/ 2147483647 h 21600"/>
              <a:gd name="T4" fmla="*/ 313609219 w 13673"/>
              <a:gd name="T5" fmla="*/ 2147483647 h 21600"/>
              <a:gd name="T6" fmla="*/ 0 60000 65536"/>
              <a:gd name="T7" fmla="*/ 0 60000 65536"/>
              <a:gd name="T8" fmla="*/ 0 60000 65536"/>
              <a:gd name="T9" fmla="*/ 0 w 13673"/>
              <a:gd name="T10" fmla="*/ 0 h 21600"/>
              <a:gd name="T11" fmla="*/ 13673 w 13673"/>
              <a:gd name="T12" fmla="*/ 21600 h 21600"/>
            </a:gdLst>
            <a:ahLst/>
            <a:cxnLst>
              <a:cxn ang="T6">
                <a:pos x="T0" y="T1"/>
              </a:cxn>
              <a:cxn ang="T7">
                <a:pos x="T2" y="T3"/>
              </a:cxn>
              <a:cxn ang="T8">
                <a:pos x="T4" y="T5"/>
              </a:cxn>
            </a:cxnLst>
            <a:rect l="T9" t="T10" r="T11" b="T12"/>
            <a:pathLst>
              <a:path w="13673" h="21600" fill="none" extrusionOk="0">
                <a:moveTo>
                  <a:pt x="0" y="0"/>
                </a:moveTo>
                <a:cubicBezTo>
                  <a:pt x="12" y="0"/>
                  <a:pt x="24" y="-1"/>
                  <a:pt x="37" y="0"/>
                </a:cubicBezTo>
                <a:cubicBezTo>
                  <a:pt x="5004" y="0"/>
                  <a:pt x="9820" y="1712"/>
                  <a:pt x="13672" y="4848"/>
                </a:cubicBezTo>
              </a:path>
              <a:path w="13673" h="21600" stroke="0" extrusionOk="0">
                <a:moveTo>
                  <a:pt x="0" y="0"/>
                </a:moveTo>
                <a:cubicBezTo>
                  <a:pt x="12" y="0"/>
                  <a:pt x="24" y="-1"/>
                  <a:pt x="37" y="0"/>
                </a:cubicBezTo>
                <a:cubicBezTo>
                  <a:pt x="5004" y="0"/>
                  <a:pt x="9820" y="1712"/>
                  <a:pt x="13672" y="4848"/>
                </a:cubicBezTo>
                <a:lnTo>
                  <a:pt x="37" y="21600"/>
                </a:lnTo>
                <a:close/>
              </a:path>
            </a:pathLst>
          </a:custGeom>
          <a:noFill/>
          <a:ln w="22225">
            <a:solidFill>
              <a:schemeClr val="tx1"/>
            </a:solidFill>
            <a:round/>
          </a:ln>
        </p:spPr>
        <p:txBody>
          <a:bodyPr wrap="none" anchor="ctr"/>
          <a:lstStyle/>
          <a:p>
            <a:endParaRPr lang="zh-CN" altLang="en-US"/>
          </a:p>
        </p:txBody>
      </p:sp>
      <p:sp>
        <p:nvSpPr>
          <p:cNvPr id="54" name="Arc 52"/>
          <p:cNvSpPr/>
          <p:nvPr/>
        </p:nvSpPr>
        <p:spPr bwMode="auto">
          <a:xfrm rot="10460764" flipH="1">
            <a:off x="2757459" y="2387154"/>
            <a:ext cx="195263" cy="323850"/>
          </a:xfrm>
          <a:custGeom>
            <a:avLst/>
            <a:gdLst>
              <a:gd name="T0" fmla="*/ 0 w 13673"/>
              <a:gd name="T1" fmla="*/ 0 h 21600"/>
              <a:gd name="T2" fmla="*/ 2147483647 w 13673"/>
              <a:gd name="T3" fmla="*/ 2147483647 h 21600"/>
              <a:gd name="T4" fmla="*/ 313614024 w 13673"/>
              <a:gd name="T5" fmla="*/ 2147483647 h 21600"/>
              <a:gd name="T6" fmla="*/ 0 60000 65536"/>
              <a:gd name="T7" fmla="*/ 0 60000 65536"/>
              <a:gd name="T8" fmla="*/ 0 60000 65536"/>
              <a:gd name="T9" fmla="*/ 0 w 13673"/>
              <a:gd name="T10" fmla="*/ 0 h 21600"/>
              <a:gd name="T11" fmla="*/ 13673 w 13673"/>
              <a:gd name="T12" fmla="*/ 21600 h 21600"/>
            </a:gdLst>
            <a:ahLst/>
            <a:cxnLst>
              <a:cxn ang="T6">
                <a:pos x="T0" y="T1"/>
              </a:cxn>
              <a:cxn ang="T7">
                <a:pos x="T2" y="T3"/>
              </a:cxn>
              <a:cxn ang="T8">
                <a:pos x="T4" y="T5"/>
              </a:cxn>
            </a:cxnLst>
            <a:rect l="T9" t="T10" r="T11" b="T12"/>
            <a:pathLst>
              <a:path w="13673" h="21600" fill="none" extrusionOk="0">
                <a:moveTo>
                  <a:pt x="0" y="0"/>
                </a:moveTo>
                <a:cubicBezTo>
                  <a:pt x="12" y="0"/>
                  <a:pt x="24" y="-1"/>
                  <a:pt x="37" y="0"/>
                </a:cubicBezTo>
                <a:cubicBezTo>
                  <a:pt x="5004" y="0"/>
                  <a:pt x="9820" y="1712"/>
                  <a:pt x="13672" y="4848"/>
                </a:cubicBezTo>
              </a:path>
              <a:path w="13673" h="21600" stroke="0" extrusionOk="0">
                <a:moveTo>
                  <a:pt x="0" y="0"/>
                </a:moveTo>
                <a:cubicBezTo>
                  <a:pt x="12" y="0"/>
                  <a:pt x="24" y="-1"/>
                  <a:pt x="37" y="0"/>
                </a:cubicBezTo>
                <a:cubicBezTo>
                  <a:pt x="5004" y="0"/>
                  <a:pt x="9820" y="1712"/>
                  <a:pt x="13672" y="4848"/>
                </a:cubicBezTo>
                <a:lnTo>
                  <a:pt x="37" y="21600"/>
                </a:lnTo>
                <a:close/>
              </a:path>
            </a:pathLst>
          </a:custGeom>
          <a:noFill/>
          <a:ln w="22225">
            <a:solidFill>
              <a:schemeClr val="tx1"/>
            </a:solidFill>
            <a:round/>
          </a:ln>
        </p:spPr>
        <p:txBody>
          <a:bodyPr wrap="none" anchor="ctr"/>
          <a:lstStyle/>
          <a:p>
            <a:endParaRPr lang="zh-CN" altLang="en-US"/>
          </a:p>
        </p:txBody>
      </p:sp>
      <p:sp>
        <p:nvSpPr>
          <p:cNvPr id="55" name="Line 53"/>
          <p:cNvSpPr>
            <a:spLocks noChangeShapeType="1"/>
          </p:cNvSpPr>
          <p:nvPr/>
        </p:nvSpPr>
        <p:spPr bwMode="auto">
          <a:xfrm flipH="1">
            <a:off x="2365347" y="2293491"/>
            <a:ext cx="2330450" cy="1608138"/>
          </a:xfrm>
          <a:prstGeom prst="line">
            <a:avLst/>
          </a:prstGeom>
          <a:noFill/>
          <a:ln w="19050">
            <a:solidFill>
              <a:schemeClr val="tx1"/>
            </a:solidFill>
            <a:round/>
          </a:ln>
        </p:spPr>
        <p:txBody>
          <a:bodyPr/>
          <a:lstStyle/>
          <a:p>
            <a:endParaRPr lang="zh-CN" altLang="en-US"/>
          </a:p>
        </p:txBody>
      </p:sp>
      <p:grpSp>
        <p:nvGrpSpPr>
          <p:cNvPr id="56" name="Group 54"/>
          <p:cNvGrpSpPr/>
          <p:nvPr/>
        </p:nvGrpSpPr>
        <p:grpSpPr bwMode="auto">
          <a:xfrm>
            <a:off x="2903509" y="2199829"/>
            <a:ext cx="1800225" cy="1544637"/>
            <a:chOff x="4059" y="1349"/>
            <a:chExt cx="1134" cy="973"/>
          </a:xfrm>
        </p:grpSpPr>
        <p:sp>
          <p:nvSpPr>
            <p:cNvPr id="57" name="Line 55"/>
            <p:cNvSpPr>
              <a:spLocks noChangeShapeType="1"/>
            </p:cNvSpPr>
            <p:nvPr/>
          </p:nvSpPr>
          <p:spPr bwMode="auto">
            <a:xfrm rot="-799496">
              <a:off x="4868" y="1349"/>
              <a:ext cx="325" cy="932"/>
            </a:xfrm>
            <a:prstGeom prst="line">
              <a:avLst/>
            </a:prstGeom>
            <a:noFill/>
            <a:ln w="38100">
              <a:solidFill>
                <a:srgbClr val="99FF66"/>
              </a:solidFill>
              <a:round/>
              <a:tailEnd type="triangle" w="sm" len="lg"/>
            </a:ln>
          </p:spPr>
          <p:txBody>
            <a:bodyPr/>
            <a:lstStyle/>
            <a:p>
              <a:endParaRPr lang="zh-CN" altLang="en-US"/>
            </a:p>
          </p:txBody>
        </p:sp>
        <p:sp>
          <p:nvSpPr>
            <p:cNvPr id="58" name="Line 56"/>
            <p:cNvSpPr>
              <a:spLocks noChangeShapeType="1"/>
            </p:cNvSpPr>
            <p:nvPr/>
          </p:nvSpPr>
          <p:spPr bwMode="auto">
            <a:xfrm rot="-573902">
              <a:off x="4479" y="1375"/>
              <a:ext cx="351" cy="938"/>
            </a:xfrm>
            <a:prstGeom prst="line">
              <a:avLst/>
            </a:prstGeom>
            <a:noFill/>
            <a:ln w="38100">
              <a:solidFill>
                <a:srgbClr val="99FF66"/>
              </a:solidFill>
              <a:round/>
              <a:tailEnd type="triangle" w="sm" len="lg"/>
            </a:ln>
          </p:spPr>
          <p:txBody>
            <a:bodyPr/>
            <a:lstStyle/>
            <a:p>
              <a:endParaRPr lang="zh-CN" altLang="en-US"/>
            </a:p>
          </p:txBody>
        </p:sp>
        <p:sp>
          <p:nvSpPr>
            <p:cNvPr id="59" name="Line 57"/>
            <p:cNvSpPr>
              <a:spLocks noChangeShapeType="1"/>
            </p:cNvSpPr>
            <p:nvPr/>
          </p:nvSpPr>
          <p:spPr bwMode="auto">
            <a:xfrm rot="-536819">
              <a:off x="4059" y="1389"/>
              <a:ext cx="372" cy="933"/>
            </a:xfrm>
            <a:prstGeom prst="line">
              <a:avLst/>
            </a:prstGeom>
            <a:noFill/>
            <a:ln w="38100">
              <a:solidFill>
                <a:srgbClr val="99FF66"/>
              </a:solidFill>
              <a:round/>
              <a:tailEnd type="triangle" w="sm" len="lg"/>
            </a:ln>
          </p:spPr>
          <p:txBody>
            <a:bodyPr/>
            <a:lstStyle/>
            <a:p>
              <a:endParaRPr lang="zh-CN" altLang="en-US"/>
            </a:p>
          </p:txBody>
        </p:sp>
      </p:grpSp>
      <p:sp>
        <p:nvSpPr>
          <p:cNvPr id="60" name="Line 58"/>
          <p:cNvSpPr>
            <a:spLocks noChangeShapeType="1"/>
          </p:cNvSpPr>
          <p:nvPr/>
        </p:nvSpPr>
        <p:spPr bwMode="auto">
          <a:xfrm>
            <a:off x="1376334" y="2287141"/>
            <a:ext cx="3470275" cy="0"/>
          </a:xfrm>
          <a:prstGeom prst="line">
            <a:avLst/>
          </a:prstGeom>
          <a:noFill/>
          <a:ln w="38100">
            <a:solidFill>
              <a:srgbClr val="CC9900"/>
            </a:solidFill>
            <a:round/>
          </a:ln>
        </p:spPr>
        <p:txBody>
          <a:bodyPr/>
          <a:lstStyle/>
          <a:p>
            <a:endParaRPr lang="zh-CN" altLang="en-US"/>
          </a:p>
        </p:txBody>
      </p:sp>
      <p:grpSp>
        <p:nvGrpSpPr>
          <p:cNvPr id="61" name="Group 59"/>
          <p:cNvGrpSpPr/>
          <p:nvPr/>
        </p:nvGrpSpPr>
        <p:grpSpPr bwMode="auto">
          <a:xfrm>
            <a:off x="6453213" y="764704"/>
            <a:ext cx="1762125" cy="2149475"/>
            <a:chOff x="4129" y="2704"/>
            <a:chExt cx="1110" cy="1354"/>
          </a:xfrm>
        </p:grpSpPr>
        <p:sp>
          <p:nvSpPr>
            <p:cNvPr id="62" name="Line 60"/>
            <p:cNvSpPr>
              <a:spLocks noChangeShapeType="1"/>
            </p:cNvSpPr>
            <p:nvPr/>
          </p:nvSpPr>
          <p:spPr bwMode="auto">
            <a:xfrm>
              <a:off x="4992" y="3160"/>
              <a:ext cx="0" cy="512"/>
            </a:xfrm>
            <a:prstGeom prst="line">
              <a:avLst/>
            </a:prstGeom>
            <a:noFill/>
            <a:ln w="25400">
              <a:solidFill>
                <a:schemeClr val="tx1"/>
              </a:solidFill>
              <a:round/>
              <a:headEnd type="none" w="med" len="sm"/>
              <a:tailEnd type="none" w="med" len="sm"/>
            </a:ln>
          </p:spPr>
          <p:txBody>
            <a:bodyPr/>
            <a:lstStyle/>
            <a:p>
              <a:endParaRPr lang="zh-CN" altLang="en-US"/>
            </a:p>
          </p:txBody>
        </p:sp>
        <p:sp>
          <p:nvSpPr>
            <p:cNvPr id="63" name="Arc 61"/>
            <p:cNvSpPr/>
            <p:nvPr/>
          </p:nvSpPr>
          <p:spPr bwMode="auto">
            <a:xfrm>
              <a:off x="4810" y="2971"/>
              <a:ext cx="183" cy="190"/>
            </a:xfrm>
            <a:custGeom>
              <a:avLst/>
              <a:gdLst>
                <a:gd name="T0" fmla="*/ 0 w 24377"/>
                <a:gd name="T1" fmla="*/ 0 h 21600"/>
                <a:gd name="T2" fmla="*/ 0 w 24377"/>
                <a:gd name="T3" fmla="*/ 0 h 21600"/>
                <a:gd name="T4" fmla="*/ 0 w 24377"/>
                <a:gd name="T5" fmla="*/ 0 h 21600"/>
                <a:gd name="T6" fmla="*/ 0 60000 65536"/>
                <a:gd name="T7" fmla="*/ 0 60000 65536"/>
                <a:gd name="T8" fmla="*/ 0 60000 65536"/>
                <a:gd name="T9" fmla="*/ 0 w 24377"/>
                <a:gd name="T10" fmla="*/ 0 h 21600"/>
                <a:gd name="T11" fmla="*/ 24377 w 24377"/>
                <a:gd name="T12" fmla="*/ 21600 h 21600"/>
              </a:gdLst>
              <a:ahLst/>
              <a:cxnLst>
                <a:cxn ang="T6">
                  <a:pos x="T0" y="T1"/>
                </a:cxn>
                <a:cxn ang="T7">
                  <a:pos x="T2" y="T3"/>
                </a:cxn>
                <a:cxn ang="T8">
                  <a:pos x="T4" y="T5"/>
                </a:cxn>
              </a:cxnLst>
              <a:rect l="T9" t="T10" r="T11" b="T12"/>
              <a:pathLst>
                <a:path w="24377" h="21600" fill="none" extrusionOk="0">
                  <a:moveTo>
                    <a:pt x="0" y="179"/>
                  </a:moveTo>
                  <a:cubicBezTo>
                    <a:pt x="920" y="59"/>
                    <a:pt x="1848" y="-1"/>
                    <a:pt x="2777" y="0"/>
                  </a:cubicBezTo>
                  <a:cubicBezTo>
                    <a:pt x="14706" y="0"/>
                    <a:pt x="24377" y="9670"/>
                    <a:pt x="24377" y="21600"/>
                  </a:cubicBezTo>
                </a:path>
                <a:path w="24377" h="21600" stroke="0" extrusionOk="0">
                  <a:moveTo>
                    <a:pt x="0" y="179"/>
                  </a:moveTo>
                  <a:cubicBezTo>
                    <a:pt x="920" y="59"/>
                    <a:pt x="1848" y="-1"/>
                    <a:pt x="2777" y="0"/>
                  </a:cubicBezTo>
                  <a:cubicBezTo>
                    <a:pt x="14706" y="0"/>
                    <a:pt x="24377" y="9670"/>
                    <a:pt x="24377" y="21600"/>
                  </a:cubicBezTo>
                  <a:lnTo>
                    <a:pt x="2777" y="21600"/>
                  </a:lnTo>
                  <a:close/>
                </a:path>
              </a:pathLst>
            </a:custGeom>
            <a:noFill/>
            <a:ln w="25400">
              <a:solidFill>
                <a:schemeClr val="tx1"/>
              </a:solidFill>
              <a:round/>
            </a:ln>
          </p:spPr>
          <p:txBody>
            <a:bodyPr/>
            <a:lstStyle/>
            <a:p>
              <a:endParaRPr lang="zh-CN" altLang="en-US"/>
            </a:p>
          </p:txBody>
        </p:sp>
        <p:sp>
          <p:nvSpPr>
            <p:cNvPr id="64" name="Arc 62"/>
            <p:cNvSpPr/>
            <p:nvPr/>
          </p:nvSpPr>
          <p:spPr bwMode="auto">
            <a:xfrm flipV="1">
              <a:off x="4813" y="3632"/>
              <a:ext cx="181" cy="199"/>
            </a:xfrm>
            <a:custGeom>
              <a:avLst/>
              <a:gdLst>
                <a:gd name="T0" fmla="*/ 0 w 23784"/>
                <a:gd name="T1" fmla="*/ 0 h 21600"/>
                <a:gd name="T2" fmla="*/ 0 w 23784"/>
                <a:gd name="T3" fmla="*/ 0 h 21600"/>
                <a:gd name="T4" fmla="*/ 0 w 23784"/>
                <a:gd name="T5" fmla="*/ 0 h 21600"/>
                <a:gd name="T6" fmla="*/ 0 60000 65536"/>
                <a:gd name="T7" fmla="*/ 0 60000 65536"/>
                <a:gd name="T8" fmla="*/ 0 60000 65536"/>
                <a:gd name="T9" fmla="*/ 0 w 23784"/>
                <a:gd name="T10" fmla="*/ 0 h 21600"/>
                <a:gd name="T11" fmla="*/ 23784 w 23784"/>
                <a:gd name="T12" fmla="*/ 21600 h 21600"/>
              </a:gdLst>
              <a:ahLst/>
              <a:cxnLst>
                <a:cxn ang="T6">
                  <a:pos x="T0" y="T1"/>
                </a:cxn>
                <a:cxn ang="T7">
                  <a:pos x="T2" y="T3"/>
                </a:cxn>
                <a:cxn ang="T8">
                  <a:pos x="T4" y="T5"/>
                </a:cxn>
              </a:cxnLst>
              <a:rect l="T9" t="T10" r="T11" b="T12"/>
              <a:pathLst>
                <a:path w="23784" h="21600" fill="none" extrusionOk="0">
                  <a:moveTo>
                    <a:pt x="-1" y="126"/>
                  </a:moveTo>
                  <a:cubicBezTo>
                    <a:pt x="776" y="42"/>
                    <a:pt x="1556" y="-1"/>
                    <a:pt x="2338" y="0"/>
                  </a:cubicBezTo>
                  <a:cubicBezTo>
                    <a:pt x="13272" y="0"/>
                    <a:pt x="22482" y="8171"/>
                    <a:pt x="23784" y="19028"/>
                  </a:cubicBezTo>
                </a:path>
                <a:path w="23784" h="21600" stroke="0" extrusionOk="0">
                  <a:moveTo>
                    <a:pt x="-1" y="126"/>
                  </a:moveTo>
                  <a:cubicBezTo>
                    <a:pt x="776" y="42"/>
                    <a:pt x="1556" y="-1"/>
                    <a:pt x="2338" y="0"/>
                  </a:cubicBezTo>
                  <a:cubicBezTo>
                    <a:pt x="13272" y="0"/>
                    <a:pt x="22482" y="8171"/>
                    <a:pt x="23784" y="19028"/>
                  </a:cubicBezTo>
                  <a:lnTo>
                    <a:pt x="2338" y="21600"/>
                  </a:lnTo>
                  <a:close/>
                </a:path>
              </a:pathLst>
            </a:custGeom>
            <a:noFill/>
            <a:ln w="25400">
              <a:solidFill>
                <a:schemeClr val="tx1"/>
              </a:solidFill>
              <a:round/>
            </a:ln>
          </p:spPr>
          <p:txBody>
            <a:bodyPr/>
            <a:lstStyle/>
            <a:p>
              <a:endParaRPr lang="zh-CN" altLang="en-US"/>
            </a:p>
          </p:txBody>
        </p:sp>
        <p:sp>
          <p:nvSpPr>
            <p:cNvPr id="65" name="Rectangle 63"/>
            <p:cNvSpPr>
              <a:spLocks noChangeArrowheads="1"/>
            </p:cNvSpPr>
            <p:nvPr/>
          </p:nvSpPr>
          <p:spPr bwMode="auto">
            <a:xfrm>
              <a:off x="4668" y="3250"/>
              <a:ext cx="153" cy="222"/>
            </a:xfrm>
            <a:prstGeom prst="rect">
              <a:avLst/>
            </a:prstGeom>
            <a:noFill/>
            <a:ln w="12700">
              <a:noFill/>
              <a:miter lim="800000"/>
            </a:ln>
          </p:spPr>
          <p:txBody>
            <a:bodyPr lIns="12700" tIns="12700" rIns="12700" bIns="12700"/>
            <a:lstStyle/>
            <a:p>
              <a:pPr algn="just"/>
              <a:r>
                <a:rPr kumimoji="1" lang="en-US" altLang="zh-CN" sz="2200" b="1">
                  <a:latin typeface="Times New Roman" panose="02020603050405020304" pitchFamily="18" charset="0"/>
                </a:rPr>
                <a:t>·</a:t>
              </a:r>
              <a:endParaRPr kumimoji="1" lang="en-US" altLang="zh-CN" sz="1000">
                <a:latin typeface="Times New Roman" panose="02020603050405020304" pitchFamily="18" charset="0"/>
              </a:endParaRPr>
            </a:p>
          </p:txBody>
        </p:sp>
        <p:sp>
          <p:nvSpPr>
            <p:cNvPr id="66" name="Line 64"/>
            <p:cNvSpPr>
              <a:spLocks noChangeShapeType="1"/>
            </p:cNvSpPr>
            <p:nvPr/>
          </p:nvSpPr>
          <p:spPr bwMode="auto">
            <a:xfrm>
              <a:off x="4783" y="3164"/>
              <a:ext cx="0" cy="421"/>
            </a:xfrm>
            <a:prstGeom prst="line">
              <a:avLst/>
            </a:prstGeom>
            <a:noFill/>
            <a:ln w="6350">
              <a:solidFill>
                <a:schemeClr val="tx1"/>
              </a:solidFill>
              <a:prstDash val="sysDot"/>
              <a:round/>
              <a:headEnd type="none" w="med" len="sm"/>
              <a:tailEnd type="none" w="med" len="sm"/>
            </a:ln>
          </p:spPr>
          <p:txBody>
            <a:bodyPr/>
            <a:lstStyle/>
            <a:p>
              <a:endParaRPr lang="zh-CN" altLang="en-US"/>
            </a:p>
          </p:txBody>
        </p:sp>
        <p:sp>
          <p:nvSpPr>
            <p:cNvPr id="67" name="Oval 65"/>
            <p:cNvSpPr>
              <a:spLocks noChangeArrowheads="1"/>
            </p:cNvSpPr>
            <p:nvPr/>
          </p:nvSpPr>
          <p:spPr bwMode="auto">
            <a:xfrm>
              <a:off x="4592" y="2964"/>
              <a:ext cx="399" cy="422"/>
            </a:xfrm>
            <a:prstGeom prst="ellipse">
              <a:avLst/>
            </a:prstGeom>
            <a:noFill/>
            <a:ln w="12700">
              <a:solidFill>
                <a:schemeClr val="tx1"/>
              </a:solidFill>
              <a:round/>
            </a:ln>
          </p:spPr>
          <p:txBody>
            <a:bodyPr/>
            <a:lstStyle/>
            <a:p>
              <a:endParaRPr lang="zh-CN" altLang="en-US"/>
            </a:p>
          </p:txBody>
        </p:sp>
        <p:sp>
          <p:nvSpPr>
            <p:cNvPr id="68" name="Oval 66"/>
            <p:cNvSpPr>
              <a:spLocks noChangeArrowheads="1"/>
            </p:cNvSpPr>
            <p:nvPr/>
          </p:nvSpPr>
          <p:spPr bwMode="auto">
            <a:xfrm>
              <a:off x="4583" y="3184"/>
              <a:ext cx="399" cy="421"/>
            </a:xfrm>
            <a:prstGeom prst="ellipse">
              <a:avLst/>
            </a:prstGeom>
            <a:noFill/>
            <a:ln w="12700">
              <a:solidFill>
                <a:schemeClr val="tx1"/>
              </a:solidFill>
              <a:round/>
            </a:ln>
          </p:spPr>
          <p:txBody>
            <a:bodyPr/>
            <a:lstStyle/>
            <a:p>
              <a:endParaRPr lang="zh-CN" altLang="en-US"/>
            </a:p>
          </p:txBody>
        </p:sp>
        <p:sp>
          <p:nvSpPr>
            <p:cNvPr id="69" name="Oval 67"/>
            <p:cNvSpPr>
              <a:spLocks noChangeArrowheads="1"/>
            </p:cNvSpPr>
            <p:nvPr/>
          </p:nvSpPr>
          <p:spPr bwMode="auto">
            <a:xfrm>
              <a:off x="4603" y="3414"/>
              <a:ext cx="399" cy="421"/>
            </a:xfrm>
            <a:prstGeom prst="ellipse">
              <a:avLst/>
            </a:prstGeom>
            <a:noFill/>
            <a:ln w="12700">
              <a:solidFill>
                <a:schemeClr val="tx1"/>
              </a:solidFill>
              <a:round/>
            </a:ln>
          </p:spPr>
          <p:txBody>
            <a:bodyPr/>
            <a:lstStyle/>
            <a:p>
              <a:endParaRPr lang="zh-CN" altLang="en-US"/>
            </a:p>
          </p:txBody>
        </p:sp>
        <p:sp>
          <p:nvSpPr>
            <p:cNvPr id="70" name="Rectangle 68"/>
            <p:cNvSpPr>
              <a:spLocks noChangeArrowheads="1"/>
            </p:cNvSpPr>
            <p:nvPr/>
          </p:nvSpPr>
          <p:spPr bwMode="auto">
            <a:xfrm>
              <a:off x="4668" y="3032"/>
              <a:ext cx="219" cy="232"/>
            </a:xfrm>
            <a:prstGeom prst="rect">
              <a:avLst/>
            </a:prstGeom>
            <a:noFill/>
            <a:ln w="12700">
              <a:noFill/>
              <a:miter lim="800000"/>
            </a:ln>
          </p:spPr>
          <p:txBody>
            <a:bodyPr lIns="12700" tIns="12700" rIns="12700" bIns="12700"/>
            <a:lstStyle/>
            <a:p>
              <a:pPr algn="just"/>
              <a:r>
                <a:rPr kumimoji="1" lang="en-US" altLang="zh-CN" sz="2200" b="1">
                  <a:latin typeface="Times New Roman" panose="02020603050405020304" pitchFamily="18" charset="0"/>
                </a:rPr>
                <a:t>·</a:t>
              </a:r>
              <a:endParaRPr kumimoji="1" lang="en-US" altLang="zh-CN" sz="1000">
                <a:latin typeface="Times New Roman" panose="02020603050405020304" pitchFamily="18" charset="0"/>
              </a:endParaRPr>
            </a:p>
          </p:txBody>
        </p:sp>
        <p:sp>
          <p:nvSpPr>
            <p:cNvPr id="71" name="Rectangle 69"/>
            <p:cNvSpPr>
              <a:spLocks noChangeArrowheads="1"/>
            </p:cNvSpPr>
            <p:nvPr/>
          </p:nvSpPr>
          <p:spPr bwMode="auto">
            <a:xfrm>
              <a:off x="4678" y="3443"/>
              <a:ext cx="171" cy="281"/>
            </a:xfrm>
            <a:prstGeom prst="rect">
              <a:avLst/>
            </a:prstGeom>
            <a:noFill/>
            <a:ln w="12700">
              <a:noFill/>
              <a:miter lim="800000"/>
            </a:ln>
          </p:spPr>
          <p:txBody>
            <a:bodyPr lIns="12700" tIns="12700" rIns="12700" bIns="12700"/>
            <a:lstStyle/>
            <a:p>
              <a:pPr algn="just"/>
              <a:r>
                <a:rPr kumimoji="1" lang="en-US" altLang="zh-CN" sz="2200" b="1">
                  <a:latin typeface="Times New Roman" panose="02020603050405020304" pitchFamily="18" charset="0"/>
                </a:rPr>
                <a:t>·</a:t>
              </a:r>
              <a:endParaRPr kumimoji="1" lang="en-US" altLang="zh-CN" sz="1000">
                <a:latin typeface="Times New Roman" panose="02020603050405020304" pitchFamily="18" charset="0"/>
              </a:endParaRPr>
            </a:p>
          </p:txBody>
        </p:sp>
        <p:sp>
          <p:nvSpPr>
            <p:cNvPr id="72" name="Rectangle 70"/>
            <p:cNvSpPr>
              <a:spLocks noChangeArrowheads="1"/>
            </p:cNvSpPr>
            <p:nvPr/>
          </p:nvSpPr>
          <p:spPr bwMode="auto">
            <a:xfrm>
              <a:off x="4549" y="2913"/>
              <a:ext cx="228" cy="998"/>
            </a:xfrm>
            <a:prstGeom prst="rect">
              <a:avLst/>
            </a:prstGeom>
            <a:solidFill>
              <a:srgbClr val="00B0F0"/>
            </a:solidFill>
            <a:ln w="25400">
              <a:noFill/>
              <a:miter lim="800000"/>
            </a:ln>
          </p:spPr>
          <p:txBody>
            <a:bodyPr/>
            <a:lstStyle/>
            <a:p>
              <a:endParaRPr lang="zh-CN" altLang="en-US"/>
            </a:p>
          </p:txBody>
        </p:sp>
        <p:sp>
          <p:nvSpPr>
            <p:cNvPr id="73" name="Line 71"/>
            <p:cNvSpPr>
              <a:spLocks noChangeAspect="1" noChangeShapeType="1"/>
            </p:cNvSpPr>
            <p:nvPr/>
          </p:nvSpPr>
          <p:spPr bwMode="auto">
            <a:xfrm>
              <a:off x="4139" y="3392"/>
              <a:ext cx="657"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74" name="Line 72"/>
            <p:cNvSpPr>
              <a:spLocks noChangeAspect="1" noChangeShapeType="1"/>
            </p:cNvSpPr>
            <p:nvPr/>
          </p:nvSpPr>
          <p:spPr bwMode="auto">
            <a:xfrm>
              <a:off x="4139" y="3182"/>
              <a:ext cx="657"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75" name="Line 73"/>
            <p:cNvSpPr>
              <a:spLocks noChangeAspect="1" noChangeShapeType="1"/>
            </p:cNvSpPr>
            <p:nvPr/>
          </p:nvSpPr>
          <p:spPr bwMode="auto">
            <a:xfrm>
              <a:off x="4129" y="3583"/>
              <a:ext cx="657" cy="1"/>
            </a:xfrm>
            <a:prstGeom prst="line">
              <a:avLst/>
            </a:prstGeom>
            <a:noFill/>
            <a:ln w="28575">
              <a:solidFill>
                <a:srgbClr val="FF0000"/>
              </a:solidFill>
              <a:round/>
              <a:headEnd type="none" w="med" len="sm"/>
              <a:tailEnd type="triangle" w="med" len="sm"/>
            </a:ln>
          </p:spPr>
          <p:txBody>
            <a:bodyPr/>
            <a:lstStyle/>
            <a:p>
              <a:endParaRPr lang="zh-CN" altLang="en-US"/>
            </a:p>
          </p:txBody>
        </p:sp>
        <p:sp>
          <p:nvSpPr>
            <p:cNvPr id="76" name="Line 74"/>
            <p:cNvSpPr>
              <a:spLocks noChangeShapeType="1"/>
            </p:cNvSpPr>
            <p:nvPr/>
          </p:nvSpPr>
          <p:spPr bwMode="auto">
            <a:xfrm>
              <a:off x="4716" y="3190"/>
              <a:ext cx="0" cy="391"/>
            </a:xfrm>
            <a:prstGeom prst="line">
              <a:avLst/>
            </a:prstGeom>
            <a:noFill/>
            <a:ln w="28575">
              <a:solidFill>
                <a:srgbClr val="006699"/>
              </a:solidFill>
              <a:round/>
              <a:headEnd type="triangle" w="med" len="sm"/>
              <a:tailEnd type="triangle" w="med" len="sm"/>
            </a:ln>
          </p:spPr>
          <p:txBody>
            <a:bodyPr/>
            <a:lstStyle/>
            <a:p>
              <a:endParaRPr lang="zh-CN" altLang="en-US"/>
            </a:p>
          </p:txBody>
        </p:sp>
        <p:sp>
          <p:nvSpPr>
            <p:cNvPr id="77" name="Line 75"/>
            <p:cNvSpPr>
              <a:spLocks noChangeShapeType="1"/>
            </p:cNvSpPr>
            <p:nvPr/>
          </p:nvSpPr>
          <p:spPr bwMode="auto">
            <a:xfrm>
              <a:off x="4554" y="3581"/>
              <a:ext cx="238" cy="2"/>
            </a:xfrm>
            <a:prstGeom prst="line">
              <a:avLst/>
            </a:prstGeom>
            <a:noFill/>
            <a:ln w="28575">
              <a:solidFill>
                <a:srgbClr val="FF0000"/>
              </a:solidFill>
              <a:round/>
              <a:headEnd type="none" w="med" len="sm"/>
              <a:tailEnd type="none" w="med" len="sm"/>
            </a:ln>
          </p:spPr>
          <p:txBody>
            <a:bodyPr/>
            <a:lstStyle/>
            <a:p>
              <a:endParaRPr lang="zh-CN" altLang="en-US"/>
            </a:p>
          </p:txBody>
        </p:sp>
        <p:sp>
          <p:nvSpPr>
            <p:cNvPr id="78" name="Rectangle 76"/>
            <p:cNvSpPr>
              <a:spLocks noChangeArrowheads="1"/>
            </p:cNvSpPr>
            <p:nvPr/>
          </p:nvSpPr>
          <p:spPr bwMode="auto">
            <a:xfrm>
              <a:off x="4575" y="3153"/>
              <a:ext cx="133" cy="221"/>
            </a:xfrm>
            <a:prstGeom prst="rect">
              <a:avLst/>
            </a:prstGeom>
            <a:noFill/>
            <a:ln w="12700">
              <a:noFill/>
              <a:miter lim="800000"/>
            </a:ln>
          </p:spPr>
          <p:txBody>
            <a:bodyPr lIns="12700" tIns="12700" rIns="12700" bIns="12700"/>
            <a:lstStyle/>
            <a:p>
              <a:pPr algn="just"/>
              <a:r>
                <a:rPr kumimoji="1" lang="en-US" altLang="zh-CN" sz="2400" b="1" i="1">
                  <a:latin typeface="Times New Roman" panose="02020603050405020304" pitchFamily="18" charset="0"/>
                </a:rPr>
                <a:t>a</a:t>
              </a:r>
              <a:endParaRPr kumimoji="1" lang="en-US" altLang="zh-CN" sz="1000" i="1">
                <a:latin typeface="Times New Roman" panose="02020603050405020304" pitchFamily="18" charset="0"/>
              </a:endParaRPr>
            </a:p>
          </p:txBody>
        </p:sp>
        <p:sp>
          <p:nvSpPr>
            <p:cNvPr id="79" name="Line 77"/>
            <p:cNvSpPr>
              <a:spLocks noChangeShapeType="1"/>
            </p:cNvSpPr>
            <p:nvPr/>
          </p:nvSpPr>
          <p:spPr bwMode="auto">
            <a:xfrm>
              <a:off x="4554" y="3010"/>
              <a:ext cx="0" cy="803"/>
            </a:xfrm>
            <a:prstGeom prst="line">
              <a:avLst/>
            </a:prstGeom>
            <a:noFill/>
            <a:ln w="25400">
              <a:solidFill>
                <a:schemeClr val="tx1"/>
              </a:solidFill>
              <a:round/>
              <a:headEnd type="none" w="med" len="sm"/>
              <a:tailEnd type="none" w="med" len="sm"/>
            </a:ln>
          </p:spPr>
          <p:txBody>
            <a:bodyPr/>
            <a:lstStyle/>
            <a:p>
              <a:endParaRPr lang="zh-CN" altLang="en-US"/>
            </a:p>
          </p:txBody>
        </p:sp>
        <p:sp>
          <p:nvSpPr>
            <p:cNvPr id="80" name="Line 78"/>
            <p:cNvSpPr>
              <a:spLocks noChangeShapeType="1"/>
            </p:cNvSpPr>
            <p:nvPr/>
          </p:nvSpPr>
          <p:spPr bwMode="auto">
            <a:xfrm>
              <a:off x="4316" y="3010"/>
              <a:ext cx="0" cy="803"/>
            </a:xfrm>
            <a:prstGeom prst="line">
              <a:avLst/>
            </a:prstGeom>
            <a:noFill/>
            <a:ln w="25400">
              <a:solidFill>
                <a:schemeClr val="tx1"/>
              </a:solidFill>
              <a:round/>
              <a:headEnd type="none" w="med" len="sm"/>
              <a:tailEnd type="none" w="med" len="sm"/>
            </a:ln>
          </p:spPr>
          <p:txBody>
            <a:bodyPr/>
            <a:lstStyle/>
            <a:p>
              <a:endParaRPr lang="zh-CN" altLang="en-US"/>
            </a:p>
          </p:txBody>
        </p:sp>
        <p:sp>
          <p:nvSpPr>
            <p:cNvPr id="81" name="Line 79"/>
            <p:cNvSpPr>
              <a:spLocks noChangeShapeType="1"/>
            </p:cNvSpPr>
            <p:nvPr/>
          </p:nvSpPr>
          <p:spPr bwMode="auto">
            <a:xfrm>
              <a:off x="5239" y="3182"/>
              <a:ext cx="0" cy="411"/>
            </a:xfrm>
            <a:prstGeom prst="line">
              <a:avLst/>
            </a:prstGeom>
            <a:noFill/>
            <a:ln w="25400">
              <a:solidFill>
                <a:schemeClr val="tx1"/>
              </a:solidFill>
              <a:round/>
              <a:headEnd type="none" w="med" len="sm"/>
              <a:tailEnd type="none" w="med" len="sm"/>
            </a:ln>
          </p:spPr>
          <p:txBody>
            <a:bodyPr/>
            <a:lstStyle/>
            <a:p>
              <a:endParaRPr lang="zh-CN" altLang="en-US"/>
            </a:p>
          </p:txBody>
        </p:sp>
        <p:sp>
          <p:nvSpPr>
            <p:cNvPr id="82" name="Arc 80"/>
            <p:cNvSpPr/>
            <p:nvPr/>
          </p:nvSpPr>
          <p:spPr bwMode="auto">
            <a:xfrm>
              <a:off x="4801" y="2760"/>
              <a:ext cx="438" cy="42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83" name="Arc 81"/>
            <p:cNvSpPr/>
            <p:nvPr/>
          </p:nvSpPr>
          <p:spPr bwMode="auto">
            <a:xfrm flipV="1">
              <a:off x="4802" y="3563"/>
              <a:ext cx="437" cy="4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ln>
          </p:spPr>
          <p:txBody>
            <a:bodyPr/>
            <a:lstStyle/>
            <a:p>
              <a:endParaRPr lang="zh-CN" altLang="en-US"/>
            </a:p>
          </p:txBody>
        </p:sp>
        <p:sp>
          <p:nvSpPr>
            <p:cNvPr id="84" name="Line 82"/>
            <p:cNvSpPr>
              <a:spLocks noChangeShapeType="1"/>
            </p:cNvSpPr>
            <p:nvPr/>
          </p:nvSpPr>
          <p:spPr bwMode="auto">
            <a:xfrm>
              <a:off x="4603" y="3182"/>
              <a:ext cx="172" cy="0"/>
            </a:xfrm>
            <a:prstGeom prst="line">
              <a:avLst/>
            </a:prstGeom>
            <a:noFill/>
            <a:ln w="28575">
              <a:solidFill>
                <a:srgbClr val="FF0000"/>
              </a:solidFill>
              <a:round/>
              <a:headEnd type="none" w="med" len="sm"/>
              <a:tailEnd type="none" w="med" len="sm"/>
            </a:ln>
          </p:spPr>
          <p:txBody>
            <a:bodyPr/>
            <a:lstStyle/>
            <a:p>
              <a:endParaRPr lang="zh-CN" altLang="en-US"/>
            </a:p>
          </p:txBody>
        </p:sp>
        <p:sp>
          <p:nvSpPr>
            <p:cNvPr id="85" name="Line 83"/>
            <p:cNvSpPr>
              <a:spLocks noChangeShapeType="1"/>
            </p:cNvSpPr>
            <p:nvPr/>
          </p:nvSpPr>
          <p:spPr bwMode="auto">
            <a:xfrm>
              <a:off x="4792" y="3617"/>
              <a:ext cx="0" cy="441"/>
            </a:xfrm>
            <a:prstGeom prst="line">
              <a:avLst/>
            </a:prstGeom>
            <a:noFill/>
            <a:ln w="76200">
              <a:solidFill>
                <a:srgbClr val="006699"/>
              </a:solidFill>
              <a:round/>
              <a:headEnd type="none" w="med" len="sm"/>
              <a:tailEnd type="none" w="med" len="sm"/>
            </a:ln>
          </p:spPr>
          <p:txBody>
            <a:bodyPr/>
            <a:lstStyle/>
            <a:p>
              <a:endParaRPr lang="zh-CN" altLang="en-US"/>
            </a:p>
          </p:txBody>
        </p:sp>
        <p:sp>
          <p:nvSpPr>
            <p:cNvPr id="86" name="Line 84"/>
            <p:cNvSpPr>
              <a:spLocks noChangeShapeType="1"/>
            </p:cNvSpPr>
            <p:nvPr/>
          </p:nvSpPr>
          <p:spPr bwMode="auto">
            <a:xfrm>
              <a:off x="4792" y="2704"/>
              <a:ext cx="0" cy="441"/>
            </a:xfrm>
            <a:prstGeom prst="line">
              <a:avLst/>
            </a:prstGeom>
            <a:noFill/>
            <a:ln w="76200">
              <a:solidFill>
                <a:srgbClr val="006699"/>
              </a:solidFill>
              <a:round/>
              <a:headEnd type="none" w="med" len="sm"/>
              <a:tailEnd type="none" w="med" len="sm"/>
            </a:ln>
          </p:spPr>
          <p:txBody>
            <a:bodyPr/>
            <a:lstStyle/>
            <a:p>
              <a:endParaRPr lang="zh-CN" altLang="en-US"/>
            </a:p>
          </p:txBody>
        </p:sp>
      </p:grpSp>
      <p:sp>
        <p:nvSpPr>
          <p:cNvPr id="87" name="Rectangle 85"/>
          <p:cNvSpPr>
            <a:spLocks noChangeArrowheads="1"/>
          </p:cNvSpPr>
          <p:nvPr/>
        </p:nvSpPr>
        <p:spPr bwMode="auto">
          <a:xfrm>
            <a:off x="2371697" y="3979984"/>
            <a:ext cx="1415772" cy="461665"/>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折射现象</a:t>
            </a:r>
          </a:p>
        </p:txBody>
      </p:sp>
      <p:sp>
        <p:nvSpPr>
          <p:cNvPr id="88" name="Rectangle 86"/>
          <p:cNvSpPr>
            <a:spLocks noChangeArrowheads="1"/>
          </p:cNvSpPr>
          <p:nvPr/>
        </p:nvSpPr>
        <p:spPr bwMode="auto">
          <a:xfrm>
            <a:off x="6669113" y="3251297"/>
            <a:ext cx="1415772" cy="461665"/>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衍射现象</a:t>
            </a:r>
          </a:p>
        </p:txBody>
      </p:sp>
      <p:sp>
        <p:nvSpPr>
          <p:cNvPr id="89" name="Rectangle 88"/>
          <p:cNvSpPr>
            <a:spLocks noChangeArrowheads="1"/>
          </p:cNvSpPr>
          <p:nvPr/>
        </p:nvSpPr>
        <p:spPr bwMode="auto">
          <a:xfrm>
            <a:off x="272227" y="5644597"/>
            <a:ext cx="7496175" cy="457200"/>
          </a:xfrm>
          <a:prstGeom prst="rect">
            <a:avLst/>
          </a:prstGeom>
          <a:noFill/>
          <a:ln w="9525">
            <a:noFill/>
            <a:miter lim="800000"/>
          </a:ln>
        </p:spPr>
        <p:txBody>
          <a:bodyPr>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(3) </a:t>
            </a:r>
            <a:r>
              <a:rPr kumimoji="1" lang="zh-CN" altLang="en-US" sz="2400" dirty="0">
                <a:latin typeface="微软雅黑" panose="020B0503020204020204" pitchFamily="34" charset="-122"/>
                <a:ea typeface="微软雅黑" panose="020B0503020204020204" pitchFamily="34" charset="-122"/>
              </a:rPr>
              <a:t>亦适用于电磁波，非均匀和各向异性媒质</a:t>
            </a:r>
          </a:p>
        </p:txBody>
      </p:sp>
      <p:sp>
        <p:nvSpPr>
          <p:cNvPr id="90" name="Text Box 89"/>
          <p:cNvSpPr txBox="1">
            <a:spLocks noChangeArrowheads="1"/>
          </p:cNvSpPr>
          <p:nvPr/>
        </p:nvSpPr>
        <p:spPr bwMode="auto">
          <a:xfrm>
            <a:off x="300858" y="6131942"/>
            <a:ext cx="7129462" cy="506998"/>
          </a:xfrm>
          <a:prstGeom prst="rect">
            <a:avLst/>
          </a:prstGeom>
          <a:noFill/>
          <a:ln w="9525">
            <a:noFill/>
            <a:miter lim="800000"/>
          </a:ln>
        </p:spPr>
        <p:txBody>
          <a:bodyPr>
            <a:spAutoFit/>
          </a:bodyPr>
          <a:lstStyle/>
          <a:p>
            <a:pPr marL="381000" indent="-381000">
              <a:lnSpc>
                <a:spcPct val="125000"/>
              </a:lnSpc>
              <a:spcBef>
                <a:spcPct val="50000"/>
              </a:spcBef>
            </a:pPr>
            <a:r>
              <a:rPr kumimoji="1" lang="en-US" altLang="zh-CN" sz="2400" dirty="0">
                <a:latin typeface="微软雅黑" panose="020B0503020204020204" pitchFamily="34" charset="-122"/>
                <a:ea typeface="微软雅黑" panose="020B0503020204020204" pitchFamily="34" charset="-122"/>
              </a:rPr>
              <a:t>(4) </a:t>
            </a:r>
            <a:r>
              <a:rPr kumimoji="1" lang="zh-CN" altLang="en-US" sz="2400" dirty="0">
                <a:latin typeface="微软雅黑" panose="020B0503020204020204" pitchFamily="34" charset="-122"/>
                <a:ea typeface="微软雅黑" panose="020B0503020204020204" pitchFamily="34" charset="-122"/>
              </a:rPr>
              <a:t>不足之处（未涉及振幅，相位等的分布规律）</a:t>
            </a:r>
          </a:p>
        </p:txBody>
      </p:sp>
      <p:graphicFrame>
        <p:nvGraphicFramePr>
          <p:cNvPr id="16389" name="Object 5"/>
          <p:cNvGraphicFramePr>
            <a:graphicFrameLocks noChangeAspect="1"/>
          </p:cNvGraphicFramePr>
          <p:nvPr>
            <p:extLst>
              <p:ext uri="{D42A27DB-BD31-4B8C-83A1-F6EECF244321}">
                <p14:modId xmlns:p14="http://schemas.microsoft.com/office/powerpoint/2010/main" val="1407170393"/>
              </p:ext>
            </p:extLst>
          </p:nvPr>
        </p:nvGraphicFramePr>
        <p:xfrm>
          <a:off x="3732184" y="4686335"/>
          <a:ext cx="2514600" cy="914400"/>
        </p:xfrm>
        <a:graphic>
          <a:graphicData uri="http://schemas.openxmlformats.org/presentationml/2006/ole">
            <mc:AlternateContent xmlns:mc="http://schemas.openxmlformats.org/markup-compatibility/2006">
              <mc:Choice xmlns:v="urn:schemas-microsoft-com:vml" Requires="v">
                <p:oleObj name="Equation" r:id="rId6" imgW="60350400" imgH="21945600" progId="Equation.DSMT4">
                  <p:embed/>
                </p:oleObj>
              </mc:Choice>
              <mc:Fallback>
                <p:oleObj name="Equation" r:id="rId6" imgW="60350400" imgH="219456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2184" y="4686335"/>
                        <a:ext cx="2514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4"/>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sp>
        <p:nvSpPr>
          <p:cNvPr id="4" name="Text Box 2"/>
          <p:cNvSpPr txBox="1">
            <a:spLocks noChangeArrowheads="1"/>
          </p:cNvSpPr>
          <p:nvPr/>
        </p:nvSpPr>
        <p:spPr bwMode="auto">
          <a:xfrm>
            <a:off x="2307431" y="214290"/>
            <a:ext cx="4529139" cy="523220"/>
          </a:xfrm>
          <a:prstGeom prst="rect">
            <a:avLst/>
          </a:prstGeom>
          <a:noFill/>
          <a:ln w="9525">
            <a:noFill/>
            <a:miter lim="800000"/>
          </a:ln>
        </p:spPr>
        <p:txBody>
          <a:bodyPr wrap="square">
            <a:spAutoFit/>
          </a:bodyPr>
          <a:lstStyle/>
          <a:p>
            <a:pPr algn="ctr"/>
            <a:r>
              <a:rPr lang="en-US" altLang="zh-CN" sz="2800" b="1" dirty="0">
                <a:solidFill>
                  <a:srgbClr val="0000FF"/>
                </a:solidFill>
                <a:latin typeface="微软雅黑" panose="020B0503020204020204" pitchFamily="34" charset="-122"/>
                <a:ea typeface="微软雅黑" panose="020B0503020204020204" pitchFamily="34" charset="-122"/>
              </a:rPr>
              <a:t>§5</a:t>
            </a:r>
            <a:r>
              <a:rPr lang="zh-CN" altLang="en-US" sz="2800" b="1" dirty="0">
                <a:solidFill>
                  <a:srgbClr val="0000FF"/>
                </a:solidFill>
                <a:latin typeface="微软雅黑" panose="020B0503020204020204" pitchFamily="34" charset="-122"/>
                <a:ea typeface="微软雅黑" panose="020B0503020204020204" pitchFamily="34" charset="-122"/>
              </a:rPr>
              <a:t>波的干涉</a:t>
            </a:r>
          </a:p>
        </p:txBody>
      </p:sp>
      <p:sp>
        <p:nvSpPr>
          <p:cNvPr id="6" name="Rectangle 4"/>
          <p:cNvSpPr>
            <a:spLocks noChangeArrowheads="1"/>
          </p:cNvSpPr>
          <p:nvPr/>
        </p:nvSpPr>
        <p:spPr bwMode="auto">
          <a:xfrm>
            <a:off x="623888" y="1409630"/>
            <a:ext cx="2924175" cy="457200"/>
          </a:xfrm>
          <a:prstGeom prst="rect">
            <a:avLst/>
          </a:prstGeom>
          <a:noFill/>
          <a:ln w="9525">
            <a:noFill/>
            <a:miter lim="800000"/>
          </a:ln>
        </p:spPr>
        <p:txBody>
          <a:bodyPr>
            <a:spAutoFit/>
          </a:bodyPr>
          <a:lstStyle/>
          <a:p>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、波传播的独立性</a:t>
            </a:r>
          </a:p>
        </p:txBody>
      </p:sp>
      <p:sp>
        <p:nvSpPr>
          <p:cNvPr id="7" name="Text Box 5"/>
          <p:cNvSpPr txBox="1">
            <a:spLocks noChangeArrowheads="1"/>
          </p:cNvSpPr>
          <p:nvPr/>
        </p:nvSpPr>
        <p:spPr bwMode="auto">
          <a:xfrm>
            <a:off x="625475" y="3425755"/>
            <a:ext cx="3657600" cy="457200"/>
          </a:xfrm>
          <a:prstGeom prst="rect">
            <a:avLst/>
          </a:prstGeom>
          <a:noFill/>
          <a:ln w="9525">
            <a:noFill/>
            <a:miter lim="800000"/>
          </a:ln>
        </p:spPr>
        <p:txBody>
          <a:bodyPr>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、波的叠加原理</a:t>
            </a:r>
          </a:p>
        </p:txBody>
      </p:sp>
      <p:sp>
        <p:nvSpPr>
          <p:cNvPr id="8" name="Rectangle 6"/>
          <p:cNvSpPr>
            <a:spLocks noChangeArrowheads="1"/>
          </p:cNvSpPr>
          <p:nvPr/>
        </p:nvSpPr>
        <p:spPr bwMode="auto">
          <a:xfrm>
            <a:off x="431639" y="1920301"/>
            <a:ext cx="8460841" cy="1463675"/>
          </a:xfrm>
          <a:prstGeom prst="rect">
            <a:avLst/>
          </a:prstGeom>
          <a:noFill/>
          <a:ln w="9525">
            <a:noFill/>
            <a:miter lim="800000"/>
          </a:ln>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   当几列波在传播过程中在某一区域相遇后再行分开，各波的传播情况与未相遇一样，仍保持它们各自的频率、波长、振动方向等特性继续沿原来的传播方向前进</a:t>
            </a:r>
            <a:r>
              <a:rPr kumimoji="1" lang="en-US" altLang="zh-CN" sz="2400" dirty="0">
                <a:latin typeface="微软雅黑" panose="020B0503020204020204" pitchFamily="34" charset="-122"/>
                <a:ea typeface="微软雅黑" panose="020B0503020204020204" pitchFamily="34" charset="-122"/>
              </a:rPr>
              <a:t>.</a:t>
            </a:r>
          </a:p>
        </p:txBody>
      </p:sp>
      <p:sp>
        <p:nvSpPr>
          <p:cNvPr id="9" name="Rectangle 7"/>
          <p:cNvSpPr>
            <a:spLocks noChangeArrowheads="1"/>
          </p:cNvSpPr>
          <p:nvPr/>
        </p:nvSpPr>
        <p:spPr bwMode="auto">
          <a:xfrm>
            <a:off x="357783" y="3947207"/>
            <a:ext cx="4716624" cy="1463675"/>
          </a:xfrm>
          <a:prstGeom prst="rect">
            <a:avLst/>
          </a:prstGeom>
          <a:noFill/>
          <a:ln w="9525">
            <a:noFill/>
            <a:miter lim="800000"/>
          </a:ln>
        </p:spPr>
        <p:txBody>
          <a:bodyPr wrap="square">
            <a:spAutoFit/>
          </a:bodyPr>
          <a:lstStyle/>
          <a:p>
            <a:pPr marL="190500" indent="-190500">
              <a:lnSpc>
                <a:spcPct val="125000"/>
              </a:lnSpc>
            </a:pPr>
            <a:r>
              <a:rPr kumimoji="1" lang="en-US" altLang="zh-CN" sz="2400" b="1" dirty="0">
                <a:latin typeface="楷体_GB2312" pitchFamily="49" charset="-122"/>
                <a:ea typeface="楷体_GB2312" pitchFamily="49" charset="-122"/>
              </a:rPr>
              <a:t>   </a:t>
            </a:r>
            <a:r>
              <a:rPr kumimoji="1" lang="zh-CN" altLang="en-US" sz="2400" dirty="0">
                <a:latin typeface="微软雅黑" panose="020B0503020204020204" pitchFamily="34" charset="-122"/>
                <a:ea typeface="微软雅黑" panose="020B0503020204020204" pitchFamily="34" charset="-122"/>
              </a:rPr>
              <a:t>在波相遇区域内，任一质点的振动，为各波单独存在时所引起的振动的合振动</a:t>
            </a:r>
            <a:r>
              <a:rPr kumimoji="1" lang="en-US" altLang="zh-CN" sz="2400" dirty="0">
                <a:latin typeface="微软雅黑" panose="020B0503020204020204" pitchFamily="34" charset="-122"/>
                <a:ea typeface="微软雅黑" panose="020B0503020204020204" pitchFamily="34" charset="-122"/>
              </a:rPr>
              <a:t>.</a:t>
            </a:r>
          </a:p>
        </p:txBody>
      </p:sp>
      <p:pic>
        <p:nvPicPr>
          <p:cNvPr id="10" name="Picture 8" descr="波的独立传播"/>
          <p:cNvPicPr>
            <a:picLocks noChangeAspect="1" noChangeArrowheads="1"/>
          </p:cNvPicPr>
          <p:nvPr/>
        </p:nvPicPr>
        <p:blipFill>
          <a:blip r:embed="rId3">
            <a:clrChange>
              <a:clrFrom>
                <a:srgbClr val="006599"/>
              </a:clrFrom>
              <a:clrTo>
                <a:srgbClr val="006599">
                  <a:alpha val="0"/>
                </a:srgbClr>
              </a:clrTo>
            </a:clrChange>
            <a:lum bright="-74000"/>
          </a:blip>
          <a:srcRect l="1624" t="14583" r="3462" b="27190"/>
          <a:stretch>
            <a:fillRect/>
          </a:stretch>
        </p:blipFill>
        <p:spPr bwMode="auto">
          <a:xfrm>
            <a:off x="5256213" y="3865493"/>
            <a:ext cx="3203575" cy="1327150"/>
          </a:xfrm>
          <a:prstGeom prst="rect">
            <a:avLst/>
          </a:prstGeom>
          <a:noFill/>
          <a:ln w="6350">
            <a:noFill/>
            <a:miter lim="800000"/>
            <a:headEnd/>
            <a:tailEnd/>
          </a:ln>
        </p:spPr>
      </p:pic>
      <p:sp>
        <p:nvSpPr>
          <p:cNvPr id="11" name="Line 9"/>
          <p:cNvSpPr>
            <a:spLocks noChangeShapeType="1"/>
          </p:cNvSpPr>
          <p:nvPr/>
        </p:nvSpPr>
        <p:spPr bwMode="auto">
          <a:xfrm>
            <a:off x="5975350" y="3897243"/>
            <a:ext cx="431800" cy="0"/>
          </a:xfrm>
          <a:prstGeom prst="line">
            <a:avLst/>
          </a:prstGeom>
          <a:noFill/>
          <a:ln w="9525">
            <a:solidFill>
              <a:schemeClr val="tx1"/>
            </a:solidFill>
            <a:round/>
            <a:tailEnd type="triangle" w="med" len="med"/>
          </a:ln>
        </p:spPr>
        <p:txBody>
          <a:bodyPr wrap="none" anchor="ctr"/>
          <a:lstStyle/>
          <a:p>
            <a:endParaRPr lang="zh-CN" altLang="en-US"/>
          </a:p>
        </p:txBody>
      </p:sp>
      <p:sp>
        <p:nvSpPr>
          <p:cNvPr id="12" name="Line 10"/>
          <p:cNvSpPr>
            <a:spLocks noChangeShapeType="1"/>
          </p:cNvSpPr>
          <p:nvPr/>
        </p:nvSpPr>
        <p:spPr bwMode="auto">
          <a:xfrm>
            <a:off x="7054850" y="4113143"/>
            <a:ext cx="431800" cy="0"/>
          </a:xfrm>
          <a:prstGeom prst="line">
            <a:avLst/>
          </a:prstGeom>
          <a:noFill/>
          <a:ln w="9525">
            <a:solidFill>
              <a:schemeClr val="tx1"/>
            </a:solidFill>
            <a:round/>
            <a:headEnd type="triangle" w="med" len="med"/>
          </a:ln>
        </p:spPr>
        <p:txBody>
          <a:bodyPr wrap="none" anchor="ctr"/>
          <a:lstStyle/>
          <a:p>
            <a:endParaRPr lang="zh-CN" altLang="en-US"/>
          </a:p>
        </p:txBody>
      </p:sp>
      <p:sp>
        <p:nvSpPr>
          <p:cNvPr id="13" name="Rectangle 11"/>
          <p:cNvSpPr>
            <a:spLocks noChangeArrowheads="1"/>
          </p:cNvSpPr>
          <p:nvPr/>
        </p:nvSpPr>
        <p:spPr bwMode="auto">
          <a:xfrm>
            <a:off x="5470525" y="3594030"/>
            <a:ext cx="496888" cy="519113"/>
          </a:xfrm>
          <a:prstGeom prst="rect">
            <a:avLst/>
          </a:prstGeom>
          <a:noFill/>
          <a:ln w="9525">
            <a:noFill/>
            <a:miter lim="800000"/>
          </a:ln>
        </p:spPr>
        <p:txBody>
          <a:bodyPr wrap="none">
            <a:spAutoFit/>
          </a:bodyPr>
          <a:lstStyle/>
          <a:p>
            <a:pPr algn="ctr"/>
            <a:r>
              <a:rPr kumimoji="1" lang="en-US" altLang="zh-CN" sz="2800" b="1" i="1">
                <a:latin typeface="Bookman Old Style" panose="02050604050505020204" pitchFamily="18" charset="0"/>
              </a:rPr>
              <a:t>v</a:t>
            </a:r>
            <a:r>
              <a:rPr kumimoji="1" lang="en-US" altLang="zh-CN" sz="2800" b="1" baseline="-25000">
                <a:latin typeface="Times New Roman" panose="02020603050405020304" pitchFamily="18" charset="0"/>
              </a:rPr>
              <a:t>1</a:t>
            </a:r>
          </a:p>
        </p:txBody>
      </p:sp>
      <p:sp>
        <p:nvSpPr>
          <p:cNvPr id="14" name="Rectangle 12"/>
          <p:cNvSpPr>
            <a:spLocks noChangeArrowheads="1"/>
          </p:cNvSpPr>
          <p:nvPr/>
        </p:nvSpPr>
        <p:spPr bwMode="auto">
          <a:xfrm>
            <a:off x="7488238" y="3824218"/>
            <a:ext cx="496887" cy="519112"/>
          </a:xfrm>
          <a:prstGeom prst="rect">
            <a:avLst/>
          </a:prstGeom>
          <a:noFill/>
          <a:ln w="9525">
            <a:noFill/>
            <a:miter lim="800000"/>
          </a:ln>
        </p:spPr>
        <p:txBody>
          <a:bodyPr wrap="none">
            <a:spAutoFit/>
          </a:bodyPr>
          <a:lstStyle/>
          <a:p>
            <a:pPr algn="ctr"/>
            <a:r>
              <a:rPr kumimoji="1" lang="en-US" altLang="zh-CN" sz="2800" b="1" i="1">
                <a:latin typeface="Bookman Old Style" panose="02050604050505020204" pitchFamily="18" charset="0"/>
              </a:rPr>
              <a:t>v</a:t>
            </a:r>
            <a:r>
              <a:rPr kumimoji="1" lang="en-US" altLang="zh-CN" sz="2800" b="1" baseline="-25000">
                <a:latin typeface="Times New Roman" panose="02020603050405020304" pitchFamily="18" charset="0"/>
              </a:rPr>
              <a:t>2</a:t>
            </a:r>
          </a:p>
        </p:txBody>
      </p:sp>
      <p:sp>
        <p:nvSpPr>
          <p:cNvPr id="16" name="Rectangle 14"/>
          <p:cNvSpPr>
            <a:spLocks noChangeArrowheads="1"/>
          </p:cNvSpPr>
          <p:nvPr/>
        </p:nvSpPr>
        <p:spPr bwMode="auto">
          <a:xfrm>
            <a:off x="174706" y="5622691"/>
            <a:ext cx="1223962" cy="457200"/>
          </a:xfrm>
          <a:prstGeom prst="rect">
            <a:avLst/>
          </a:prstGeom>
          <a:noFill/>
          <a:ln w="9525">
            <a:noFill/>
            <a:miter lim="800000"/>
          </a:ln>
        </p:spPr>
        <p:txBody>
          <a:bodyPr wrap="square">
            <a:spAutoFit/>
          </a:bodyPr>
          <a:lstStyle/>
          <a:p>
            <a:pPr>
              <a:buClr>
                <a:srgbClr val="33CCFF"/>
              </a:buClr>
            </a:pPr>
            <a:r>
              <a:rPr kumimoji="1" lang="zh-CN" altLang="en-US" sz="2400" b="1" dirty="0">
                <a:latin typeface="Bookman Old Style" panose="02050604050505020204" pitchFamily="18" charset="0"/>
              </a:rPr>
              <a:t>说明</a:t>
            </a:r>
            <a:r>
              <a:rPr kumimoji="1" lang="en-US" altLang="zh-CN" sz="2400" b="1" dirty="0">
                <a:latin typeface="Bookman Old Style" panose="02050604050505020204" pitchFamily="18" charset="0"/>
              </a:rPr>
              <a:t>:</a:t>
            </a:r>
          </a:p>
        </p:txBody>
      </p:sp>
      <p:sp>
        <p:nvSpPr>
          <p:cNvPr id="17" name="Rectangle 15"/>
          <p:cNvSpPr>
            <a:spLocks noChangeArrowheads="1"/>
          </p:cNvSpPr>
          <p:nvPr/>
        </p:nvSpPr>
        <p:spPr bwMode="auto">
          <a:xfrm>
            <a:off x="1382661" y="5626193"/>
            <a:ext cx="7383492" cy="461665"/>
          </a:xfrm>
          <a:prstGeom prst="rect">
            <a:avLst/>
          </a:prstGeom>
          <a:noFill/>
          <a:ln w="9525">
            <a:noFill/>
            <a:miter lim="800000"/>
          </a:ln>
        </p:spPr>
        <p:txBody>
          <a:bodyPr wrap="square">
            <a:spAutoFit/>
          </a:bodyPr>
          <a:lstStyle/>
          <a:p>
            <a:r>
              <a:rPr kumimoji="1" lang="en-US" altLang="zh-CN" sz="2400" dirty="0">
                <a:latin typeface="微软雅黑" panose="020B0503020204020204" pitchFamily="34" charset="-122"/>
                <a:ea typeface="微软雅黑" panose="020B0503020204020204" pitchFamily="34" charset="-122"/>
              </a:rPr>
              <a:t>(1)</a:t>
            </a:r>
            <a:r>
              <a:rPr kumimoji="1" lang="zh-CN" altLang="en-US" sz="2400" dirty="0">
                <a:latin typeface="微软雅黑" panose="020B0503020204020204" pitchFamily="34" charset="-122"/>
                <a:ea typeface="微软雅黑" panose="020B0503020204020204" pitchFamily="34" charset="-122"/>
              </a:rPr>
              <a:t>波的叠加原理仅适用于线性波的问题（振幅小）</a:t>
            </a:r>
            <a:endParaRPr kumimoji="1" lang="en-US" altLang="zh-CN" sz="2400" dirty="0">
              <a:latin typeface="微软雅黑" panose="020B0503020204020204" pitchFamily="34" charset="-122"/>
              <a:ea typeface="微软雅黑" panose="020B0503020204020204" pitchFamily="34" charset="-122"/>
            </a:endParaRPr>
          </a:p>
        </p:txBody>
      </p:sp>
      <p:sp>
        <p:nvSpPr>
          <p:cNvPr id="18" name="Rectangle 23"/>
          <p:cNvSpPr>
            <a:spLocks noChangeArrowheads="1"/>
          </p:cNvSpPr>
          <p:nvPr/>
        </p:nvSpPr>
        <p:spPr bwMode="auto">
          <a:xfrm>
            <a:off x="1427468" y="6126760"/>
            <a:ext cx="6588125" cy="457200"/>
          </a:xfrm>
          <a:prstGeom prst="rect">
            <a:avLst/>
          </a:prstGeom>
          <a:noFill/>
          <a:ln w="9525">
            <a:noFill/>
            <a:miter lim="800000"/>
          </a:ln>
        </p:spPr>
        <p:txBody>
          <a:bodyPr>
            <a:spAutoFit/>
          </a:bodyPr>
          <a:lstStyle/>
          <a:p>
            <a:r>
              <a:rPr kumimoji="1" lang="en-US" altLang="zh-CN" sz="2400" dirty="0">
                <a:latin typeface="微软雅黑" panose="020B0503020204020204" pitchFamily="34" charset="-122"/>
                <a:ea typeface="微软雅黑" panose="020B0503020204020204" pitchFamily="34" charset="-122"/>
              </a:rPr>
              <a:t>(2)</a:t>
            </a:r>
            <a:r>
              <a:rPr kumimoji="1" lang="zh-CN" altLang="en-US" sz="2400" dirty="0">
                <a:latin typeface="微软雅黑" panose="020B0503020204020204" pitchFamily="34" charset="-122"/>
                <a:ea typeface="微软雅黑" panose="020B0503020204020204" pitchFamily="34" charset="-122"/>
              </a:rPr>
              <a:t>波的叠加原理对电磁波也适用</a:t>
            </a:r>
            <a:endParaRPr kumimoji="1" lang="en-US" altLang="zh-CN" sz="2400" dirty="0">
              <a:latin typeface="微软雅黑" panose="020B0503020204020204" pitchFamily="34" charset="-122"/>
              <a:ea typeface="微软雅黑" panose="020B0503020204020204" pitchFamily="34" charset="-122"/>
            </a:endParaRPr>
          </a:p>
        </p:txBody>
      </p:sp>
      <p:graphicFrame>
        <p:nvGraphicFramePr>
          <p:cNvPr id="45059" name="Object 3"/>
          <p:cNvGraphicFramePr>
            <a:graphicFrameLocks noChangeAspect="1"/>
          </p:cNvGraphicFramePr>
          <p:nvPr>
            <p:extLst>
              <p:ext uri="{D42A27DB-BD31-4B8C-83A1-F6EECF244321}">
                <p14:modId xmlns:p14="http://schemas.microsoft.com/office/powerpoint/2010/main" val="3822690582"/>
              </p:ext>
            </p:extLst>
          </p:nvPr>
        </p:nvGraphicFramePr>
        <p:xfrm>
          <a:off x="6200796" y="4951371"/>
          <a:ext cx="1371600" cy="457200"/>
        </p:xfrm>
        <a:graphic>
          <a:graphicData uri="http://schemas.openxmlformats.org/presentationml/2006/ole">
            <mc:AlternateContent xmlns:mc="http://schemas.openxmlformats.org/markup-compatibility/2006">
              <mc:Choice xmlns:v="urn:schemas-microsoft-com:vml" Requires="v">
                <p:oleObj name="Equation" r:id="rId4" imgW="16459200" imgH="5486400" progId="Equation.DSMT4">
                  <p:embed/>
                </p:oleObj>
              </mc:Choice>
              <mc:Fallback>
                <p:oleObj name="Equation" r:id="rId4" imgW="16459200" imgH="548640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796" y="4951371"/>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E83DD245-DF80-4CB8-9271-11083F8F33D5}"/>
              </a:ext>
            </a:extLst>
          </p:cNvPr>
          <p:cNvSpPr txBox="1"/>
          <p:nvPr/>
        </p:nvSpPr>
        <p:spPr>
          <a:xfrm>
            <a:off x="357783" y="953018"/>
            <a:ext cx="3456384"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一、波的叠加原理</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568126" y="332656"/>
            <a:ext cx="2255837" cy="461665"/>
          </a:xfrm>
          <a:prstGeom prst="rect">
            <a:avLst/>
          </a:prstGeom>
          <a:noFill/>
          <a:ln w="9525">
            <a:noFill/>
            <a:miter lim="800000"/>
          </a:ln>
        </p:spPr>
        <p:txBody>
          <a:bodyPr wrap="square">
            <a:spAutoFit/>
          </a:bodyPr>
          <a:lstStyle/>
          <a:p>
            <a:r>
              <a:rPr lang="zh-CN" altLang="en-US" sz="2400" b="1" dirty="0">
                <a:latin typeface="微软雅黑" panose="020B0503020204020204" pitchFamily="34" charset="-122"/>
                <a:ea typeface="微软雅黑" panose="020B0503020204020204" pitchFamily="34" charset="-122"/>
              </a:rPr>
              <a:t>二、干涉现象</a:t>
            </a:r>
            <a:endParaRPr lang="en-US" altLang="zh-CN" sz="2400" b="1" dirty="0">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179512" y="948658"/>
            <a:ext cx="5546724" cy="1896801"/>
          </a:xfrm>
          <a:prstGeom prst="rect">
            <a:avLst/>
          </a:prstGeom>
          <a:noFill/>
          <a:ln w="9525">
            <a:noFill/>
            <a:miter lim="800000"/>
          </a:ln>
        </p:spPr>
        <p:txBody>
          <a:bodyPr wrap="square">
            <a:spAutoFit/>
          </a:bodyPr>
          <a:lstStyle/>
          <a:p>
            <a:pPr>
              <a:lnSpc>
                <a:spcPct val="125000"/>
              </a:lnSpc>
            </a:pPr>
            <a:r>
              <a:rPr kumimoji="1" lang="zh-CN" altLang="en-US" sz="2400" dirty="0">
                <a:latin typeface="微软雅黑" panose="020B0503020204020204" pitchFamily="34" charset="-122"/>
                <a:ea typeface="微软雅黑" panose="020B0503020204020204" pitchFamily="34" charset="-122"/>
              </a:rPr>
              <a:t>   当两列（或多列）波叠加时，其合振动的振幅 </a:t>
            </a:r>
            <a:r>
              <a:rPr kumimoji="1" lang="en-US" altLang="zh-CN" sz="2400" i="1" dirty="0">
                <a:latin typeface="微软雅黑" panose="020B0503020204020204" pitchFamily="34" charset="-122"/>
                <a:ea typeface="微软雅黑" panose="020B0503020204020204" pitchFamily="34" charset="-122"/>
              </a:rPr>
              <a:t>A </a:t>
            </a:r>
            <a:r>
              <a:rPr kumimoji="1" lang="zh-CN" altLang="en-US" sz="2400" dirty="0">
                <a:latin typeface="微软雅黑" panose="020B0503020204020204" pitchFamily="34" charset="-122"/>
                <a:ea typeface="微软雅黑" panose="020B0503020204020204" pitchFamily="34" charset="-122"/>
              </a:rPr>
              <a:t>和合强度 </a:t>
            </a:r>
            <a:r>
              <a:rPr kumimoji="1" lang="en-US" altLang="zh-CN" sz="2400" i="1" dirty="0">
                <a:latin typeface="微软雅黑" panose="020B0503020204020204" pitchFamily="34" charset="-122"/>
                <a:ea typeface="微软雅黑" panose="020B0503020204020204" pitchFamily="34" charset="-122"/>
              </a:rPr>
              <a:t>I </a:t>
            </a:r>
            <a:r>
              <a:rPr kumimoji="1" lang="zh-CN" altLang="en-US" sz="2400" dirty="0">
                <a:latin typeface="微软雅黑" panose="020B0503020204020204" pitchFamily="34" charset="-122"/>
                <a:ea typeface="微软雅黑" panose="020B0503020204020204" pitchFamily="34" charset="-122"/>
              </a:rPr>
              <a:t>将在空间形成一种稳定的分布，即某些点上的振动始终加强，某些点上的振动始终减弱的现象</a:t>
            </a:r>
            <a:r>
              <a:rPr kumimoji="1" lang="en-US" altLang="zh-CN" sz="2400" dirty="0">
                <a:latin typeface="微软雅黑" panose="020B0503020204020204" pitchFamily="34" charset="-122"/>
                <a:ea typeface="微软雅黑" panose="020B0503020204020204" pitchFamily="34" charset="-122"/>
              </a:rPr>
              <a:t>.</a:t>
            </a:r>
          </a:p>
        </p:txBody>
      </p:sp>
      <p:sp>
        <p:nvSpPr>
          <p:cNvPr id="8" name="Rectangle 5"/>
          <p:cNvSpPr>
            <a:spLocks noChangeArrowheads="1"/>
          </p:cNvSpPr>
          <p:nvPr/>
        </p:nvSpPr>
        <p:spPr bwMode="auto">
          <a:xfrm>
            <a:off x="348928" y="4483919"/>
            <a:ext cx="1422184" cy="461665"/>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相干波：</a:t>
            </a:r>
          </a:p>
        </p:txBody>
      </p:sp>
      <p:sp>
        <p:nvSpPr>
          <p:cNvPr id="9" name="Rectangle 6"/>
          <p:cNvSpPr>
            <a:spLocks noChangeArrowheads="1"/>
          </p:cNvSpPr>
          <p:nvPr/>
        </p:nvSpPr>
        <p:spPr bwMode="auto">
          <a:xfrm>
            <a:off x="323528" y="3933056"/>
            <a:ext cx="2255837"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相干条件：</a:t>
            </a:r>
          </a:p>
        </p:txBody>
      </p:sp>
      <p:graphicFrame>
        <p:nvGraphicFramePr>
          <p:cNvPr id="10" name="Object 7"/>
          <p:cNvGraphicFramePr>
            <a:graphicFrameLocks noChangeAspect="1"/>
          </p:cNvGraphicFramePr>
          <p:nvPr>
            <p:extLst>
              <p:ext uri="{D42A27DB-BD31-4B8C-83A1-F6EECF244321}">
                <p14:modId xmlns:p14="http://schemas.microsoft.com/office/powerpoint/2010/main" val="1810723566"/>
              </p:ext>
            </p:extLst>
          </p:nvPr>
        </p:nvGraphicFramePr>
        <p:xfrm>
          <a:off x="3304853" y="4053706"/>
          <a:ext cx="114300" cy="215900"/>
        </p:xfrm>
        <a:graphic>
          <a:graphicData uri="http://schemas.openxmlformats.org/presentationml/2006/ole">
            <mc:AlternateContent xmlns:mc="http://schemas.openxmlformats.org/markup-compatibility/2006">
              <mc:Choice xmlns:v="urn:schemas-microsoft-com:vml" Requires="v">
                <p:oleObj name="Equation" r:id="rId2" imgW="2743200" imgH="5181600" progId="Equation.3">
                  <p:embed/>
                </p:oleObj>
              </mc:Choice>
              <mc:Fallback>
                <p:oleObj name="Equation" r:id="rId2" imgW="2743200" imgH="51816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853" y="4053706"/>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8"/>
          <p:cNvSpPr>
            <a:spLocks noChangeArrowheads="1"/>
          </p:cNvSpPr>
          <p:nvPr/>
        </p:nvSpPr>
        <p:spPr bwMode="auto">
          <a:xfrm>
            <a:off x="1817388" y="3933056"/>
            <a:ext cx="5546725" cy="457200"/>
          </a:xfrm>
          <a:prstGeom prst="rect">
            <a:avLst/>
          </a:prstGeom>
          <a:noFill/>
          <a:ln w="9525">
            <a:noFill/>
            <a:miter lim="800000"/>
          </a:ln>
        </p:spPr>
        <p:txBody>
          <a:bodyPr wrap="none">
            <a:spAutoFit/>
          </a:bodyPr>
          <a:lstStyle/>
          <a:p>
            <a:pPr algn="ctr">
              <a:spcBef>
                <a:spcPct val="50000"/>
              </a:spcBef>
            </a:pPr>
            <a:r>
              <a:rPr kumimoji="1" lang="zh-CN" altLang="en-US" sz="2400" dirty="0">
                <a:latin typeface="微软雅黑" panose="020B0503020204020204" pitchFamily="34" charset="-122"/>
                <a:ea typeface="微软雅黑" panose="020B0503020204020204" pitchFamily="34" charset="-122"/>
              </a:rPr>
              <a:t>频率相同、振动方向相同、相位差恒定</a:t>
            </a:r>
            <a:r>
              <a:rPr kumimoji="1" lang="en-US" altLang="zh-CN" sz="2400" dirty="0">
                <a:latin typeface="微软雅黑" panose="020B0503020204020204" pitchFamily="34" charset="-122"/>
                <a:ea typeface="微软雅黑" panose="020B0503020204020204" pitchFamily="34" charset="-122"/>
              </a:rPr>
              <a:t>;</a:t>
            </a:r>
          </a:p>
        </p:txBody>
      </p:sp>
      <p:sp>
        <p:nvSpPr>
          <p:cNvPr id="12" name="Rectangle 9"/>
          <p:cNvSpPr>
            <a:spLocks noChangeArrowheads="1"/>
          </p:cNvSpPr>
          <p:nvPr/>
        </p:nvSpPr>
        <p:spPr bwMode="auto">
          <a:xfrm>
            <a:off x="336228" y="5060181"/>
            <a:ext cx="1731564" cy="461665"/>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相干波源：</a:t>
            </a:r>
          </a:p>
        </p:txBody>
      </p:sp>
      <p:sp>
        <p:nvSpPr>
          <p:cNvPr id="13" name="Rectangle 10"/>
          <p:cNvSpPr>
            <a:spLocks noChangeArrowheads="1"/>
          </p:cNvSpPr>
          <p:nvPr/>
        </p:nvSpPr>
        <p:spPr bwMode="auto">
          <a:xfrm>
            <a:off x="1817388" y="4501381"/>
            <a:ext cx="2736850" cy="457200"/>
          </a:xfrm>
          <a:prstGeom prst="rect">
            <a:avLst/>
          </a:prstGeom>
          <a:noFill/>
          <a:ln w="9525">
            <a:noFill/>
            <a:miter lim="800000"/>
          </a:ln>
        </p:spPr>
        <p:txBody>
          <a:bodyPr wrap="none">
            <a:spAutoFit/>
          </a:bodyPr>
          <a:lstStyle/>
          <a:p>
            <a:pPr algn="ctr">
              <a:spcBef>
                <a:spcPct val="50000"/>
              </a:spcBef>
            </a:pPr>
            <a:r>
              <a:rPr kumimoji="1" lang="zh-CN" altLang="en-US" sz="2400" dirty="0">
                <a:latin typeface="微软雅黑" panose="020B0503020204020204" pitchFamily="34" charset="-122"/>
                <a:ea typeface="微软雅黑" panose="020B0503020204020204" pitchFamily="34" charset="-122"/>
              </a:rPr>
              <a:t>满足相干条件的波</a:t>
            </a:r>
            <a:r>
              <a:rPr kumimoji="1" lang="en-US" altLang="zh-CN" sz="2400" dirty="0">
                <a:latin typeface="微软雅黑" panose="020B0503020204020204" pitchFamily="34" charset="-122"/>
                <a:ea typeface="微软雅黑" panose="020B0503020204020204" pitchFamily="34" charset="-122"/>
              </a:rPr>
              <a:t>;</a:t>
            </a:r>
          </a:p>
        </p:txBody>
      </p:sp>
      <p:sp>
        <p:nvSpPr>
          <p:cNvPr id="14" name="Rectangle 11"/>
          <p:cNvSpPr>
            <a:spLocks noChangeArrowheads="1"/>
          </p:cNvSpPr>
          <p:nvPr/>
        </p:nvSpPr>
        <p:spPr bwMode="auto">
          <a:xfrm>
            <a:off x="1817388" y="5080819"/>
            <a:ext cx="2736850" cy="457200"/>
          </a:xfrm>
          <a:prstGeom prst="rect">
            <a:avLst/>
          </a:prstGeom>
          <a:noFill/>
          <a:ln w="9525">
            <a:noFill/>
            <a:miter lim="800000"/>
          </a:ln>
        </p:spPr>
        <p:txBody>
          <a:bodyPr wrap="none">
            <a:spAutoFit/>
          </a:bodyPr>
          <a:lstStyle/>
          <a:p>
            <a:pPr algn="ctr">
              <a:spcBef>
                <a:spcPct val="50000"/>
              </a:spcBef>
            </a:pPr>
            <a:r>
              <a:rPr kumimoji="1" lang="zh-CN" altLang="en-US" sz="2400" dirty="0">
                <a:latin typeface="微软雅黑" panose="020B0503020204020204" pitchFamily="34" charset="-122"/>
                <a:ea typeface="微软雅黑" panose="020B0503020204020204" pitchFamily="34" charset="-122"/>
              </a:rPr>
              <a:t>产生相干波的波源</a:t>
            </a:r>
            <a:r>
              <a:rPr kumimoji="1" lang="en-US" altLang="zh-CN" sz="2400" dirty="0">
                <a:latin typeface="微软雅黑" panose="020B0503020204020204" pitchFamily="34" charset="-122"/>
                <a:ea typeface="微软雅黑" panose="020B0503020204020204" pitchFamily="34" charset="-122"/>
              </a:rPr>
              <a:t>;</a:t>
            </a:r>
          </a:p>
        </p:txBody>
      </p:sp>
      <p:pic>
        <p:nvPicPr>
          <p:cNvPr id="16" name="图片 15" descr="u=2766472680,3036003682&amp;fm=23&amp;gp=0.jpg.gif"/>
          <p:cNvPicPr>
            <a:picLocks noChangeAspect="1"/>
          </p:cNvPicPr>
          <p:nvPr/>
        </p:nvPicPr>
        <p:blipFill>
          <a:blip r:embed="rId4"/>
          <a:stretch>
            <a:fillRect/>
          </a:stretch>
        </p:blipFill>
        <p:spPr>
          <a:xfrm>
            <a:off x="6012160" y="948658"/>
            <a:ext cx="2599128" cy="1993649"/>
          </a:xfrm>
          <a:prstGeom prst="rect">
            <a:avLst/>
          </a:prstGeom>
        </p:spPr>
      </p:pic>
      <p:sp>
        <p:nvSpPr>
          <p:cNvPr id="15" name="灯片编号占位符 14"/>
          <p:cNvSpPr>
            <a:spLocks noGrp="1"/>
          </p:cNvSpPr>
          <p:nvPr>
            <p:ph type="sldNum" sz="quarter" idx="12"/>
          </p:nvPr>
        </p:nvSpPr>
        <p:spPr/>
        <p:txBody>
          <a:bodyPr/>
          <a:lstStyle/>
          <a:p>
            <a:fld id="{0C913308-F349-4B6D-A68A-DD1791B4A57B}"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06391" y="206367"/>
            <a:ext cx="2879725" cy="457200"/>
          </a:xfrm>
          <a:prstGeom prst="rect">
            <a:avLst/>
          </a:prstGeom>
          <a:noFill/>
          <a:ln w="9525">
            <a:noFill/>
            <a:miter lim="800000"/>
          </a:ln>
        </p:spPr>
        <p:txBody>
          <a:bodyPr>
            <a:spAutoFit/>
          </a:bodyPr>
          <a:lstStyle/>
          <a:p>
            <a:pPr>
              <a:buClr>
                <a:srgbClr val="33CCFF"/>
              </a:buClr>
              <a:buSzPct val="80000"/>
            </a:pPr>
            <a:r>
              <a:rPr kumimoji="1" lang="zh-CN" altLang="en-US" sz="2400" b="1" dirty="0">
                <a:latin typeface="微软雅黑" panose="020B0503020204020204" pitchFamily="34" charset="-122"/>
                <a:ea typeface="微软雅黑" panose="020B0503020204020204" pitchFamily="34" charset="-122"/>
              </a:rPr>
              <a:t>三、干涉规律</a:t>
            </a:r>
          </a:p>
        </p:txBody>
      </p:sp>
      <p:sp>
        <p:nvSpPr>
          <p:cNvPr id="8" name="Text Box 7"/>
          <p:cNvSpPr txBox="1">
            <a:spLocks noChangeArrowheads="1"/>
          </p:cNvSpPr>
          <p:nvPr/>
        </p:nvSpPr>
        <p:spPr bwMode="auto">
          <a:xfrm>
            <a:off x="684213" y="3888456"/>
            <a:ext cx="5715000" cy="457200"/>
          </a:xfrm>
          <a:prstGeom prst="rect">
            <a:avLst/>
          </a:prstGeom>
          <a:noFill/>
          <a:ln w="9525">
            <a:noFill/>
            <a:miter lim="800000"/>
          </a:ln>
        </p:spPr>
        <p:txBody>
          <a:bodyPr>
            <a:spAutoFit/>
          </a:bodyPr>
          <a:lstStyle/>
          <a:p>
            <a:pPr>
              <a:spcBef>
                <a:spcPct val="50000"/>
              </a:spcBef>
            </a:pPr>
            <a:r>
              <a:rPr kumimoji="1" lang="en-US" altLang="zh-CN" sz="2400" i="1" dirty="0">
                <a:latin typeface="微软雅黑" panose="020B0503020204020204" pitchFamily="34" charset="-122"/>
                <a:ea typeface="微软雅黑" panose="020B0503020204020204" pitchFamily="34" charset="-122"/>
              </a:rPr>
              <a:t>P</a:t>
            </a:r>
            <a:r>
              <a:rPr kumimoji="1" lang="en-US" altLang="zh-CN" sz="2400" dirty="0">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点处的合振动方程为</a:t>
            </a:r>
          </a:p>
        </p:txBody>
      </p:sp>
      <p:sp>
        <p:nvSpPr>
          <p:cNvPr id="17" name="Text Box 16"/>
          <p:cNvSpPr txBox="1">
            <a:spLocks noChangeArrowheads="1"/>
          </p:cNvSpPr>
          <p:nvPr/>
        </p:nvSpPr>
        <p:spPr bwMode="auto">
          <a:xfrm>
            <a:off x="1331913" y="1365920"/>
            <a:ext cx="863600" cy="457200"/>
          </a:xfrm>
          <a:prstGeom prst="rect">
            <a:avLst/>
          </a:prstGeom>
          <a:noFill/>
          <a:ln w="9525">
            <a:noFill/>
            <a:miter lim="800000"/>
          </a:ln>
        </p:spPr>
        <p:txBody>
          <a:bodyPr>
            <a:spAutoFit/>
          </a:bodyPr>
          <a:lstStyle/>
          <a:p>
            <a:pPr algn="ctr">
              <a:spcBef>
                <a:spcPct val="50000"/>
              </a:spcBef>
            </a:pPr>
            <a:r>
              <a:rPr kumimoji="1" lang="en-US" altLang="zh-CN" sz="2400" b="1" i="1" dirty="0">
                <a:latin typeface="Times New Roman" panose="02020603050405020304" pitchFamily="18" charset="0"/>
              </a:rPr>
              <a:t>S</a:t>
            </a:r>
            <a:r>
              <a:rPr kumimoji="1" lang="en-US" altLang="zh-CN" sz="2800" b="1" baseline="-25000" dirty="0">
                <a:latin typeface="Times New Roman" panose="02020603050405020304" pitchFamily="18" charset="0"/>
              </a:rPr>
              <a:t>1</a:t>
            </a:r>
          </a:p>
        </p:txBody>
      </p:sp>
      <p:sp>
        <p:nvSpPr>
          <p:cNvPr id="18" name="Text Box 17"/>
          <p:cNvSpPr txBox="1">
            <a:spLocks noChangeArrowheads="1"/>
          </p:cNvSpPr>
          <p:nvPr/>
        </p:nvSpPr>
        <p:spPr bwMode="auto">
          <a:xfrm>
            <a:off x="1331913" y="1858045"/>
            <a:ext cx="863600" cy="457200"/>
          </a:xfrm>
          <a:prstGeom prst="rect">
            <a:avLst/>
          </a:prstGeom>
          <a:noFill/>
          <a:ln w="9525">
            <a:noFill/>
            <a:miter lim="800000"/>
          </a:ln>
        </p:spPr>
        <p:txBody>
          <a:bodyPr>
            <a:spAutoFit/>
          </a:bodyPr>
          <a:lstStyle/>
          <a:p>
            <a:pPr algn="ctr">
              <a:spcBef>
                <a:spcPct val="50000"/>
              </a:spcBef>
            </a:pPr>
            <a:r>
              <a:rPr kumimoji="1" lang="en-US" altLang="zh-CN" sz="2400" b="1" i="1" dirty="0">
                <a:latin typeface="Times New Roman" panose="02020603050405020304" pitchFamily="18" charset="0"/>
              </a:rPr>
              <a:t>S</a:t>
            </a:r>
            <a:r>
              <a:rPr kumimoji="1" lang="en-US" altLang="zh-CN" sz="2800" b="1" baseline="-25000" dirty="0">
                <a:latin typeface="Times New Roman" panose="02020603050405020304" pitchFamily="18" charset="0"/>
              </a:rPr>
              <a:t>2</a:t>
            </a:r>
          </a:p>
        </p:txBody>
      </p:sp>
      <p:sp>
        <p:nvSpPr>
          <p:cNvPr id="19" name="Rectangle 18"/>
          <p:cNvSpPr>
            <a:spLocks noChangeArrowheads="1"/>
          </p:cNvSpPr>
          <p:nvPr/>
        </p:nvSpPr>
        <p:spPr bwMode="auto">
          <a:xfrm>
            <a:off x="820738" y="2009878"/>
            <a:ext cx="7273925" cy="2104004"/>
          </a:xfrm>
          <a:prstGeom prst="rect">
            <a:avLst/>
          </a:prstGeom>
          <a:noFill/>
          <a:ln w="38100">
            <a:noFill/>
            <a:miter lim="800000"/>
          </a:ln>
        </p:spPr>
        <p:txBody>
          <a:bodyPr wrap="none" anchor="ctr"/>
          <a:lstStyle/>
          <a:p>
            <a:endParaRPr lang="zh-CN" altLang="en-US"/>
          </a:p>
        </p:txBody>
      </p:sp>
      <p:sp>
        <p:nvSpPr>
          <p:cNvPr id="21" name="Rectangle 20"/>
          <p:cNvSpPr>
            <a:spLocks noChangeArrowheads="1"/>
          </p:cNvSpPr>
          <p:nvPr/>
        </p:nvSpPr>
        <p:spPr bwMode="auto">
          <a:xfrm>
            <a:off x="684213" y="4437736"/>
            <a:ext cx="3024187" cy="457200"/>
          </a:xfrm>
          <a:prstGeom prst="rect">
            <a:avLst/>
          </a:prstGeom>
          <a:noFill/>
          <a:ln w="9525">
            <a:noFill/>
            <a:miter lim="800000"/>
          </a:ln>
        </p:spPr>
        <p:txBody>
          <a:bodyPr>
            <a:spAutoFit/>
          </a:bodyPr>
          <a:lstStyle/>
          <a:p>
            <a:r>
              <a:rPr kumimoji="1" lang="en-US" altLang="zh-CN" sz="2400" i="1" dirty="0">
                <a:latin typeface="微软雅黑" panose="020B0503020204020204" pitchFamily="34" charset="-122"/>
                <a:ea typeface="微软雅黑" panose="020B0503020204020204" pitchFamily="34" charset="-122"/>
              </a:rPr>
              <a:t>P </a:t>
            </a:r>
            <a:r>
              <a:rPr kumimoji="1" lang="zh-CN" altLang="en-US" sz="2400" dirty="0">
                <a:latin typeface="微软雅黑" panose="020B0503020204020204" pitchFamily="34" charset="-122"/>
                <a:ea typeface="微软雅黑" panose="020B0503020204020204" pitchFamily="34" charset="-122"/>
              </a:rPr>
              <a:t>点的振幅为</a:t>
            </a:r>
          </a:p>
        </p:txBody>
      </p:sp>
      <p:sp>
        <p:nvSpPr>
          <p:cNvPr id="25" name="Text Box 24"/>
          <p:cNvSpPr txBox="1">
            <a:spLocks noChangeArrowheads="1"/>
          </p:cNvSpPr>
          <p:nvPr/>
        </p:nvSpPr>
        <p:spPr bwMode="auto">
          <a:xfrm>
            <a:off x="1577975" y="2961355"/>
            <a:ext cx="457200" cy="457200"/>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P</a:t>
            </a:r>
          </a:p>
        </p:txBody>
      </p:sp>
      <p:sp>
        <p:nvSpPr>
          <p:cNvPr id="27" name="Text Box 26"/>
          <p:cNvSpPr txBox="1">
            <a:spLocks noChangeArrowheads="1"/>
          </p:cNvSpPr>
          <p:nvPr/>
        </p:nvSpPr>
        <p:spPr bwMode="auto">
          <a:xfrm>
            <a:off x="684213" y="4983812"/>
            <a:ext cx="2878137" cy="457200"/>
          </a:xfrm>
          <a:prstGeom prst="rect">
            <a:avLst/>
          </a:prstGeom>
          <a:noFill/>
          <a:ln w="9525">
            <a:noFill/>
            <a:miter lim="800000"/>
          </a:ln>
        </p:spPr>
        <p:txBody>
          <a:bodyPr>
            <a:spAutoFit/>
          </a:bodyPr>
          <a:lstStyle/>
          <a:p>
            <a:pPr>
              <a:spcBef>
                <a:spcPct val="50000"/>
              </a:spcBef>
            </a:pPr>
            <a:r>
              <a:rPr kumimoji="1" lang="en-US" altLang="zh-CN" sz="2400" i="1" dirty="0">
                <a:latin typeface="微软雅黑" panose="020B0503020204020204" pitchFamily="34" charset="-122"/>
                <a:ea typeface="微软雅黑" panose="020B0503020204020204" pitchFamily="34" charset="-122"/>
              </a:rPr>
              <a:t>P </a:t>
            </a:r>
            <a:r>
              <a:rPr kumimoji="1" lang="zh-CN" altLang="en-US" sz="2400" dirty="0">
                <a:latin typeface="微软雅黑" panose="020B0503020204020204" pitchFamily="34" charset="-122"/>
                <a:ea typeface="微软雅黑" panose="020B0503020204020204" pitchFamily="34" charset="-122"/>
              </a:rPr>
              <a:t>点处波的强度为</a:t>
            </a:r>
          </a:p>
        </p:txBody>
      </p:sp>
      <p:sp>
        <p:nvSpPr>
          <p:cNvPr id="28" name="Text Box 27"/>
          <p:cNvSpPr txBox="1">
            <a:spLocks noChangeArrowheads="1"/>
          </p:cNvSpPr>
          <p:nvPr/>
        </p:nvSpPr>
        <p:spPr bwMode="auto">
          <a:xfrm>
            <a:off x="534194" y="782506"/>
            <a:ext cx="3671887"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波源的振动方程</a:t>
            </a:r>
          </a:p>
        </p:txBody>
      </p:sp>
      <p:sp>
        <p:nvSpPr>
          <p:cNvPr id="29" name="AutoShape 29"/>
          <p:cNvSpPr/>
          <p:nvPr/>
        </p:nvSpPr>
        <p:spPr bwMode="auto">
          <a:xfrm>
            <a:off x="2225675" y="2885379"/>
            <a:ext cx="144463" cy="580801"/>
          </a:xfrm>
          <a:prstGeom prst="leftBrace">
            <a:avLst>
              <a:gd name="adj1" fmla="val 33242"/>
              <a:gd name="adj2" fmla="val 50000"/>
            </a:avLst>
          </a:prstGeom>
          <a:noFill/>
          <a:ln w="9525">
            <a:solidFill>
              <a:schemeClr val="tx1"/>
            </a:solidFill>
            <a:round/>
          </a:ln>
        </p:spPr>
        <p:txBody>
          <a:bodyPr wrap="none" anchor="ctr"/>
          <a:lstStyle/>
          <a:p>
            <a:endParaRPr lang="zh-CN" altLang="en-US"/>
          </a:p>
        </p:txBody>
      </p:sp>
      <p:sp>
        <p:nvSpPr>
          <p:cNvPr id="30" name="Text Box 30"/>
          <p:cNvSpPr txBox="1">
            <a:spLocks noChangeArrowheads="1"/>
          </p:cNvSpPr>
          <p:nvPr/>
        </p:nvSpPr>
        <p:spPr bwMode="auto">
          <a:xfrm>
            <a:off x="682704" y="2284579"/>
            <a:ext cx="3671887"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波在 </a:t>
            </a:r>
            <a:r>
              <a:rPr kumimoji="1" lang="en-US" altLang="zh-CN" sz="2400" i="1" dirty="0">
                <a:latin typeface="微软雅黑" panose="020B0503020204020204" pitchFamily="34" charset="-122"/>
                <a:ea typeface="微软雅黑" panose="020B0503020204020204" pitchFamily="34" charset="-122"/>
              </a:rPr>
              <a:t>P </a:t>
            </a:r>
            <a:r>
              <a:rPr kumimoji="1" lang="zh-CN" altLang="en-US" sz="2400" dirty="0">
                <a:latin typeface="微软雅黑" panose="020B0503020204020204" pitchFamily="34" charset="-122"/>
                <a:ea typeface="微软雅黑" panose="020B0503020204020204" pitchFamily="34" charset="-122"/>
              </a:rPr>
              <a:t>点一起的振动方程</a:t>
            </a:r>
          </a:p>
        </p:txBody>
      </p:sp>
      <p:sp>
        <p:nvSpPr>
          <p:cNvPr id="32" name="Rectangle 32"/>
          <p:cNvSpPr>
            <a:spLocks noChangeArrowheads="1"/>
          </p:cNvSpPr>
          <p:nvPr/>
        </p:nvSpPr>
        <p:spPr bwMode="auto">
          <a:xfrm>
            <a:off x="1023937" y="5691141"/>
            <a:ext cx="2022475" cy="457200"/>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其中相位差为</a:t>
            </a:r>
          </a:p>
        </p:txBody>
      </p:sp>
      <p:graphicFrame>
        <p:nvGraphicFramePr>
          <p:cNvPr id="47118" name="Object 14"/>
          <p:cNvGraphicFramePr>
            <a:graphicFrameLocks noChangeAspect="1"/>
          </p:cNvGraphicFramePr>
          <p:nvPr>
            <p:extLst>
              <p:ext uri="{D42A27DB-BD31-4B8C-83A1-F6EECF244321}">
                <p14:modId xmlns:p14="http://schemas.microsoft.com/office/powerpoint/2010/main" val="97286601"/>
              </p:ext>
            </p:extLst>
          </p:nvPr>
        </p:nvGraphicFramePr>
        <p:xfrm>
          <a:off x="2312990" y="1362282"/>
          <a:ext cx="2616200" cy="460801"/>
        </p:xfrm>
        <a:graphic>
          <a:graphicData uri="http://schemas.openxmlformats.org/presentationml/2006/ole">
            <mc:AlternateContent xmlns:mc="http://schemas.openxmlformats.org/markup-compatibility/2006">
              <mc:Choice xmlns:v="urn:schemas-microsoft-com:vml" Requires="v">
                <p:oleObj name="Equation" r:id="rId3" imgW="31394400" imgH="5486400" progId="Equation.DSMT4">
                  <p:embed/>
                </p:oleObj>
              </mc:Choice>
              <mc:Fallback>
                <p:oleObj name="Equation" r:id="rId3" imgW="31394400" imgH="548640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2990" y="1362282"/>
                        <a:ext cx="2616200" cy="460801"/>
                      </a:xfrm>
                      <a:prstGeom prst="rect">
                        <a:avLst/>
                      </a:prstGeom>
                      <a:noFill/>
                      <a:ln>
                        <a:noFill/>
                      </a:ln>
                      <a:effectLst/>
                    </p:spPr>
                  </p:pic>
                </p:oleObj>
              </mc:Fallback>
            </mc:AlternateContent>
          </a:graphicData>
        </a:graphic>
      </p:graphicFrame>
      <p:graphicFrame>
        <p:nvGraphicFramePr>
          <p:cNvPr id="47119" name="Object 15"/>
          <p:cNvGraphicFramePr>
            <a:graphicFrameLocks noChangeAspect="1"/>
          </p:cNvGraphicFramePr>
          <p:nvPr>
            <p:extLst>
              <p:ext uri="{D42A27DB-BD31-4B8C-83A1-F6EECF244321}">
                <p14:modId xmlns:p14="http://schemas.microsoft.com/office/powerpoint/2010/main" val="1465058743"/>
              </p:ext>
            </p:extLst>
          </p:nvPr>
        </p:nvGraphicFramePr>
        <p:xfrm>
          <a:off x="2308228" y="1862348"/>
          <a:ext cx="2692400" cy="460801"/>
        </p:xfrm>
        <a:graphic>
          <a:graphicData uri="http://schemas.openxmlformats.org/presentationml/2006/ole">
            <mc:AlternateContent xmlns:mc="http://schemas.openxmlformats.org/markup-compatibility/2006">
              <mc:Choice xmlns:v="urn:schemas-microsoft-com:vml" Requires="v">
                <p:oleObj name="Equation" r:id="rId5" imgW="32308800" imgH="5486400" progId="Equation.DSMT4">
                  <p:embed/>
                </p:oleObj>
              </mc:Choice>
              <mc:Fallback>
                <p:oleObj name="Equation" r:id="rId5" imgW="32308800" imgH="54864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228" y="1862348"/>
                        <a:ext cx="2692400" cy="460801"/>
                      </a:xfrm>
                      <a:prstGeom prst="rect">
                        <a:avLst/>
                      </a:prstGeom>
                      <a:noFill/>
                      <a:ln>
                        <a:noFill/>
                      </a:ln>
                      <a:effectLst/>
                    </p:spPr>
                  </p:pic>
                </p:oleObj>
              </mc:Fallback>
            </mc:AlternateContent>
          </a:graphicData>
        </a:graphic>
      </p:graphicFrame>
      <p:graphicFrame>
        <p:nvGraphicFramePr>
          <p:cNvPr id="47120" name="Object 16"/>
          <p:cNvGraphicFramePr>
            <a:graphicFrameLocks noChangeAspect="1"/>
          </p:cNvGraphicFramePr>
          <p:nvPr>
            <p:extLst>
              <p:ext uri="{D42A27DB-BD31-4B8C-83A1-F6EECF244321}">
                <p14:modId xmlns:p14="http://schemas.microsoft.com/office/powerpoint/2010/main" val="1309839366"/>
              </p:ext>
            </p:extLst>
          </p:nvPr>
        </p:nvGraphicFramePr>
        <p:xfrm>
          <a:off x="2428860" y="2502689"/>
          <a:ext cx="3276600" cy="793602"/>
        </p:xfrm>
        <a:graphic>
          <a:graphicData uri="http://schemas.openxmlformats.org/presentationml/2006/ole">
            <mc:AlternateContent xmlns:mc="http://schemas.openxmlformats.org/markup-compatibility/2006">
              <mc:Choice xmlns:v="urn:schemas-microsoft-com:vml" Requires="v">
                <p:oleObj name="Equation" r:id="rId7" imgW="39319200" imgH="9448800" progId="Equation.DSMT4">
                  <p:embed/>
                </p:oleObj>
              </mc:Choice>
              <mc:Fallback>
                <p:oleObj name="Equation" r:id="rId7" imgW="39319200" imgH="9448800" progId="Equation.DSMT4">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8860" y="2502689"/>
                        <a:ext cx="3276600" cy="793602"/>
                      </a:xfrm>
                      <a:prstGeom prst="rect">
                        <a:avLst/>
                      </a:prstGeom>
                      <a:noFill/>
                      <a:ln>
                        <a:noFill/>
                      </a:ln>
                      <a:effectLst/>
                    </p:spPr>
                  </p:pic>
                </p:oleObj>
              </mc:Fallback>
            </mc:AlternateContent>
          </a:graphicData>
        </a:graphic>
      </p:graphicFrame>
      <p:graphicFrame>
        <p:nvGraphicFramePr>
          <p:cNvPr id="47121" name="Object 17"/>
          <p:cNvGraphicFramePr>
            <a:graphicFrameLocks noChangeAspect="1"/>
          </p:cNvGraphicFramePr>
          <p:nvPr>
            <p:extLst>
              <p:ext uri="{D42A27DB-BD31-4B8C-83A1-F6EECF244321}">
                <p14:modId xmlns:p14="http://schemas.microsoft.com/office/powerpoint/2010/main" val="3225232691"/>
              </p:ext>
            </p:extLst>
          </p:nvPr>
        </p:nvGraphicFramePr>
        <p:xfrm>
          <a:off x="2428860" y="3144049"/>
          <a:ext cx="3403600" cy="793602"/>
        </p:xfrm>
        <a:graphic>
          <a:graphicData uri="http://schemas.openxmlformats.org/presentationml/2006/ole">
            <mc:AlternateContent xmlns:mc="http://schemas.openxmlformats.org/markup-compatibility/2006">
              <mc:Choice xmlns:v="urn:schemas-microsoft-com:vml" Requires="v">
                <p:oleObj name="Equation" r:id="rId9" imgW="40843200" imgH="9448800" progId="Equation.DSMT4">
                  <p:embed/>
                </p:oleObj>
              </mc:Choice>
              <mc:Fallback>
                <p:oleObj name="Equation" r:id="rId9" imgW="40843200" imgH="9448800" progId="Equation.DSMT4">
                  <p:embed/>
                  <p:pic>
                    <p:nvPicPr>
                      <p:cNvPr id="0"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28860" y="3144049"/>
                        <a:ext cx="3403600" cy="793602"/>
                      </a:xfrm>
                      <a:prstGeom prst="rect">
                        <a:avLst/>
                      </a:prstGeom>
                      <a:noFill/>
                      <a:ln>
                        <a:noFill/>
                      </a:ln>
                      <a:effectLst/>
                    </p:spPr>
                  </p:pic>
                </p:oleObj>
              </mc:Fallback>
            </mc:AlternateContent>
          </a:graphicData>
        </a:graphic>
      </p:graphicFrame>
      <p:graphicFrame>
        <p:nvGraphicFramePr>
          <p:cNvPr id="47122" name="Object 18"/>
          <p:cNvGraphicFramePr>
            <a:graphicFrameLocks noChangeAspect="1"/>
          </p:cNvGraphicFramePr>
          <p:nvPr>
            <p:extLst>
              <p:ext uri="{D42A27DB-BD31-4B8C-83A1-F6EECF244321}">
                <p14:modId xmlns:p14="http://schemas.microsoft.com/office/powerpoint/2010/main" val="3259226808"/>
              </p:ext>
            </p:extLst>
          </p:nvPr>
        </p:nvGraphicFramePr>
        <p:xfrm>
          <a:off x="4071934" y="3905478"/>
          <a:ext cx="3302000" cy="460801"/>
        </p:xfrm>
        <a:graphic>
          <a:graphicData uri="http://schemas.openxmlformats.org/presentationml/2006/ole">
            <mc:AlternateContent xmlns:mc="http://schemas.openxmlformats.org/markup-compatibility/2006">
              <mc:Choice xmlns:v="urn:schemas-microsoft-com:vml" Requires="v">
                <p:oleObj name="Equation" r:id="rId11" imgW="39624000" imgH="5486400" progId="Equation.DSMT4">
                  <p:embed/>
                </p:oleObj>
              </mc:Choice>
              <mc:Fallback>
                <p:oleObj name="Equation" r:id="rId11" imgW="39624000" imgH="5486400" progId="Equation.DSMT4">
                  <p:embed/>
                  <p:pic>
                    <p:nvPicPr>
                      <p:cNvPr id="0"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1934" y="3905478"/>
                        <a:ext cx="3302000" cy="460801"/>
                      </a:xfrm>
                      <a:prstGeom prst="rect">
                        <a:avLst/>
                      </a:prstGeom>
                      <a:noFill/>
                      <a:ln>
                        <a:noFill/>
                      </a:ln>
                      <a:effectLst/>
                    </p:spPr>
                  </p:pic>
                </p:oleObj>
              </mc:Fallback>
            </mc:AlternateContent>
          </a:graphicData>
        </a:graphic>
      </p:graphicFrame>
      <p:graphicFrame>
        <p:nvGraphicFramePr>
          <p:cNvPr id="47123" name="Object 19"/>
          <p:cNvGraphicFramePr>
            <a:graphicFrameLocks noChangeAspect="1"/>
          </p:cNvGraphicFramePr>
          <p:nvPr>
            <p:extLst>
              <p:ext uri="{D42A27DB-BD31-4B8C-83A1-F6EECF244321}">
                <p14:modId xmlns:p14="http://schemas.microsoft.com/office/powerpoint/2010/main" val="1663045636"/>
              </p:ext>
            </p:extLst>
          </p:nvPr>
        </p:nvGraphicFramePr>
        <p:xfrm>
          <a:off x="2786050" y="4287057"/>
          <a:ext cx="5562600" cy="793602"/>
        </p:xfrm>
        <a:graphic>
          <a:graphicData uri="http://schemas.openxmlformats.org/presentationml/2006/ole">
            <mc:AlternateContent xmlns:mc="http://schemas.openxmlformats.org/markup-compatibility/2006">
              <mc:Choice xmlns:v="urn:schemas-microsoft-com:vml" Requires="v">
                <p:oleObj name="Equation" r:id="rId13" imgW="66751200" imgH="9448800" progId="Equation.DSMT4">
                  <p:embed/>
                </p:oleObj>
              </mc:Choice>
              <mc:Fallback>
                <p:oleObj name="Equation" r:id="rId13" imgW="66751200" imgH="9448800" progId="Equation.DSMT4">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6050" y="4287057"/>
                        <a:ext cx="5562600" cy="793602"/>
                      </a:xfrm>
                      <a:prstGeom prst="rect">
                        <a:avLst/>
                      </a:prstGeom>
                      <a:noFill/>
                      <a:ln>
                        <a:noFill/>
                      </a:ln>
                      <a:effectLst/>
                    </p:spPr>
                  </p:pic>
                </p:oleObj>
              </mc:Fallback>
            </mc:AlternateContent>
          </a:graphicData>
        </a:graphic>
      </p:graphicFrame>
      <p:graphicFrame>
        <p:nvGraphicFramePr>
          <p:cNvPr id="47124" name="Object 20"/>
          <p:cNvGraphicFramePr>
            <a:graphicFrameLocks noChangeAspect="1"/>
          </p:cNvGraphicFramePr>
          <p:nvPr>
            <p:extLst>
              <p:ext uri="{D42A27DB-BD31-4B8C-83A1-F6EECF244321}">
                <p14:modId xmlns:p14="http://schemas.microsoft.com/office/powerpoint/2010/main" val="542146211"/>
              </p:ext>
            </p:extLst>
          </p:nvPr>
        </p:nvGraphicFramePr>
        <p:xfrm>
          <a:off x="3426158" y="5003203"/>
          <a:ext cx="3360420" cy="483841"/>
        </p:xfrm>
        <a:graphic>
          <a:graphicData uri="http://schemas.openxmlformats.org/presentationml/2006/ole">
            <mc:AlternateContent xmlns:mc="http://schemas.openxmlformats.org/markup-compatibility/2006">
              <mc:Choice xmlns:v="urn:schemas-microsoft-com:vml" Requires="v">
                <p:oleObj name="Equation" r:id="rId15" imgW="89611200" imgH="12801600" progId="Equation.DSMT4">
                  <p:embed/>
                </p:oleObj>
              </mc:Choice>
              <mc:Fallback>
                <p:oleObj name="Equation" r:id="rId15" imgW="89611200" imgH="12801600" progId="Equation.DSMT4">
                  <p:embed/>
                  <p:pic>
                    <p:nvPicPr>
                      <p:cNvPr id="0"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6158" y="5003203"/>
                        <a:ext cx="3360420" cy="483841"/>
                      </a:xfrm>
                      <a:prstGeom prst="rect">
                        <a:avLst/>
                      </a:prstGeom>
                      <a:noFill/>
                      <a:ln>
                        <a:noFill/>
                      </a:ln>
                      <a:effectLst/>
                    </p:spPr>
                  </p:pic>
                </p:oleObj>
              </mc:Fallback>
            </mc:AlternateContent>
          </a:graphicData>
        </a:graphic>
      </p:graphicFrame>
      <p:graphicFrame>
        <p:nvGraphicFramePr>
          <p:cNvPr id="47125" name="Object 21"/>
          <p:cNvGraphicFramePr>
            <a:graphicFrameLocks noChangeAspect="1"/>
          </p:cNvGraphicFramePr>
          <p:nvPr>
            <p:extLst>
              <p:ext uri="{D42A27DB-BD31-4B8C-83A1-F6EECF244321}">
                <p14:modId xmlns:p14="http://schemas.microsoft.com/office/powerpoint/2010/main" val="138635953"/>
              </p:ext>
            </p:extLst>
          </p:nvPr>
        </p:nvGraphicFramePr>
        <p:xfrm>
          <a:off x="3386152" y="5552540"/>
          <a:ext cx="3257550" cy="760322"/>
        </p:xfrm>
        <a:graphic>
          <a:graphicData uri="http://schemas.openxmlformats.org/presentationml/2006/ole">
            <mc:AlternateContent xmlns:mc="http://schemas.openxmlformats.org/markup-compatibility/2006">
              <mc:Choice xmlns:v="urn:schemas-microsoft-com:vml" Requires="v">
                <p:oleObj name="Equation" r:id="rId17" imgW="86868000" imgH="20116800" progId="Equation.DSMT4">
                  <p:embed/>
                </p:oleObj>
              </mc:Choice>
              <mc:Fallback>
                <p:oleObj name="Equation" r:id="rId17" imgW="86868000" imgH="20116800" progId="Equation.DSMT4">
                  <p:embed/>
                  <p:pic>
                    <p:nvPicPr>
                      <p:cNvPr id="0" name="Picture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6152" y="5552540"/>
                        <a:ext cx="3257550" cy="760322"/>
                      </a:xfrm>
                      <a:prstGeom prst="rect">
                        <a:avLst/>
                      </a:prstGeom>
                      <a:noFill/>
                      <a:ln>
                        <a:noFill/>
                      </a:ln>
                      <a:effectLst/>
                    </p:spPr>
                  </p:pic>
                </p:oleObj>
              </mc:Fallback>
            </mc:AlternateContent>
          </a:graphicData>
        </a:graphic>
      </p:graphicFrame>
      <p:grpSp>
        <p:nvGrpSpPr>
          <p:cNvPr id="48" name="组合 47"/>
          <p:cNvGrpSpPr/>
          <p:nvPr/>
        </p:nvGrpSpPr>
        <p:grpSpPr>
          <a:xfrm>
            <a:off x="6275388" y="1685573"/>
            <a:ext cx="2328862" cy="1142434"/>
            <a:chOff x="6275388" y="2185982"/>
            <a:chExt cx="2328862" cy="1133506"/>
          </a:xfrm>
        </p:grpSpPr>
        <p:sp>
          <p:nvSpPr>
            <p:cNvPr id="11" name="Line 10"/>
            <p:cNvSpPr>
              <a:spLocks noChangeShapeType="1"/>
            </p:cNvSpPr>
            <p:nvPr/>
          </p:nvSpPr>
          <p:spPr bwMode="auto">
            <a:xfrm rot="1117454">
              <a:off x="6275388" y="2357463"/>
              <a:ext cx="1971675" cy="423863"/>
            </a:xfrm>
            <a:prstGeom prst="line">
              <a:avLst/>
            </a:prstGeom>
            <a:noFill/>
            <a:ln w="19050">
              <a:solidFill>
                <a:schemeClr val="tx1"/>
              </a:solidFill>
              <a:round/>
            </a:ln>
          </p:spPr>
          <p:txBody>
            <a:bodyPr wrap="none" anchor="ctr"/>
            <a:lstStyle/>
            <a:p>
              <a:endParaRPr lang="zh-CN" altLang="en-US"/>
            </a:p>
          </p:txBody>
        </p:sp>
        <p:sp>
          <p:nvSpPr>
            <p:cNvPr id="12" name="Line 11"/>
            <p:cNvSpPr>
              <a:spLocks noChangeShapeType="1"/>
            </p:cNvSpPr>
            <p:nvPr/>
          </p:nvSpPr>
          <p:spPr bwMode="auto">
            <a:xfrm rot="1115349" flipV="1">
              <a:off x="6384925" y="2821013"/>
              <a:ext cx="1766888" cy="269875"/>
            </a:xfrm>
            <a:prstGeom prst="line">
              <a:avLst/>
            </a:prstGeom>
            <a:noFill/>
            <a:ln w="19050">
              <a:solidFill>
                <a:schemeClr val="tx1"/>
              </a:solidFill>
              <a:round/>
            </a:ln>
          </p:spPr>
          <p:txBody>
            <a:bodyPr wrap="none" anchor="ctr"/>
            <a:lstStyle/>
            <a:p>
              <a:endParaRPr lang="zh-CN" altLang="en-US"/>
            </a:p>
          </p:txBody>
        </p:sp>
        <p:sp>
          <p:nvSpPr>
            <p:cNvPr id="22" name="Oval 21"/>
            <p:cNvSpPr>
              <a:spLocks noChangeArrowheads="1"/>
            </p:cNvSpPr>
            <p:nvPr/>
          </p:nvSpPr>
          <p:spPr bwMode="auto">
            <a:xfrm>
              <a:off x="8070850" y="3027388"/>
              <a:ext cx="152400" cy="152400"/>
            </a:xfrm>
            <a:prstGeom prst="ellipse">
              <a:avLst/>
            </a:prstGeom>
            <a:solidFill>
              <a:schemeClr val="tx1"/>
            </a:solidFill>
            <a:ln w="9525">
              <a:solidFill>
                <a:srgbClr val="00FF00"/>
              </a:solidFill>
              <a:round/>
            </a:ln>
          </p:spPr>
          <p:txBody>
            <a:bodyPr wrap="none" anchor="ctr"/>
            <a:lstStyle/>
            <a:p>
              <a:endParaRPr lang="zh-CN" altLang="en-US"/>
            </a:p>
          </p:txBody>
        </p:sp>
        <p:sp>
          <p:nvSpPr>
            <p:cNvPr id="24" name="Text Box 23"/>
            <p:cNvSpPr txBox="1">
              <a:spLocks noChangeArrowheads="1"/>
            </p:cNvSpPr>
            <p:nvPr/>
          </p:nvSpPr>
          <p:spPr bwMode="auto">
            <a:xfrm>
              <a:off x="8147050" y="2862288"/>
              <a:ext cx="457200" cy="457200"/>
            </a:xfrm>
            <a:prstGeom prst="rect">
              <a:avLst/>
            </a:prstGeom>
            <a:noFill/>
            <a:ln w="9525">
              <a:noFill/>
              <a:miter lim="800000"/>
            </a:ln>
          </p:spPr>
          <p:txBody>
            <a:bodyPr>
              <a:spAutoFit/>
            </a:bodyPr>
            <a:lstStyle/>
            <a:p>
              <a:pPr algn="ctr">
                <a:spcBef>
                  <a:spcPct val="50000"/>
                </a:spcBef>
              </a:pPr>
              <a:r>
                <a:rPr kumimoji="1" lang="en-US" altLang="zh-CN" sz="2400" b="1" i="1" dirty="0">
                  <a:latin typeface="Times New Roman" panose="02020603050405020304" pitchFamily="18" charset="0"/>
                </a:rPr>
                <a:t>P</a:t>
              </a:r>
            </a:p>
          </p:txBody>
        </p:sp>
        <p:graphicFrame>
          <p:nvGraphicFramePr>
            <p:cNvPr id="47127" name="Object 23"/>
            <p:cNvGraphicFramePr>
              <a:graphicFrameLocks noChangeAspect="1"/>
            </p:cNvGraphicFramePr>
            <p:nvPr/>
          </p:nvGraphicFramePr>
          <p:xfrm>
            <a:off x="7215206" y="2185982"/>
            <a:ext cx="254000" cy="457200"/>
          </p:xfrm>
          <a:graphic>
            <a:graphicData uri="http://schemas.openxmlformats.org/presentationml/2006/ole">
              <mc:AlternateContent xmlns:mc="http://schemas.openxmlformats.org/markup-compatibility/2006">
                <mc:Choice xmlns:v="urn:schemas-microsoft-com:vml" Requires="v">
                  <p:oleObj name="Equation" r:id="rId19" imgW="3048000" imgH="5486400" progId="Equation.DSMT4">
                    <p:embed/>
                  </p:oleObj>
                </mc:Choice>
                <mc:Fallback>
                  <p:oleObj name="Equation" r:id="rId19" imgW="3048000" imgH="5486400" progId="Equation.DSMT4">
                    <p:embed/>
                    <p:pic>
                      <p:nvPicPr>
                        <p:cNvPr id="0" name="Picture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15206" y="2185982"/>
                          <a:ext cx="25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28" name="Object 24"/>
            <p:cNvGraphicFramePr>
              <a:graphicFrameLocks noChangeAspect="1"/>
            </p:cNvGraphicFramePr>
            <p:nvPr/>
          </p:nvGraphicFramePr>
          <p:xfrm>
            <a:off x="7000892" y="2857496"/>
            <a:ext cx="279400" cy="457200"/>
          </p:xfrm>
          <a:graphic>
            <a:graphicData uri="http://schemas.openxmlformats.org/presentationml/2006/ole">
              <mc:AlternateContent xmlns:mc="http://schemas.openxmlformats.org/markup-compatibility/2006">
                <mc:Choice xmlns:v="urn:schemas-microsoft-com:vml" Requires="v">
                  <p:oleObj name="Equation" r:id="rId21" imgW="3352800" imgH="5486400" progId="Equation.DSMT4">
                    <p:embed/>
                  </p:oleObj>
                </mc:Choice>
                <mc:Fallback>
                  <p:oleObj name="Equation" r:id="rId21" imgW="3352800" imgH="5486400" progId="Equation.DSMT4">
                    <p:embed/>
                    <p:pic>
                      <p:nvPicPr>
                        <p:cNvPr id="0" name="Picture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00892" y="2857496"/>
                          <a:ext cx="27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7" name="组合 46"/>
          <p:cNvGrpSpPr/>
          <p:nvPr/>
        </p:nvGrpSpPr>
        <p:grpSpPr>
          <a:xfrm>
            <a:off x="5929322" y="1284880"/>
            <a:ext cx="565141" cy="1224011"/>
            <a:chOff x="5929322" y="1785926"/>
            <a:chExt cx="565141" cy="1214446"/>
          </a:xfrm>
        </p:grpSpPr>
        <p:sp>
          <p:nvSpPr>
            <p:cNvPr id="14" name="Oval 13"/>
            <p:cNvSpPr>
              <a:spLocks noChangeArrowheads="1"/>
            </p:cNvSpPr>
            <p:nvPr/>
          </p:nvSpPr>
          <p:spPr bwMode="auto">
            <a:xfrm>
              <a:off x="6345238" y="1985988"/>
              <a:ext cx="149225" cy="152400"/>
            </a:xfrm>
            <a:prstGeom prst="ellipse">
              <a:avLst/>
            </a:prstGeom>
            <a:solidFill>
              <a:srgbClr val="FF0000"/>
            </a:solidFill>
            <a:ln w="6350">
              <a:solidFill>
                <a:schemeClr val="bg1"/>
              </a:solidFill>
              <a:round/>
            </a:ln>
          </p:spPr>
          <p:txBody>
            <a:bodyPr wrap="none" anchor="ctr"/>
            <a:lstStyle/>
            <a:p>
              <a:endParaRPr lang="zh-CN" altLang="en-US"/>
            </a:p>
          </p:txBody>
        </p:sp>
        <p:sp>
          <p:nvSpPr>
            <p:cNvPr id="16" name="Oval 15"/>
            <p:cNvSpPr>
              <a:spLocks noChangeArrowheads="1"/>
            </p:cNvSpPr>
            <p:nvPr/>
          </p:nvSpPr>
          <p:spPr bwMode="auto">
            <a:xfrm>
              <a:off x="6345238" y="2735288"/>
              <a:ext cx="149225" cy="152400"/>
            </a:xfrm>
            <a:prstGeom prst="ellipse">
              <a:avLst/>
            </a:prstGeom>
            <a:solidFill>
              <a:srgbClr val="FF0000"/>
            </a:solidFill>
            <a:ln w="6350">
              <a:solidFill>
                <a:schemeClr val="bg1"/>
              </a:solidFill>
              <a:round/>
            </a:ln>
          </p:spPr>
          <p:txBody>
            <a:bodyPr wrap="none" anchor="ctr"/>
            <a:lstStyle/>
            <a:p>
              <a:endParaRPr lang="zh-CN" altLang="en-US"/>
            </a:p>
          </p:txBody>
        </p:sp>
        <p:graphicFrame>
          <p:nvGraphicFramePr>
            <p:cNvPr id="47126" name="Object 22"/>
            <p:cNvGraphicFramePr>
              <a:graphicFrameLocks noChangeAspect="1"/>
            </p:cNvGraphicFramePr>
            <p:nvPr/>
          </p:nvGraphicFramePr>
          <p:xfrm>
            <a:off x="6000760" y="1785926"/>
            <a:ext cx="330200" cy="457200"/>
          </p:xfrm>
          <a:graphic>
            <a:graphicData uri="http://schemas.openxmlformats.org/presentationml/2006/ole">
              <mc:AlternateContent xmlns:mc="http://schemas.openxmlformats.org/markup-compatibility/2006">
                <mc:Choice xmlns:v="urn:schemas-microsoft-com:vml" Requires="v">
                  <p:oleObj name="Equation" r:id="rId23" imgW="3962400" imgH="5486400" progId="Equation.DSMT4">
                    <p:embed/>
                  </p:oleObj>
                </mc:Choice>
                <mc:Fallback>
                  <p:oleObj name="Equation" r:id="rId23" imgW="3962400" imgH="5486400" progId="Equation.DSMT4">
                    <p:embed/>
                    <p:pic>
                      <p:nvPicPr>
                        <p:cNvPr id="0" name="Picture 2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00760" y="1785926"/>
                          <a:ext cx="33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29" name="Object 25"/>
            <p:cNvGraphicFramePr>
              <a:graphicFrameLocks noChangeAspect="1"/>
            </p:cNvGraphicFramePr>
            <p:nvPr/>
          </p:nvGraphicFramePr>
          <p:xfrm>
            <a:off x="5929322" y="2543172"/>
            <a:ext cx="355600" cy="457200"/>
          </p:xfrm>
          <a:graphic>
            <a:graphicData uri="http://schemas.openxmlformats.org/presentationml/2006/ole">
              <mc:AlternateContent xmlns:mc="http://schemas.openxmlformats.org/markup-compatibility/2006">
                <mc:Choice xmlns:v="urn:schemas-microsoft-com:vml" Requires="v">
                  <p:oleObj name="Equation" r:id="rId25" imgW="4267200" imgH="5486400" progId="Equation.DSMT4">
                    <p:embed/>
                  </p:oleObj>
                </mc:Choice>
                <mc:Fallback>
                  <p:oleObj name="Equation" r:id="rId25" imgW="4267200" imgH="5486400" progId="Equation.DSMT4">
                    <p:embed/>
                    <p:pic>
                      <p:nvPicPr>
                        <p:cNvPr id="0" name="Picture 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29322" y="2543172"/>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6"/>
          <p:cNvSpPr txBox="1">
            <a:spLocks noChangeArrowheads="1"/>
          </p:cNvSpPr>
          <p:nvPr/>
        </p:nvSpPr>
        <p:spPr bwMode="auto">
          <a:xfrm>
            <a:off x="357158" y="437469"/>
            <a:ext cx="1116013" cy="457200"/>
          </a:xfrm>
          <a:prstGeom prst="rect">
            <a:avLst/>
          </a:prstGeom>
          <a:noFill/>
          <a:ln w="9525">
            <a:noFill/>
            <a:miter lim="800000"/>
          </a:ln>
        </p:spPr>
        <p:txBody>
          <a:bodyPr wrap="none">
            <a:spAutoFit/>
          </a:bodyPr>
          <a:lstStyle/>
          <a:p>
            <a:pPr algn="ctr">
              <a:buClr>
                <a:srgbClr val="33CCFF"/>
              </a:buClr>
              <a:buFont typeface="Wingdings" panose="05000000000000000000" pitchFamily="2" charset="2"/>
              <a:buChar char="Ø"/>
            </a:pPr>
            <a:r>
              <a:rPr kumimoji="1" lang="en-US" altLang="zh-CN" sz="2400" b="1" dirty="0">
                <a:latin typeface="Times New Roman" panose="02020603050405020304" pitchFamily="18" charset="0"/>
              </a:rPr>
              <a:t> </a:t>
            </a:r>
            <a:r>
              <a:rPr kumimoji="1" lang="zh-CN" altLang="en-US" sz="2400" b="1" dirty="0">
                <a:latin typeface="微软雅黑" panose="020B0503020204020204" pitchFamily="34" charset="-122"/>
                <a:ea typeface="微软雅黑" panose="020B0503020204020204" pitchFamily="34" charset="-122"/>
              </a:rPr>
              <a:t>讨论</a:t>
            </a:r>
          </a:p>
        </p:txBody>
      </p:sp>
      <p:sp>
        <p:nvSpPr>
          <p:cNvPr id="16" name="Rectangle 46"/>
          <p:cNvSpPr>
            <a:spLocks noChangeArrowheads="1"/>
          </p:cNvSpPr>
          <p:nvPr/>
        </p:nvSpPr>
        <p:spPr bwMode="auto">
          <a:xfrm>
            <a:off x="595119" y="940707"/>
            <a:ext cx="3119765" cy="461665"/>
          </a:xfrm>
          <a:prstGeom prst="rect">
            <a:avLst/>
          </a:prstGeom>
          <a:noFill/>
          <a:ln w="9525">
            <a:noFill/>
            <a:miter lim="800000"/>
          </a:ln>
        </p:spPr>
        <p:txBody>
          <a:bodyPr wrap="none">
            <a:spAutoFit/>
          </a:bodyPr>
          <a:lstStyle/>
          <a:p>
            <a:pPr algn="ctr"/>
            <a:r>
              <a:rPr kumimoji="1" lang="en-US" altLang="zh-CN" sz="2400" b="1" dirty="0">
                <a:latin typeface="仿宋_GB2312" pitchFamily="49" charset="-122"/>
                <a:ea typeface="仿宋_GB2312" pitchFamily="49" charset="-122"/>
              </a:rPr>
              <a:t> </a:t>
            </a:r>
            <a:r>
              <a:rPr kumimoji="1" lang="zh-CN" altLang="en-US" sz="2400" dirty="0">
                <a:latin typeface="微软雅黑" panose="020B0503020204020204" pitchFamily="34" charset="-122"/>
                <a:ea typeface="微软雅黑" panose="020B0503020204020204" pitchFamily="34" charset="-122"/>
              </a:rPr>
              <a:t>空间点振动情况分析</a:t>
            </a:r>
            <a:r>
              <a:rPr kumimoji="1" lang="en-US" altLang="zh-CN" sz="2400" dirty="0">
                <a:latin typeface="微软雅黑" panose="020B0503020204020204" pitchFamily="34" charset="-122"/>
                <a:ea typeface="微软雅黑" panose="020B0503020204020204" pitchFamily="34" charset="-122"/>
              </a:rPr>
              <a:t>:</a:t>
            </a:r>
          </a:p>
        </p:txBody>
      </p:sp>
      <p:sp>
        <p:nvSpPr>
          <p:cNvPr id="21" name="Text Box 51"/>
          <p:cNvSpPr txBox="1">
            <a:spLocks noChangeArrowheads="1"/>
          </p:cNvSpPr>
          <p:nvPr/>
        </p:nvSpPr>
        <p:spPr bwMode="auto">
          <a:xfrm>
            <a:off x="957233" y="1588407"/>
            <a:ext cx="533400"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当</a:t>
            </a:r>
          </a:p>
        </p:txBody>
      </p:sp>
      <p:sp>
        <p:nvSpPr>
          <p:cNvPr id="22" name="Text Box 52"/>
          <p:cNvSpPr txBox="1">
            <a:spLocks noChangeArrowheads="1"/>
          </p:cNvSpPr>
          <p:nvPr/>
        </p:nvSpPr>
        <p:spPr bwMode="auto">
          <a:xfrm>
            <a:off x="6591271" y="2164669"/>
            <a:ext cx="1600200" cy="461665"/>
          </a:xfrm>
          <a:prstGeom prst="rect">
            <a:avLst/>
          </a:prstGeom>
          <a:noFill/>
          <a:ln w="9525">
            <a:noFill/>
            <a:miter lim="800000"/>
          </a:ln>
        </p:spPr>
        <p:txBody>
          <a:bodyPr>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干涉相长</a:t>
            </a:r>
            <a:r>
              <a:rPr kumimoji="1" lang="en-US" altLang="zh-CN" sz="2400" dirty="0">
                <a:latin typeface="微软雅黑" panose="020B0503020204020204" pitchFamily="34" charset="-122"/>
                <a:ea typeface="微软雅黑" panose="020B0503020204020204" pitchFamily="34" charset="-122"/>
              </a:rPr>
              <a:t>)</a:t>
            </a:r>
          </a:p>
        </p:txBody>
      </p:sp>
      <p:sp>
        <p:nvSpPr>
          <p:cNvPr id="23" name="Rectangle 53"/>
          <p:cNvSpPr>
            <a:spLocks noChangeArrowheads="1"/>
          </p:cNvSpPr>
          <p:nvPr/>
        </p:nvSpPr>
        <p:spPr bwMode="auto">
          <a:xfrm>
            <a:off x="947708" y="2904433"/>
            <a:ext cx="494046" cy="461665"/>
          </a:xfrm>
          <a:prstGeom prst="rect">
            <a:avLst/>
          </a:prstGeom>
          <a:noFill/>
          <a:ln w="9525">
            <a:noFill/>
            <a:miter lim="800000"/>
          </a:ln>
        </p:spPr>
        <p:txBody>
          <a:bodyPr wrap="none">
            <a:spAutoFit/>
          </a:bodyPr>
          <a:lstStyle/>
          <a:p>
            <a:r>
              <a:rPr kumimoji="1" lang="zh-CN" altLang="en-US" sz="2400" dirty="0">
                <a:latin typeface="微软雅黑" panose="020B0503020204020204" pitchFamily="34" charset="-122"/>
                <a:ea typeface="微软雅黑" panose="020B0503020204020204" pitchFamily="34" charset="-122"/>
              </a:rPr>
              <a:t>当</a:t>
            </a:r>
          </a:p>
        </p:txBody>
      </p:sp>
      <p:sp>
        <p:nvSpPr>
          <p:cNvPr id="24" name="Rectangle 54"/>
          <p:cNvSpPr>
            <a:spLocks noChangeArrowheads="1"/>
          </p:cNvSpPr>
          <p:nvPr/>
        </p:nvSpPr>
        <p:spPr bwMode="auto">
          <a:xfrm>
            <a:off x="6607146" y="3625158"/>
            <a:ext cx="1620957" cy="461665"/>
          </a:xfrm>
          <a:prstGeom prst="rect">
            <a:avLst/>
          </a:prstGeom>
          <a:noFill/>
          <a:ln w="9525">
            <a:noFill/>
            <a:miter lim="800000"/>
          </a:ln>
        </p:spPr>
        <p:txBody>
          <a:bodyPr wrap="none">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干涉相消</a:t>
            </a:r>
            <a:r>
              <a:rPr kumimoji="1" lang="en-US" altLang="zh-CN" sz="2400" dirty="0">
                <a:latin typeface="微软雅黑" panose="020B0503020204020204" pitchFamily="34" charset="-122"/>
                <a:ea typeface="微软雅黑" panose="020B0503020204020204" pitchFamily="34" charset="-122"/>
              </a:rPr>
              <a:t>)</a:t>
            </a:r>
          </a:p>
        </p:txBody>
      </p:sp>
      <p:sp>
        <p:nvSpPr>
          <p:cNvPr id="26" name="Text Box 56"/>
          <p:cNvSpPr txBox="1">
            <a:spLocks noChangeArrowheads="1"/>
          </p:cNvSpPr>
          <p:nvPr/>
        </p:nvSpPr>
        <p:spPr bwMode="auto">
          <a:xfrm>
            <a:off x="1023093" y="4315717"/>
            <a:ext cx="1219200"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若</a:t>
            </a:r>
          </a:p>
        </p:txBody>
      </p:sp>
      <p:sp>
        <p:nvSpPr>
          <p:cNvPr id="29" name="Rectangle 59"/>
          <p:cNvSpPr>
            <a:spLocks noChangeArrowheads="1"/>
          </p:cNvSpPr>
          <p:nvPr/>
        </p:nvSpPr>
        <p:spPr bwMode="auto">
          <a:xfrm>
            <a:off x="7167588" y="4345880"/>
            <a:ext cx="1313180" cy="461665"/>
          </a:xfrm>
          <a:prstGeom prst="rect">
            <a:avLst/>
          </a:prstGeom>
          <a:noFill/>
          <a:ln w="9525">
            <a:noFill/>
            <a:miter lim="800000"/>
          </a:ln>
        </p:spPr>
        <p:txBody>
          <a:bodyPr wrap="none">
            <a:spAutoFit/>
          </a:bodyPr>
          <a:lstStyle/>
          <a:p>
            <a:pPr>
              <a:spcBef>
                <a:spcPct val="50000"/>
              </a:spcBef>
            </a:pP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波程差</a:t>
            </a:r>
            <a:r>
              <a:rPr kumimoji="1" lang="en-US" altLang="zh-CN" sz="2400" dirty="0">
                <a:latin typeface="微软雅黑" panose="020B0503020204020204" pitchFamily="34" charset="-122"/>
                <a:ea typeface="微软雅黑" panose="020B0503020204020204" pitchFamily="34" charset="-122"/>
              </a:rPr>
              <a:t>)</a:t>
            </a:r>
          </a:p>
        </p:txBody>
      </p:sp>
      <p:sp>
        <p:nvSpPr>
          <p:cNvPr id="31" name="Rectangle 61"/>
          <p:cNvSpPr>
            <a:spLocks noChangeArrowheads="1"/>
          </p:cNvSpPr>
          <p:nvPr/>
        </p:nvSpPr>
        <p:spPr bwMode="auto">
          <a:xfrm>
            <a:off x="6427758" y="4968188"/>
            <a:ext cx="1727200" cy="461665"/>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（干涉相长）</a:t>
            </a:r>
          </a:p>
        </p:txBody>
      </p:sp>
      <p:sp>
        <p:nvSpPr>
          <p:cNvPr id="33" name="Rectangle 63"/>
          <p:cNvSpPr>
            <a:spLocks noChangeArrowheads="1"/>
          </p:cNvSpPr>
          <p:nvPr/>
        </p:nvSpPr>
        <p:spPr bwMode="auto">
          <a:xfrm>
            <a:off x="6429346" y="5592082"/>
            <a:ext cx="1943100" cy="461665"/>
          </a:xfrm>
          <a:prstGeom prst="rect">
            <a:avLst/>
          </a:prstGeom>
          <a:noFill/>
          <a:ln w="9525">
            <a:noFill/>
            <a:miter lim="800000"/>
          </a:ln>
        </p:spPr>
        <p:txBody>
          <a:bodyPr>
            <a:spAutoFit/>
          </a:bodyPr>
          <a:lstStyle/>
          <a:p>
            <a:r>
              <a:rPr kumimoji="1" lang="zh-CN" altLang="en-US" sz="2400" dirty="0">
                <a:latin typeface="微软雅黑" panose="020B0503020204020204" pitchFamily="34" charset="-122"/>
                <a:ea typeface="微软雅黑" panose="020B0503020204020204" pitchFamily="34" charset="-122"/>
              </a:rPr>
              <a:t>（干涉相消）</a:t>
            </a:r>
          </a:p>
        </p:txBody>
      </p:sp>
      <p:sp>
        <p:nvSpPr>
          <p:cNvPr id="34" name="Rectangle 64"/>
          <p:cNvSpPr>
            <a:spLocks noChangeArrowheads="1"/>
          </p:cNvSpPr>
          <p:nvPr/>
        </p:nvSpPr>
        <p:spPr bwMode="auto">
          <a:xfrm>
            <a:off x="946121" y="4925332"/>
            <a:ext cx="1692275" cy="457200"/>
          </a:xfrm>
          <a:prstGeom prst="rect">
            <a:avLst/>
          </a:prstGeom>
          <a:noFill/>
          <a:ln w="9525">
            <a:noFill/>
            <a:miter lim="800000"/>
          </a:ln>
        </p:spPr>
        <p:txBody>
          <a:bodyPr>
            <a:spAutoFit/>
          </a:bodyPr>
          <a:lstStyle/>
          <a:p>
            <a:pPr>
              <a:spcBef>
                <a:spcPct val="50000"/>
              </a:spcBef>
            </a:pPr>
            <a:r>
              <a:rPr kumimoji="1" lang="zh-CN" altLang="en-US" sz="2400" dirty="0">
                <a:latin typeface="微软雅黑" panose="020B0503020204020204" pitchFamily="34" charset="-122"/>
                <a:ea typeface="微软雅黑" panose="020B0503020204020204" pitchFamily="34" charset="-122"/>
              </a:rPr>
              <a:t>当</a:t>
            </a:r>
          </a:p>
        </p:txBody>
      </p:sp>
      <p:grpSp>
        <p:nvGrpSpPr>
          <p:cNvPr id="48" name="组合 47"/>
          <p:cNvGrpSpPr/>
          <p:nvPr/>
        </p:nvGrpSpPr>
        <p:grpSpPr>
          <a:xfrm>
            <a:off x="5932458" y="332656"/>
            <a:ext cx="2916267" cy="1431013"/>
            <a:chOff x="5932458" y="895341"/>
            <a:chExt cx="2916267" cy="1431013"/>
          </a:xfrm>
        </p:grpSpPr>
        <p:sp>
          <p:nvSpPr>
            <p:cNvPr id="8" name="Line 33"/>
            <p:cNvSpPr>
              <a:spLocks noChangeShapeType="1"/>
            </p:cNvSpPr>
            <p:nvPr/>
          </p:nvSpPr>
          <p:spPr bwMode="auto">
            <a:xfrm rot="1117454" flipV="1">
              <a:off x="6356350" y="1096042"/>
              <a:ext cx="1925637" cy="498475"/>
            </a:xfrm>
            <a:prstGeom prst="line">
              <a:avLst/>
            </a:prstGeom>
            <a:noFill/>
            <a:ln w="19050">
              <a:solidFill>
                <a:schemeClr val="tx1"/>
              </a:solidFill>
              <a:round/>
            </a:ln>
          </p:spPr>
          <p:txBody>
            <a:bodyPr wrap="none" anchor="ctr"/>
            <a:lstStyle/>
            <a:p>
              <a:endParaRPr lang="zh-CN" altLang="en-US"/>
            </a:p>
          </p:txBody>
        </p:sp>
        <p:sp>
          <p:nvSpPr>
            <p:cNvPr id="9" name="Line 34"/>
            <p:cNvSpPr>
              <a:spLocks noChangeShapeType="1"/>
            </p:cNvSpPr>
            <p:nvPr/>
          </p:nvSpPr>
          <p:spPr bwMode="auto">
            <a:xfrm rot="1115349" flipV="1">
              <a:off x="6462712" y="1157954"/>
              <a:ext cx="1720850" cy="1168400"/>
            </a:xfrm>
            <a:prstGeom prst="line">
              <a:avLst/>
            </a:prstGeom>
            <a:noFill/>
            <a:ln w="19050">
              <a:solidFill>
                <a:schemeClr val="tx1"/>
              </a:solidFill>
              <a:round/>
            </a:ln>
          </p:spPr>
          <p:txBody>
            <a:bodyPr wrap="none" anchor="ctr"/>
            <a:lstStyle/>
            <a:p>
              <a:endParaRPr lang="zh-CN" altLang="en-US"/>
            </a:p>
          </p:txBody>
        </p:sp>
        <p:sp>
          <p:nvSpPr>
            <p:cNvPr id="11" name="Oval 36"/>
            <p:cNvSpPr>
              <a:spLocks noChangeArrowheads="1"/>
            </p:cNvSpPr>
            <p:nvPr/>
          </p:nvSpPr>
          <p:spPr bwMode="auto">
            <a:xfrm>
              <a:off x="6280150" y="1208754"/>
              <a:ext cx="149225" cy="152400"/>
            </a:xfrm>
            <a:prstGeom prst="ellipse">
              <a:avLst/>
            </a:prstGeom>
            <a:solidFill>
              <a:srgbClr val="FF0000"/>
            </a:solidFill>
            <a:ln w="6350">
              <a:solidFill>
                <a:schemeClr val="bg1"/>
              </a:solidFill>
              <a:round/>
            </a:ln>
          </p:spPr>
          <p:txBody>
            <a:bodyPr wrap="none" anchor="ctr"/>
            <a:lstStyle/>
            <a:p>
              <a:endParaRPr lang="zh-CN" altLang="en-US"/>
            </a:p>
          </p:txBody>
        </p:sp>
        <p:sp>
          <p:nvSpPr>
            <p:cNvPr id="13" name="Oval 38"/>
            <p:cNvSpPr>
              <a:spLocks noChangeArrowheads="1"/>
            </p:cNvSpPr>
            <p:nvPr/>
          </p:nvSpPr>
          <p:spPr bwMode="auto">
            <a:xfrm>
              <a:off x="6280150" y="1958054"/>
              <a:ext cx="149225" cy="152400"/>
            </a:xfrm>
            <a:prstGeom prst="ellipse">
              <a:avLst/>
            </a:prstGeom>
            <a:solidFill>
              <a:srgbClr val="FF0000"/>
            </a:solidFill>
            <a:ln w="6350">
              <a:solidFill>
                <a:schemeClr val="bg1"/>
              </a:solidFill>
              <a:round/>
            </a:ln>
          </p:spPr>
          <p:txBody>
            <a:bodyPr wrap="none" anchor="ctr"/>
            <a:lstStyle/>
            <a:p>
              <a:endParaRPr lang="zh-CN" altLang="en-US"/>
            </a:p>
          </p:txBody>
        </p:sp>
        <p:sp>
          <p:nvSpPr>
            <p:cNvPr id="14" name="Oval 39"/>
            <p:cNvSpPr>
              <a:spLocks noChangeArrowheads="1"/>
            </p:cNvSpPr>
            <p:nvPr/>
          </p:nvSpPr>
          <p:spPr bwMode="auto">
            <a:xfrm>
              <a:off x="8315325" y="1356392"/>
              <a:ext cx="152400" cy="152400"/>
            </a:xfrm>
            <a:prstGeom prst="ellipse">
              <a:avLst/>
            </a:prstGeom>
            <a:solidFill>
              <a:schemeClr val="tx1"/>
            </a:solidFill>
            <a:ln w="9525">
              <a:solidFill>
                <a:srgbClr val="00FF00"/>
              </a:solidFill>
              <a:round/>
            </a:ln>
          </p:spPr>
          <p:txBody>
            <a:bodyPr wrap="none" anchor="ctr"/>
            <a:lstStyle/>
            <a:p>
              <a:endParaRPr lang="zh-CN" altLang="en-US"/>
            </a:p>
          </p:txBody>
        </p:sp>
        <p:sp>
          <p:nvSpPr>
            <p:cNvPr id="15" name="Text Box 40"/>
            <p:cNvSpPr txBox="1">
              <a:spLocks noChangeArrowheads="1"/>
            </p:cNvSpPr>
            <p:nvPr/>
          </p:nvSpPr>
          <p:spPr bwMode="auto">
            <a:xfrm>
              <a:off x="8391525" y="1191292"/>
              <a:ext cx="457200" cy="457200"/>
            </a:xfrm>
            <a:prstGeom prst="rect">
              <a:avLst/>
            </a:prstGeom>
            <a:noFill/>
            <a:ln w="9525">
              <a:noFill/>
              <a:miter lim="800000"/>
            </a:ln>
          </p:spPr>
          <p:txBody>
            <a:bodyPr>
              <a:spAutoFit/>
            </a:bodyPr>
            <a:lstStyle/>
            <a:p>
              <a:pPr algn="ctr">
                <a:spcBef>
                  <a:spcPct val="50000"/>
                </a:spcBef>
              </a:pPr>
              <a:r>
                <a:rPr kumimoji="1" lang="en-US" altLang="zh-CN" sz="2400" b="1" i="1">
                  <a:latin typeface="Times New Roman" panose="02020603050405020304" pitchFamily="18" charset="0"/>
                </a:rPr>
                <a:t>P</a:t>
              </a:r>
            </a:p>
          </p:txBody>
        </p:sp>
        <p:graphicFrame>
          <p:nvGraphicFramePr>
            <p:cNvPr id="48143" name="Object 15"/>
            <p:cNvGraphicFramePr>
              <a:graphicFrameLocks noChangeAspect="1"/>
            </p:cNvGraphicFramePr>
            <p:nvPr/>
          </p:nvGraphicFramePr>
          <p:xfrm>
            <a:off x="5945169" y="1069964"/>
            <a:ext cx="331788" cy="458788"/>
          </p:xfrm>
          <a:graphic>
            <a:graphicData uri="http://schemas.openxmlformats.org/presentationml/2006/ole">
              <mc:AlternateContent xmlns:mc="http://schemas.openxmlformats.org/markup-compatibility/2006">
                <mc:Choice xmlns:v="urn:schemas-microsoft-com:vml" Requires="v">
                  <p:oleObj name="Equation" r:id="rId3" imgW="3962400" imgH="5486400" progId="Equation.DSMT4">
                    <p:embed/>
                  </p:oleObj>
                </mc:Choice>
                <mc:Fallback>
                  <p:oleObj name="Equation" r:id="rId3" imgW="3962400" imgH="5486400" progId="Equation.DSMT4">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5169" y="1069964"/>
                          <a:ext cx="331788"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4" name="Object 16"/>
            <p:cNvGraphicFramePr>
              <a:graphicFrameLocks noChangeAspect="1"/>
            </p:cNvGraphicFramePr>
            <p:nvPr/>
          </p:nvGraphicFramePr>
          <p:xfrm>
            <a:off x="5932458" y="1754193"/>
            <a:ext cx="357188" cy="458787"/>
          </p:xfrm>
          <a:graphic>
            <a:graphicData uri="http://schemas.openxmlformats.org/presentationml/2006/ole">
              <mc:AlternateContent xmlns:mc="http://schemas.openxmlformats.org/markup-compatibility/2006">
                <mc:Choice xmlns:v="urn:schemas-microsoft-com:vml" Requires="v">
                  <p:oleObj name="Equation" r:id="rId5" imgW="4267200" imgH="5486400" progId="Equation.DSMT4">
                    <p:embed/>
                  </p:oleObj>
                </mc:Choice>
                <mc:Fallback>
                  <p:oleObj name="Equation" r:id="rId5" imgW="4267200" imgH="5486400" progId="Equation.DSMT4">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2458" y="1754193"/>
                          <a:ext cx="357188"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5" name="Object 17"/>
            <p:cNvGraphicFramePr>
              <a:graphicFrameLocks noChangeAspect="1"/>
            </p:cNvGraphicFramePr>
            <p:nvPr/>
          </p:nvGraphicFramePr>
          <p:xfrm>
            <a:off x="7277089" y="895341"/>
            <a:ext cx="255588" cy="460375"/>
          </p:xfrm>
          <a:graphic>
            <a:graphicData uri="http://schemas.openxmlformats.org/presentationml/2006/ole">
              <mc:AlternateContent xmlns:mc="http://schemas.openxmlformats.org/markup-compatibility/2006">
                <mc:Choice xmlns:v="urn:schemas-microsoft-com:vml" Requires="v">
                  <p:oleObj name="Equation" r:id="rId7" imgW="3048000" imgH="5486400" progId="Equation.DSMT4">
                    <p:embed/>
                  </p:oleObj>
                </mc:Choice>
                <mc:Fallback>
                  <p:oleObj name="Equation" r:id="rId7" imgW="3048000" imgH="5486400" progId="Equation.DSMT4">
                    <p:embed/>
                    <p:pic>
                      <p:nvPicPr>
                        <p:cNvPr id="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089" y="895341"/>
                          <a:ext cx="2555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6" name="Object 18"/>
            <p:cNvGraphicFramePr>
              <a:graphicFrameLocks noChangeAspect="1"/>
            </p:cNvGraphicFramePr>
            <p:nvPr/>
          </p:nvGraphicFramePr>
          <p:xfrm>
            <a:off x="7277089" y="1712906"/>
            <a:ext cx="280988" cy="460375"/>
          </p:xfrm>
          <a:graphic>
            <a:graphicData uri="http://schemas.openxmlformats.org/presentationml/2006/ole">
              <mc:AlternateContent xmlns:mc="http://schemas.openxmlformats.org/markup-compatibility/2006">
                <mc:Choice xmlns:v="urn:schemas-microsoft-com:vml" Requires="v">
                  <p:oleObj name="Equation" r:id="rId9" imgW="3352800" imgH="5486400" progId="Equation.DSMT4">
                    <p:embed/>
                  </p:oleObj>
                </mc:Choice>
                <mc:Fallback>
                  <p:oleObj name="Equation" r:id="rId9" imgW="3352800" imgH="5486400" progId="Equation.DSMT4">
                    <p:embed/>
                    <p:pic>
                      <p:nvPicPr>
                        <p:cNvPr id="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7089" y="1712906"/>
                          <a:ext cx="28098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8147" name="Object 19"/>
          <p:cNvGraphicFramePr>
            <a:graphicFrameLocks noChangeAspect="1"/>
          </p:cNvGraphicFramePr>
          <p:nvPr>
            <p:extLst>
              <p:ext uri="{D42A27DB-BD31-4B8C-83A1-F6EECF244321}">
                <p14:modId xmlns:p14="http://schemas.microsoft.com/office/powerpoint/2010/main" val="3186106234"/>
              </p:ext>
            </p:extLst>
          </p:nvPr>
        </p:nvGraphicFramePr>
        <p:xfrm>
          <a:off x="1490633" y="1435973"/>
          <a:ext cx="4294188" cy="755650"/>
        </p:xfrm>
        <a:graphic>
          <a:graphicData uri="http://schemas.openxmlformats.org/presentationml/2006/ole">
            <mc:AlternateContent xmlns:mc="http://schemas.openxmlformats.org/markup-compatibility/2006">
              <mc:Choice xmlns:v="urn:schemas-microsoft-com:vml" Requires="v">
                <p:oleObj name="Equation" r:id="rId11" imgW="114300000" imgH="20116800" progId="Equation.DSMT4">
                  <p:embed/>
                </p:oleObj>
              </mc:Choice>
              <mc:Fallback>
                <p:oleObj name="Equation" r:id="rId11" imgW="114300000" imgH="20116800" progId="Equation.DSMT4">
                  <p:embed/>
                  <p:pic>
                    <p:nvPicPr>
                      <p:cNvPr id="0"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0633" y="1435973"/>
                        <a:ext cx="4294188"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8" name="Object 20"/>
          <p:cNvGraphicFramePr>
            <a:graphicFrameLocks noChangeAspect="1"/>
          </p:cNvGraphicFramePr>
          <p:nvPr>
            <p:extLst>
              <p:ext uri="{D42A27DB-BD31-4B8C-83A1-F6EECF244321}">
                <p14:modId xmlns:p14="http://schemas.microsoft.com/office/powerpoint/2010/main" val="3045512986"/>
              </p:ext>
            </p:extLst>
          </p:nvPr>
        </p:nvGraphicFramePr>
        <p:xfrm>
          <a:off x="1479532" y="2150353"/>
          <a:ext cx="4868863" cy="531813"/>
        </p:xfrm>
        <a:graphic>
          <a:graphicData uri="http://schemas.openxmlformats.org/presentationml/2006/ole">
            <mc:AlternateContent xmlns:mc="http://schemas.openxmlformats.org/markup-compatibility/2006">
              <mc:Choice xmlns:v="urn:schemas-microsoft-com:vml" Requires="v">
                <p:oleObj name="Equation" r:id="rId13" imgW="58521600" imgH="6400800" progId="Equation.DSMT4">
                  <p:embed/>
                </p:oleObj>
              </mc:Choice>
              <mc:Fallback>
                <p:oleObj name="Equation" r:id="rId13" imgW="58521600" imgH="6400800" progId="Equation.DSMT4">
                  <p:embed/>
                  <p:pic>
                    <p:nvPicPr>
                      <p:cNvPr id="0"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9532" y="2150353"/>
                        <a:ext cx="4868863"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9" name="Object 21"/>
          <p:cNvGraphicFramePr>
            <a:graphicFrameLocks noChangeAspect="1"/>
          </p:cNvGraphicFramePr>
          <p:nvPr>
            <p:extLst>
              <p:ext uri="{D42A27DB-BD31-4B8C-83A1-F6EECF244321}">
                <p14:modId xmlns:p14="http://schemas.microsoft.com/office/powerpoint/2010/main" val="3938874360"/>
              </p:ext>
            </p:extLst>
          </p:nvPr>
        </p:nvGraphicFramePr>
        <p:xfrm>
          <a:off x="1454121" y="2794877"/>
          <a:ext cx="7053262" cy="755650"/>
        </p:xfrm>
        <a:graphic>
          <a:graphicData uri="http://schemas.openxmlformats.org/presentationml/2006/ole">
            <mc:AlternateContent xmlns:mc="http://schemas.openxmlformats.org/markup-compatibility/2006">
              <mc:Choice xmlns:v="urn:schemas-microsoft-com:vml" Requires="v">
                <p:oleObj name="Equation" r:id="rId15" imgW="187756800" imgH="20116800" progId="Equation.DSMT4">
                  <p:embed/>
                </p:oleObj>
              </mc:Choice>
              <mc:Fallback>
                <p:oleObj name="Equation" r:id="rId15" imgW="187756800" imgH="20116800" progId="Equation.DSMT4">
                  <p:embed/>
                  <p:pic>
                    <p:nvPicPr>
                      <p:cNvPr id="0"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54121" y="2794877"/>
                        <a:ext cx="705326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0" name="Object 22"/>
          <p:cNvGraphicFramePr>
            <a:graphicFrameLocks noChangeAspect="1"/>
          </p:cNvGraphicFramePr>
          <p:nvPr>
            <p:extLst>
              <p:ext uri="{D42A27DB-BD31-4B8C-83A1-F6EECF244321}">
                <p14:modId xmlns:p14="http://schemas.microsoft.com/office/powerpoint/2010/main" val="581178211"/>
              </p:ext>
            </p:extLst>
          </p:nvPr>
        </p:nvGraphicFramePr>
        <p:xfrm>
          <a:off x="1398558" y="3590209"/>
          <a:ext cx="5072063" cy="531813"/>
        </p:xfrm>
        <a:graphic>
          <a:graphicData uri="http://schemas.openxmlformats.org/presentationml/2006/ole">
            <mc:AlternateContent xmlns:mc="http://schemas.openxmlformats.org/markup-compatibility/2006">
              <mc:Choice xmlns:v="urn:schemas-microsoft-com:vml" Requires="v">
                <p:oleObj name="Equation" r:id="rId17" imgW="60960000" imgH="6400800" progId="Equation.DSMT4">
                  <p:embed/>
                </p:oleObj>
              </mc:Choice>
              <mc:Fallback>
                <p:oleObj name="Equation" r:id="rId17" imgW="60960000" imgH="6400800" progId="Equation.DSMT4">
                  <p:embed/>
                  <p:pic>
                    <p:nvPicPr>
                      <p:cNvPr id="0"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8558" y="3590209"/>
                        <a:ext cx="5072063" cy="53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1" name="Object 23"/>
          <p:cNvGraphicFramePr>
            <a:graphicFrameLocks noChangeAspect="1"/>
          </p:cNvGraphicFramePr>
          <p:nvPr>
            <p:extLst>
              <p:ext uri="{D42A27DB-BD31-4B8C-83A1-F6EECF244321}">
                <p14:modId xmlns:p14="http://schemas.microsoft.com/office/powerpoint/2010/main" val="2500263766"/>
              </p:ext>
            </p:extLst>
          </p:nvPr>
        </p:nvGraphicFramePr>
        <p:xfrm>
          <a:off x="1514460" y="4315717"/>
          <a:ext cx="914400" cy="457200"/>
        </p:xfrm>
        <a:graphic>
          <a:graphicData uri="http://schemas.openxmlformats.org/presentationml/2006/ole">
            <mc:AlternateContent xmlns:mc="http://schemas.openxmlformats.org/markup-compatibility/2006">
              <mc:Choice xmlns:v="urn:schemas-microsoft-com:vml" Requires="v">
                <p:oleObj name="Equation" r:id="rId19" imgW="10972800" imgH="5486400" progId="Equation.DSMT4">
                  <p:embed/>
                </p:oleObj>
              </mc:Choice>
              <mc:Fallback>
                <p:oleObj name="Equation" r:id="rId19" imgW="10972800" imgH="5486400" progId="Equation.DSMT4">
                  <p:embed/>
                  <p:pic>
                    <p:nvPicPr>
                      <p:cNvPr id="0" name="Picture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4460" y="4315717"/>
                        <a:ext cx="914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2" name="Object 24"/>
          <p:cNvGraphicFramePr>
            <a:graphicFrameLocks noChangeAspect="1"/>
          </p:cNvGraphicFramePr>
          <p:nvPr>
            <p:extLst>
              <p:ext uri="{D42A27DB-BD31-4B8C-83A1-F6EECF244321}">
                <p14:modId xmlns:p14="http://schemas.microsoft.com/office/powerpoint/2010/main" val="1209273252"/>
              </p:ext>
            </p:extLst>
          </p:nvPr>
        </p:nvGraphicFramePr>
        <p:xfrm>
          <a:off x="2649544" y="4150617"/>
          <a:ext cx="2922588" cy="787400"/>
        </p:xfrm>
        <a:graphic>
          <a:graphicData uri="http://schemas.openxmlformats.org/presentationml/2006/ole">
            <mc:AlternateContent xmlns:mc="http://schemas.openxmlformats.org/markup-compatibility/2006">
              <mc:Choice xmlns:v="urn:schemas-microsoft-com:vml" Requires="v">
                <p:oleObj name="Equation" r:id="rId21" imgW="35052000" imgH="9448800" progId="Equation.DSMT4">
                  <p:embed/>
                </p:oleObj>
              </mc:Choice>
              <mc:Fallback>
                <p:oleObj name="Equation" r:id="rId21" imgW="35052000" imgH="9448800" progId="Equation.DSMT4">
                  <p:embed/>
                  <p:pic>
                    <p:nvPicPr>
                      <p:cNvPr id="0" name="Picture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49544" y="4150617"/>
                        <a:ext cx="292258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3" name="Object 25"/>
          <p:cNvGraphicFramePr>
            <a:graphicFrameLocks noChangeAspect="1"/>
          </p:cNvGraphicFramePr>
          <p:nvPr>
            <p:extLst>
              <p:ext uri="{D42A27DB-BD31-4B8C-83A1-F6EECF244321}">
                <p14:modId xmlns:p14="http://schemas.microsoft.com/office/powerpoint/2010/main" val="4035532653"/>
              </p:ext>
            </p:extLst>
          </p:nvPr>
        </p:nvGraphicFramePr>
        <p:xfrm>
          <a:off x="5922981" y="4315717"/>
          <a:ext cx="1220787" cy="457200"/>
        </p:xfrm>
        <a:graphic>
          <a:graphicData uri="http://schemas.openxmlformats.org/presentationml/2006/ole">
            <mc:AlternateContent xmlns:mc="http://schemas.openxmlformats.org/markup-compatibility/2006">
              <mc:Choice xmlns:v="urn:schemas-microsoft-com:vml" Requires="v">
                <p:oleObj name="Equation" r:id="rId23" imgW="14630400" imgH="5486400" progId="Equation.DSMT4">
                  <p:embed/>
                </p:oleObj>
              </mc:Choice>
              <mc:Fallback>
                <p:oleObj name="Equation" r:id="rId23" imgW="14630400" imgH="5486400" progId="Equation.DSMT4">
                  <p:embed/>
                  <p:pic>
                    <p:nvPicPr>
                      <p:cNvPr id="0" name="Picture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22981" y="4315717"/>
                        <a:ext cx="12207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4" name="Object 26"/>
          <p:cNvGraphicFramePr>
            <a:graphicFrameLocks noChangeAspect="1"/>
          </p:cNvGraphicFramePr>
          <p:nvPr>
            <p:extLst>
              <p:ext uri="{D42A27DB-BD31-4B8C-83A1-F6EECF244321}">
                <p14:modId xmlns:p14="http://schemas.microsoft.com/office/powerpoint/2010/main" val="3829371883"/>
              </p:ext>
            </p:extLst>
          </p:nvPr>
        </p:nvGraphicFramePr>
        <p:xfrm>
          <a:off x="1420813" y="5365040"/>
          <a:ext cx="4703762" cy="787400"/>
        </p:xfrm>
        <a:graphic>
          <a:graphicData uri="http://schemas.openxmlformats.org/presentationml/2006/ole">
            <mc:AlternateContent xmlns:mc="http://schemas.openxmlformats.org/markup-compatibility/2006">
              <mc:Choice xmlns:v="urn:schemas-microsoft-com:vml" Requires="v">
                <p:oleObj name="Equation" r:id="rId25" imgW="56388000" imgH="9448800" progId="Equation.DSMT4">
                  <p:embed/>
                </p:oleObj>
              </mc:Choice>
              <mc:Fallback>
                <p:oleObj name="Equation" r:id="rId25" imgW="56388000" imgH="9448800" progId="Equation.DSMT4">
                  <p:embed/>
                  <p:pic>
                    <p:nvPicPr>
                      <p:cNvPr id="0" name="Picture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20813" y="5365040"/>
                        <a:ext cx="470376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55" name="Object 27"/>
          <p:cNvGraphicFramePr>
            <a:graphicFrameLocks noChangeAspect="1"/>
          </p:cNvGraphicFramePr>
          <p:nvPr>
            <p:extLst>
              <p:ext uri="{D42A27DB-BD31-4B8C-83A1-F6EECF244321}">
                <p14:modId xmlns:p14="http://schemas.microsoft.com/office/powerpoint/2010/main" val="2399616326"/>
              </p:ext>
            </p:extLst>
          </p:nvPr>
        </p:nvGraphicFramePr>
        <p:xfrm>
          <a:off x="1490611" y="4979301"/>
          <a:ext cx="4214813" cy="457200"/>
        </p:xfrm>
        <a:graphic>
          <a:graphicData uri="http://schemas.openxmlformats.org/presentationml/2006/ole">
            <mc:AlternateContent xmlns:mc="http://schemas.openxmlformats.org/markup-compatibility/2006">
              <mc:Choice xmlns:v="urn:schemas-microsoft-com:vml" Requires="v">
                <p:oleObj name="Equation" r:id="rId27" imgW="50596800" imgH="5486400" progId="Equation.DSMT4">
                  <p:embed/>
                </p:oleObj>
              </mc:Choice>
              <mc:Fallback>
                <p:oleObj name="Equation" r:id="rId27" imgW="50596800" imgH="5486400" progId="Equation.DSMT4">
                  <p:embed/>
                  <p:pic>
                    <p:nvPicPr>
                      <p:cNvPr id="0" name="Picture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90611" y="4979301"/>
                        <a:ext cx="42148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1">
            <a:extLst>
              <a:ext uri="{FF2B5EF4-FFF2-40B4-BE49-F238E27FC236}">
                <a16:creationId xmlns:a16="http://schemas.microsoft.com/office/drawing/2014/main" id="{7B64AD90-2078-43EF-8A47-68AA2175B0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7C819D0-59ED-45CE-8C70-53090CB0F742}" type="slidenum">
              <a:rPr lang="en-US" altLang="zh-CN" sz="1400" smtClean="0"/>
              <a:pPr>
                <a:spcBef>
                  <a:spcPct val="0"/>
                </a:spcBef>
                <a:buFontTx/>
                <a:buNone/>
              </a:pPr>
              <a:t>38</a:t>
            </a:fld>
            <a:endParaRPr lang="en-US" altLang="zh-CN" sz="1400"/>
          </a:p>
        </p:txBody>
      </p:sp>
      <p:sp>
        <p:nvSpPr>
          <p:cNvPr id="3" name="TextBox 2">
            <a:extLst>
              <a:ext uri="{FF2B5EF4-FFF2-40B4-BE49-F238E27FC236}">
                <a16:creationId xmlns:a16="http://schemas.microsoft.com/office/drawing/2014/main" id="{BDF08122-8345-44A1-BDAB-0B5DDD58AB21}"/>
              </a:ext>
            </a:extLst>
          </p:cNvPr>
          <p:cNvSpPr txBox="1"/>
          <p:nvPr/>
        </p:nvSpPr>
        <p:spPr>
          <a:xfrm>
            <a:off x="238918" y="335756"/>
            <a:ext cx="4720432" cy="470257"/>
          </a:xfrm>
          <a:prstGeom prst="rect">
            <a:avLst/>
          </a:prstGeom>
          <a:noFill/>
        </p:spPr>
        <p:txBody>
          <a:bodyPr wrap="square">
            <a:spAutoFit/>
          </a:bodyPr>
          <a:lstStyle/>
          <a:p>
            <a:pPr algn="just" eaLnBrk="1" hangingPunct="1">
              <a:lnSpc>
                <a:spcPct val="110000"/>
              </a:lnSpc>
              <a:spcBef>
                <a:spcPts val="780"/>
              </a:spcBef>
              <a:spcAft>
                <a:spcPts val="0"/>
              </a:spcAft>
              <a:defRPr/>
            </a:pPr>
            <a:r>
              <a:rPr lang="zh-CN" altLang="en-US" sz="2400" b="1" kern="100" dirty="0">
                <a:latin typeface="微软雅黑" panose="020B0503020204020204" pitchFamily="34" charset="-122"/>
                <a:ea typeface="微软雅黑" panose="020B0503020204020204" pitchFamily="34" charset="-122"/>
              </a:rPr>
              <a:t>四、</a:t>
            </a:r>
            <a:r>
              <a:rPr lang="zh-CN" altLang="zh-CN" sz="2400" b="1" kern="100" dirty="0">
                <a:latin typeface="微软雅黑" panose="020B0503020204020204" pitchFamily="34" charset="-122"/>
                <a:ea typeface="微软雅黑" panose="020B0503020204020204" pitchFamily="34" charset="-122"/>
              </a:rPr>
              <a:t>波在界面的反射与透射</a:t>
            </a:r>
          </a:p>
        </p:txBody>
      </p:sp>
      <p:grpSp>
        <p:nvGrpSpPr>
          <p:cNvPr id="2" name="组合 33">
            <a:extLst>
              <a:ext uri="{FF2B5EF4-FFF2-40B4-BE49-F238E27FC236}">
                <a16:creationId xmlns:a16="http://schemas.microsoft.com/office/drawing/2014/main" id="{E0B10FE2-15C6-442F-B2A3-112565AA9C18}"/>
              </a:ext>
            </a:extLst>
          </p:cNvPr>
          <p:cNvGrpSpPr>
            <a:grpSpLocks/>
          </p:cNvGrpSpPr>
          <p:nvPr/>
        </p:nvGrpSpPr>
        <p:grpSpPr bwMode="auto">
          <a:xfrm>
            <a:off x="5292725" y="1700213"/>
            <a:ext cx="3167063" cy="1800225"/>
            <a:chOff x="5292080" y="1700808"/>
            <a:chExt cx="3168352" cy="1800200"/>
          </a:xfrm>
        </p:grpSpPr>
        <p:sp>
          <p:nvSpPr>
            <p:cNvPr id="4" name="矩形 3">
              <a:extLst>
                <a:ext uri="{FF2B5EF4-FFF2-40B4-BE49-F238E27FC236}">
                  <a16:creationId xmlns:a16="http://schemas.microsoft.com/office/drawing/2014/main" id="{5B02024F-97B6-4D62-BCF9-BA85119BC133}"/>
                </a:ext>
              </a:extLst>
            </p:cNvPr>
            <p:cNvSpPr/>
            <p:nvPr/>
          </p:nvSpPr>
          <p:spPr>
            <a:xfrm>
              <a:off x="5292080" y="1700808"/>
              <a:ext cx="1727903" cy="1800200"/>
            </a:xfrm>
            <a:prstGeom prst="rect">
              <a:avLst/>
            </a:prstGeom>
            <a:pattFill prst="pct10">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FAD7C972-D2D1-4428-BEC4-4A8D951F82C3}"/>
                </a:ext>
              </a:extLst>
            </p:cNvPr>
            <p:cNvSpPr/>
            <p:nvPr/>
          </p:nvSpPr>
          <p:spPr>
            <a:xfrm>
              <a:off x="7019983" y="1700808"/>
              <a:ext cx="1440449" cy="1800200"/>
            </a:xfrm>
            <a:prstGeom prst="rect">
              <a:avLst/>
            </a:prstGeom>
            <a:pattFill prst="pct5">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 name="组合 23">
            <a:extLst>
              <a:ext uri="{FF2B5EF4-FFF2-40B4-BE49-F238E27FC236}">
                <a16:creationId xmlns:a16="http://schemas.microsoft.com/office/drawing/2014/main" id="{F434F736-0F9F-4508-A426-DD639B0ECBEB}"/>
              </a:ext>
            </a:extLst>
          </p:cNvPr>
          <p:cNvGrpSpPr>
            <a:grpSpLocks/>
          </p:cNvGrpSpPr>
          <p:nvPr/>
        </p:nvGrpSpPr>
        <p:grpSpPr bwMode="auto">
          <a:xfrm>
            <a:off x="6340475" y="1700213"/>
            <a:ext cx="628650" cy="549275"/>
            <a:chOff x="3223376" y="1511882"/>
            <a:chExt cx="628544" cy="548966"/>
          </a:xfrm>
        </p:grpSpPr>
        <p:graphicFrame>
          <p:nvGraphicFramePr>
            <p:cNvPr id="59418" name="对象 10">
              <a:extLst>
                <a:ext uri="{FF2B5EF4-FFF2-40B4-BE49-F238E27FC236}">
                  <a16:creationId xmlns:a16="http://schemas.microsoft.com/office/drawing/2014/main" id="{3A718CBB-901A-44CB-A089-2D32B7C7BC6C}"/>
                </a:ext>
              </a:extLst>
            </p:cNvPr>
            <p:cNvGraphicFramePr>
              <a:graphicFrameLocks noChangeAspect="1"/>
            </p:cNvGraphicFramePr>
            <p:nvPr/>
          </p:nvGraphicFramePr>
          <p:xfrm>
            <a:off x="3307188" y="1511883"/>
            <a:ext cx="455278" cy="476958"/>
          </p:xfrm>
          <a:graphic>
            <a:graphicData uri="http://schemas.openxmlformats.org/presentationml/2006/ole">
              <mc:AlternateContent xmlns:mc="http://schemas.openxmlformats.org/markup-compatibility/2006">
                <mc:Choice xmlns:v="urn:schemas-microsoft-com:vml" Requires="v">
                  <p:oleObj name="Equation" r:id="rId3" imgW="215806" imgH="228501" progId="Equation.DSMT4">
                    <p:embed/>
                  </p:oleObj>
                </mc:Choice>
                <mc:Fallback>
                  <p:oleObj name="Equation" r:id="rId3" imgW="215806" imgH="228501" progId="Equation.DSMT4">
                    <p:embed/>
                    <p:pic>
                      <p:nvPicPr>
                        <p:cNvPr id="59418" name="对象 10">
                          <a:extLst>
                            <a:ext uri="{FF2B5EF4-FFF2-40B4-BE49-F238E27FC236}">
                              <a16:creationId xmlns:a16="http://schemas.microsoft.com/office/drawing/2014/main" id="{3A718CBB-901A-44CB-A089-2D32B7C7B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188" y="1511883"/>
                          <a:ext cx="455278" cy="47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右箭头 21">
              <a:extLst>
                <a:ext uri="{FF2B5EF4-FFF2-40B4-BE49-F238E27FC236}">
                  <a16:creationId xmlns:a16="http://schemas.microsoft.com/office/drawing/2014/main" id="{1AEA5014-B01F-4D8D-B928-379022639177}"/>
                </a:ext>
              </a:extLst>
            </p:cNvPr>
            <p:cNvSpPr/>
            <p:nvPr/>
          </p:nvSpPr>
          <p:spPr>
            <a:xfrm>
              <a:off x="3223376" y="1511882"/>
              <a:ext cx="628544" cy="548966"/>
            </a:xfrm>
            <a:prstGeom prst="right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 name="组合 25">
            <a:extLst>
              <a:ext uri="{FF2B5EF4-FFF2-40B4-BE49-F238E27FC236}">
                <a16:creationId xmlns:a16="http://schemas.microsoft.com/office/drawing/2014/main" id="{6561DACB-1C87-4CAC-993B-796A6C6B0474}"/>
              </a:ext>
            </a:extLst>
          </p:cNvPr>
          <p:cNvGrpSpPr>
            <a:grpSpLocks/>
          </p:cNvGrpSpPr>
          <p:nvPr/>
        </p:nvGrpSpPr>
        <p:grpSpPr bwMode="auto">
          <a:xfrm>
            <a:off x="6103938" y="2168525"/>
            <a:ext cx="865187" cy="647700"/>
            <a:chOff x="5580112" y="3717032"/>
            <a:chExt cx="864096" cy="648072"/>
          </a:xfrm>
        </p:grpSpPr>
        <p:graphicFrame>
          <p:nvGraphicFramePr>
            <p:cNvPr id="59416" name="对象 14">
              <a:extLst>
                <a:ext uri="{FF2B5EF4-FFF2-40B4-BE49-F238E27FC236}">
                  <a16:creationId xmlns:a16="http://schemas.microsoft.com/office/drawing/2014/main" id="{D81671D0-67AC-49C2-A36E-2129013FD1A7}"/>
                </a:ext>
              </a:extLst>
            </p:cNvPr>
            <p:cNvGraphicFramePr>
              <a:graphicFrameLocks noChangeAspect="1"/>
            </p:cNvGraphicFramePr>
            <p:nvPr/>
          </p:nvGraphicFramePr>
          <p:xfrm>
            <a:off x="5874166" y="3758537"/>
            <a:ext cx="460920" cy="482869"/>
          </p:xfrm>
          <a:graphic>
            <a:graphicData uri="http://schemas.openxmlformats.org/presentationml/2006/ole">
              <mc:AlternateContent xmlns:mc="http://schemas.openxmlformats.org/markup-compatibility/2006">
                <mc:Choice xmlns:v="urn:schemas-microsoft-com:vml" Requires="v">
                  <p:oleObj name="Equation" r:id="rId5" imgW="215806" imgH="228501" progId="Equation.DSMT4">
                    <p:embed/>
                  </p:oleObj>
                </mc:Choice>
                <mc:Fallback>
                  <p:oleObj name="Equation" r:id="rId5" imgW="215806" imgH="228501" progId="Equation.DSMT4">
                    <p:embed/>
                    <p:pic>
                      <p:nvPicPr>
                        <p:cNvPr id="59416" name="对象 14">
                          <a:extLst>
                            <a:ext uri="{FF2B5EF4-FFF2-40B4-BE49-F238E27FC236}">
                              <a16:creationId xmlns:a16="http://schemas.microsoft.com/office/drawing/2014/main" id="{D81671D0-67AC-49C2-A36E-2129013FD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4166" y="3758537"/>
                          <a:ext cx="460920" cy="48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左箭头 24">
              <a:extLst>
                <a:ext uri="{FF2B5EF4-FFF2-40B4-BE49-F238E27FC236}">
                  <a16:creationId xmlns:a16="http://schemas.microsoft.com/office/drawing/2014/main" id="{E4C84819-BD31-4447-AA1D-F45A532453D7}"/>
                </a:ext>
              </a:extLst>
            </p:cNvPr>
            <p:cNvSpPr/>
            <p:nvPr/>
          </p:nvSpPr>
          <p:spPr>
            <a:xfrm>
              <a:off x="5580112" y="3717032"/>
              <a:ext cx="864096" cy="648072"/>
            </a:xfrm>
            <a:prstGeom prst="lef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9" name="组合 27">
            <a:extLst>
              <a:ext uri="{FF2B5EF4-FFF2-40B4-BE49-F238E27FC236}">
                <a16:creationId xmlns:a16="http://schemas.microsoft.com/office/drawing/2014/main" id="{CB318651-5D3C-4159-B873-B78214E3348A}"/>
              </a:ext>
            </a:extLst>
          </p:cNvPr>
          <p:cNvGrpSpPr>
            <a:grpSpLocks/>
          </p:cNvGrpSpPr>
          <p:nvPr/>
        </p:nvGrpSpPr>
        <p:grpSpPr bwMode="auto">
          <a:xfrm>
            <a:off x="7081838" y="1698625"/>
            <a:ext cx="782637" cy="647700"/>
            <a:chOff x="6958538" y="3068960"/>
            <a:chExt cx="781814" cy="648072"/>
          </a:xfrm>
        </p:grpSpPr>
        <p:graphicFrame>
          <p:nvGraphicFramePr>
            <p:cNvPr id="59414" name="对象 20">
              <a:extLst>
                <a:ext uri="{FF2B5EF4-FFF2-40B4-BE49-F238E27FC236}">
                  <a16:creationId xmlns:a16="http://schemas.microsoft.com/office/drawing/2014/main" id="{567980F5-AD98-4B86-9DCA-DED719527098}"/>
                </a:ext>
              </a:extLst>
            </p:cNvPr>
            <p:cNvGraphicFramePr>
              <a:graphicFrameLocks noChangeAspect="1"/>
            </p:cNvGraphicFramePr>
            <p:nvPr/>
          </p:nvGraphicFramePr>
          <p:xfrm>
            <a:off x="7135961" y="3120874"/>
            <a:ext cx="460375" cy="482600"/>
          </p:xfrm>
          <a:graphic>
            <a:graphicData uri="http://schemas.openxmlformats.org/presentationml/2006/ole">
              <mc:AlternateContent xmlns:mc="http://schemas.openxmlformats.org/markup-compatibility/2006">
                <mc:Choice xmlns:v="urn:schemas-microsoft-com:vml" Requires="v">
                  <p:oleObj name="Equation" r:id="rId7" imgW="215806" imgH="228501" progId="Equation.DSMT4">
                    <p:embed/>
                  </p:oleObj>
                </mc:Choice>
                <mc:Fallback>
                  <p:oleObj name="Equation" r:id="rId7" imgW="215806" imgH="228501" progId="Equation.DSMT4">
                    <p:embed/>
                    <p:pic>
                      <p:nvPicPr>
                        <p:cNvPr id="59414" name="对象 20">
                          <a:extLst>
                            <a:ext uri="{FF2B5EF4-FFF2-40B4-BE49-F238E27FC236}">
                              <a16:creationId xmlns:a16="http://schemas.microsoft.com/office/drawing/2014/main" id="{567980F5-AD98-4B86-9DCA-DED7195270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5961" y="3120874"/>
                          <a:ext cx="4603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右箭头 26">
              <a:extLst>
                <a:ext uri="{FF2B5EF4-FFF2-40B4-BE49-F238E27FC236}">
                  <a16:creationId xmlns:a16="http://schemas.microsoft.com/office/drawing/2014/main" id="{04A65914-7D13-4B6C-8434-A8C8C4430EE0}"/>
                </a:ext>
              </a:extLst>
            </p:cNvPr>
            <p:cNvSpPr/>
            <p:nvPr/>
          </p:nvSpPr>
          <p:spPr>
            <a:xfrm>
              <a:off x="6958538" y="3068960"/>
              <a:ext cx="781814" cy="648072"/>
            </a:xfrm>
            <a:prstGeom prst="rightArrow">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0" name="组合 32">
            <a:extLst>
              <a:ext uri="{FF2B5EF4-FFF2-40B4-BE49-F238E27FC236}">
                <a16:creationId xmlns:a16="http://schemas.microsoft.com/office/drawing/2014/main" id="{3716DBF9-A618-4F39-BC78-F723661DAE70}"/>
              </a:ext>
            </a:extLst>
          </p:cNvPr>
          <p:cNvGrpSpPr>
            <a:grpSpLocks/>
          </p:cNvGrpSpPr>
          <p:nvPr/>
        </p:nvGrpSpPr>
        <p:grpSpPr bwMode="auto">
          <a:xfrm>
            <a:off x="5292725" y="2635250"/>
            <a:ext cx="1727200" cy="865188"/>
            <a:chOff x="5292080" y="2418586"/>
            <a:chExt cx="1728192" cy="866398"/>
          </a:xfrm>
        </p:grpSpPr>
        <p:graphicFrame>
          <p:nvGraphicFramePr>
            <p:cNvPr id="59412" name="对象 29">
              <a:extLst>
                <a:ext uri="{FF2B5EF4-FFF2-40B4-BE49-F238E27FC236}">
                  <a16:creationId xmlns:a16="http://schemas.microsoft.com/office/drawing/2014/main" id="{885025F5-D0D3-4B91-8E22-374D0CEE79AF}"/>
                </a:ext>
              </a:extLst>
            </p:cNvPr>
            <p:cNvGraphicFramePr>
              <a:graphicFrameLocks noChangeAspect="1"/>
            </p:cNvGraphicFramePr>
            <p:nvPr/>
          </p:nvGraphicFramePr>
          <p:xfrm>
            <a:off x="5436096" y="2533289"/>
            <a:ext cx="1584176" cy="495463"/>
          </p:xfrm>
          <a:graphic>
            <a:graphicData uri="http://schemas.openxmlformats.org/presentationml/2006/ole">
              <mc:AlternateContent xmlns:mc="http://schemas.openxmlformats.org/markup-compatibility/2006">
                <mc:Choice xmlns:v="urn:schemas-microsoft-com:vml" Requires="v">
                  <p:oleObj name="Equation" r:id="rId9" imgW="723586" imgH="228501" progId="Equation.DSMT4">
                    <p:embed/>
                  </p:oleObj>
                </mc:Choice>
                <mc:Fallback>
                  <p:oleObj name="Equation" r:id="rId9" imgW="723586" imgH="228501" progId="Equation.DSMT4">
                    <p:embed/>
                    <p:pic>
                      <p:nvPicPr>
                        <p:cNvPr id="59412" name="对象 29">
                          <a:extLst>
                            <a:ext uri="{FF2B5EF4-FFF2-40B4-BE49-F238E27FC236}">
                              <a16:creationId xmlns:a16="http://schemas.microsoft.com/office/drawing/2014/main" id="{885025F5-D0D3-4B91-8E22-374D0CEE79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096" y="2533289"/>
                          <a:ext cx="1584176" cy="4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左箭头 30">
              <a:extLst>
                <a:ext uri="{FF2B5EF4-FFF2-40B4-BE49-F238E27FC236}">
                  <a16:creationId xmlns:a16="http://schemas.microsoft.com/office/drawing/2014/main" id="{88D9966A-DE23-46A6-8A4E-6831BB7B68F8}"/>
                </a:ext>
              </a:extLst>
            </p:cNvPr>
            <p:cNvSpPr/>
            <p:nvPr/>
          </p:nvSpPr>
          <p:spPr>
            <a:xfrm>
              <a:off x="5292080" y="2418586"/>
              <a:ext cx="1728192" cy="866398"/>
            </a:xfrm>
            <a:prstGeom prst="leftArrow">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 name="TextBox 34">
            <a:extLst>
              <a:ext uri="{FF2B5EF4-FFF2-40B4-BE49-F238E27FC236}">
                <a16:creationId xmlns:a16="http://schemas.microsoft.com/office/drawing/2014/main" id="{9FD578AC-4A04-477B-82C7-B21198FAA124}"/>
              </a:ext>
            </a:extLst>
          </p:cNvPr>
          <p:cNvSpPr txBox="1">
            <a:spLocks noChangeArrowheads="1"/>
          </p:cNvSpPr>
          <p:nvPr/>
        </p:nvSpPr>
        <p:spPr bwMode="auto">
          <a:xfrm>
            <a:off x="165100" y="1268413"/>
            <a:ext cx="2227263"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能量守恒：</a:t>
            </a:r>
            <a:endParaRPr lang="zh-CN" altLang="zh-CN" sz="2400" dirty="0">
              <a:latin typeface="微软雅黑" panose="020B0503020204020204" pitchFamily="34" charset="-122"/>
              <a:ea typeface="微软雅黑" panose="020B0503020204020204" pitchFamily="34" charset="-122"/>
            </a:endParaRPr>
          </a:p>
        </p:txBody>
      </p:sp>
      <p:graphicFrame>
        <p:nvGraphicFramePr>
          <p:cNvPr id="36" name="对象 35">
            <a:extLst>
              <a:ext uri="{FF2B5EF4-FFF2-40B4-BE49-F238E27FC236}">
                <a16:creationId xmlns:a16="http://schemas.microsoft.com/office/drawing/2014/main" id="{45090FE8-FE34-4643-9502-AFC6648A444F}"/>
              </a:ext>
            </a:extLst>
          </p:cNvPr>
          <p:cNvGraphicFramePr>
            <a:graphicFrameLocks noChangeAspect="1"/>
          </p:cNvGraphicFramePr>
          <p:nvPr/>
        </p:nvGraphicFramePr>
        <p:xfrm>
          <a:off x="1979613" y="1384300"/>
          <a:ext cx="1847850" cy="477838"/>
        </p:xfrm>
        <a:graphic>
          <a:graphicData uri="http://schemas.openxmlformats.org/presentationml/2006/ole">
            <mc:AlternateContent xmlns:mc="http://schemas.openxmlformats.org/markup-compatibility/2006">
              <mc:Choice xmlns:v="urn:schemas-microsoft-com:vml" Requires="v">
                <p:oleObj name="Equation" r:id="rId11" imgW="876300" imgH="228600" progId="Equation.DSMT4">
                  <p:embed/>
                </p:oleObj>
              </mc:Choice>
              <mc:Fallback>
                <p:oleObj name="Equation" r:id="rId11" imgW="876300" imgH="228600" progId="Equation.DSMT4">
                  <p:embed/>
                  <p:pic>
                    <p:nvPicPr>
                      <p:cNvPr id="36" name="对象 35">
                        <a:extLst>
                          <a:ext uri="{FF2B5EF4-FFF2-40B4-BE49-F238E27FC236}">
                            <a16:creationId xmlns:a16="http://schemas.microsoft.com/office/drawing/2014/main" id="{45090FE8-FE34-4643-9502-AFC6648A44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613" y="1384300"/>
                        <a:ext cx="18478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下箭头 36">
            <a:extLst>
              <a:ext uri="{FF2B5EF4-FFF2-40B4-BE49-F238E27FC236}">
                <a16:creationId xmlns:a16="http://schemas.microsoft.com/office/drawing/2014/main" id="{BB782BF5-DC86-40FD-830F-9839C30960DA}"/>
              </a:ext>
            </a:extLst>
          </p:cNvPr>
          <p:cNvSpPr/>
          <p:nvPr/>
        </p:nvSpPr>
        <p:spPr>
          <a:xfrm>
            <a:off x="2599134" y="1973916"/>
            <a:ext cx="359941" cy="6873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TextBox 37">
            <a:extLst>
              <a:ext uri="{FF2B5EF4-FFF2-40B4-BE49-F238E27FC236}">
                <a16:creationId xmlns:a16="http://schemas.microsoft.com/office/drawing/2014/main" id="{7EDF4FF0-163A-47F5-A654-EF0EA7FDEFDD}"/>
              </a:ext>
            </a:extLst>
          </p:cNvPr>
          <p:cNvSpPr txBox="1">
            <a:spLocks noChangeArrowheads="1"/>
          </p:cNvSpPr>
          <p:nvPr/>
        </p:nvSpPr>
        <p:spPr bwMode="auto">
          <a:xfrm>
            <a:off x="160581" y="2730063"/>
            <a:ext cx="48514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入射波、反射波、透射波的振幅</a:t>
            </a:r>
            <a:endParaRPr lang="zh-CN" altLang="zh-CN" sz="2400" dirty="0">
              <a:latin typeface="微软雅黑" panose="020B0503020204020204" pitchFamily="34" charset="-122"/>
              <a:ea typeface="微软雅黑" panose="020B0503020204020204" pitchFamily="34" charset="-122"/>
            </a:endParaRPr>
          </a:p>
        </p:txBody>
      </p:sp>
      <p:graphicFrame>
        <p:nvGraphicFramePr>
          <p:cNvPr id="39" name="对象 38">
            <a:extLst>
              <a:ext uri="{FF2B5EF4-FFF2-40B4-BE49-F238E27FC236}">
                <a16:creationId xmlns:a16="http://schemas.microsoft.com/office/drawing/2014/main" id="{43DC1C4A-A006-4A27-9220-2C7110A40F91}"/>
              </a:ext>
            </a:extLst>
          </p:cNvPr>
          <p:cNvGraphicFramePr>
            <a:graphicFrameLocks noChangeAspect="1"/>
          </p:cNvGraphicFramePr>
          <p:nvPr>
            <p:extLst>
              <p:ext uri="{D42A27DB-BD31-4B8C-83A1-F6EECF244321}">
                <p14:modId xmlns:p14="http://schemas.microsoft.com/office/powerpoint/2010/main" val="3076935593"/>
              </p:ext>
            </p:extLst>
          </p:nvPr>
        </p:nvGraphicFramePr>
        <p:xfrm>
          <a:off x="7094538" y="2462213"/>
          <a:ext cx="1108075" cy="809625"/>
        </p:xfrm>
        <a:graphic>
          <a:graphicData uri="http://schemas.openxmlformats.org/presentationml/2006/ole">
            <mc:AlternateContent xmlns:mc="http://schemas.openxmlformats.org/markup-compatibility/2006">
              <mc:Choice xmlns:v="urn:schemas-microsoft-com:vml" Requires="v">
                <p:oleObj name="Equation" r:id="rId13" imgW="622080" imgH="457200" progId="Equation.DSMT4">
                  <p:embed/>
                </p:oleObj>
              </mc:Choice>
              <mc:Fallback>
                <p:oleObj name="Equation" r:id="rId13" imgW="622080" imgH="457200" progId="Equation.DSMT4">
                  <p:embed/>
                  <p:pic>
                    <p:nvPicPr>
                      <p:cNvPr id="39" name="对象 38">
                        <a:extLst>
                          <a:ext uri="{FF2B5EF4-FFF2-40B4-BE49-F238E27FC236}">
                            <a16:creationId xmlns:a16="http://schemas.microsoft.com/office/drawing/2014/main" id="{43DC1C4A-A006-4A27-9220-2C7110A40F91}"/>
                          </a:ext>
                        </a:extLst>
                      </p:cNvPr>
                      <p:cNvPicPr>
                        <a:picLocks noChangeAspect="1" noChangeArrowheads="1"/>
                      </p:cNvPicPr>
                      <p:nvPr/>
                    </p:nvPicPr>
                    <p:blipFill>
                      <a:blip r:embed="rId14"/>
                      <a:srcRect/>
                      <a:stretch>
                        <a:fillRect/>
                      </a:stretch>
                    </p:blipFill>
                    <p:spPr bwMode="auto">
                      <a:xfrm>
                        <a:off x="7094538" y="2462213"/>
                        <a:ext cx="11080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对象 39">
            <a:extLst>
              <a:ext uri="{FF2B5EF4-FFF2-40B4-BE49-F238E27FC236}">
                <a16:creationId xmlns:a16="http://schemas.microsoft.com/office/drawing/2014/main" id="{A201676D-8D33-41DB-ACCB-234FCC340068}"/>
              </a:ext>
            </a:extLst>
          </p:cNvPr>
          <p:cNvGraphicFramePr>
            <a:graphicFrameLocks noChangeAspect="1"/>
          </p:cNvGraphicFramePr>
          <p:nvPr>
            <p:extLst>
              <p:ext uri="{D42A27DB-BD31-4B8C-83A1-F6EECF244321}">
                <p14:modId xmlns:p14="http://schemas.microsoft.com/office/powerpoint/2010/main" val="1284829594"/>
              </p:ext>
            </p:extLst>
          </p:nvPr>
        </p:nvGraphicFramePr>
        <p:xfrm>
          <a:off x="5303838" y="1941513"/>
          <a:ext cx="1016000" cy="404812"/>
        </p:xfrm>
        <a:graphic>
          <a:graphicData uri="http://schemas.openxmlformats.org/presentationml/2006/ole">
            <mc:AlternateContent xmlns:mc="http://schemas.openxmlformats.org/markup-compatibility/2006">
              <mc:Choice xmlns:v="urn:schemas-microsoft-com:vml" Requires="v">
                <p:oleObj name="Equation" r:id="rId15" imgW="571320" imgH="228600" progId="Equation.DSMT4">
                  <p:embed/>
                </p:oleObj>
              </mc:Choice>
              <mc:Fallback>
                <p:oleObj name="Equation" r:id="rId15" imgW="571320" imgH="228600" progId="Equation.DSMT4">
                  <p:embed/>
                  <p:pic>
                    <p:nvPicPr>
                      <p:cNvPr id="40" name="对象 39">
                        <a:extLst>
                          <a:ext uri="{FF2B5EF4-FFF2-40B4-BE49-F238E27FC236}">
                            <a16:creationId xmlns:a16="http://schemas.microsoft.com/office/drawing/2014/main" id="{A201676D-8D33-41DB-ACCB-234FCC340068}"/>
                          </a:ext>
                        </a:extLst>
                      </p:cNvPr>
                      <p:cNvPicPr>
                        <a:picLocks noChangeAspect="1" noChangeArrowheads="1"/>
                      </p:cNvPicPr>
                      <p:nvPr/>
                    </p:nvPicPr>
                    <p:blipFill>
                      <a:blip r:embed="rId16"/>
                      <a:srcRect/>
                      <a:stretch>
                        <a:fillRect/>
                      </a:stretch>
                    </p:blipFill>
                    <p:spPr bwMode="auto">
                      <a:xfrm>
                        <a:off x="5303838" y="1941513"/>
                        <a:ext cx="10160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 name="TextBox 40">
            <a:extLst>
              <a:ext uri="{FF2B5EF4-FFF2-40B4-BE49-F238E27FC236}">
                <a16:creationId xmlns:a16="http://schemas.microsoft.com/office/drawing/2014/main" id="{C80FF529-A205-4CBC-80B1-D84890A924D3}"/>
              </a:ext>
            </a:extLst>
          </p:cNvPr>
          <p:cNvSpPr txBox="1">
            <a:spLocks noChangeArrowheads="1"/>
          </p:cNvSpPr>
          <p:nvPr/>
        </p:nvSpPr>
        <p:spPr bwMode="auto">
          <a:xfrm>
            <a:off x="147638" y="3786188"/>
            <a:ext cx="550386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仅讨论一种特殊情况</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无透射波</a:t>
            </a:r>
            <a:endParaRPr lang="zh-CN" altLang="zh-CN" sz="2400" dirty="0">
              <a:latin typeface="微软雅黑" panose="020B0503020204020204" pitchFamily="34" charset="-122"/>
              <a:ea typeface="微软雅黑" panose="020B0503020204020204" pitchFamily="34" charset="-122"/>
            </a:endParaRPr>
          </a:p>
        </p:txBody>
      </p:sp>
      <p:sp>
        <p:nvSpPr>
          <p:cNvPr id="42" name="TextBox 41">
            <a:extLst>
              <a:ext uri="{FF2B5EF4-FFF2-40B4-BE49-F238E27FC236}">
                <a16:creationId xmlns:a16="http://schemas.microsoft.com/office/drawing/2014/main" id="{50849878-FE26-4732-BAD4-513DDA1A01C0}"/>
              </a:ext>
            </a:extLst>
          </p:cNvPr>
          <p:cNvSpPr txBox="1">
            <a:spLocks noChangeArrowheads="1"/>
          </p:cNvSpPr>
          <p:nvPr/>
        </p:nvSpPr>
        <p:spPr bwMode="auto">
          <a:xfrm>
            <a:off x="142875" y="4557713"/>
            <a:ext cx="4392613"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弦线波一端为固定情况</a:t>
            </a:r>
            <a:endParaRPr lang="zh-CN" altLang="zh-CN" sz="2400" dirty="0">
              <a:latin typeface="微软雅黑" panose="020B0503020204020204" pitchFamily="34" charset="-122"/>
              <a:ea typeface="微软雅黑" panose="020B0503020204020204" pitchFamily="34" charset="-122"/>
            </a:endParaRPr>
          </a:p>
        </p:txBody>
      </p:sp>
      <p:sp>
        <p:nvSpPr>
          <p:cNvPr id="43" name="TextBox 42">
            <a:extLst>
              <a:ext uri="{FF2B5EF4-FFF2-40B4-BE49-F238E27FC236}">
                <a16:creationId xmlns:a16="http://schemas.microsoft.com/office/drawing/2014/main" id="{26318865-7487-47AC-98B8-152CEBB4C9A8}"/>
              </a:ext>
            </a:extLst>
          </p:cNvPr>
          <p:cNvSpPr txBox="1">
            <a:spLocks noChangeArrowheads="1"/>
          </p:cNvSpPr>
          <p:nvPr/>
        </p:nvSpPr>
        <p:spPr bwMode="auto">
          <a:xfrm>
            <a:off x="176792" y="5280848"/>
            <a:ext cx="439261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b="1" dirty="0">
                <a:latin typeface="黑体" panose="02010609060101010101" pitchFamily="49" charset="-122"/>
                <a:ea typeface="黑体" panose="02010609060101010101" pitchFamily="49" charset="-122"/>
              </a:rPr>
              <a:t>2.</a:t>
            </a:r>
            <a:r>
              <a:rPr lang="zh-CN" altLang="en-US" sz="2400" dirty="0">
                <a:latin typeface="微软雅黑" panose="020B0503020204020204" pitchFamily="34" charset="-122"/>
                <a:ea typeface="微软雅黑" panose="020B0503020204020204" pitchFamily="34" charset="-122"/>
              </a:rPr>
              <a:t>弦线波一端为自由情况</a:t>
            </a:r>
            <a:endParaRPr lang="zh-CN" altLang="zh-CN" sz="2400" dirty="0">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C5E36075-CE63-4E77-B020-7F1FC02F11A0}"/>
              </a:ext>
            </a:extLst>
          </p:cNvPr>
          <p:cNvCxnSpPr/>
          <p:nvPr/>
        </p:nvCxnSpPr>
        <p:spPr>
          <a:xfrm>
            <a:off x="7019925" y="1412875"/>
            <a:ext cx="0" cy="23764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对象 14">
            <a:extLst>
              <a:ext uri="{FF2B5EF4-FFF2-40B4-BE49-F238E27FC236}">
                <a16:creationId xmlns:a16="http://schemas.microsoft.com/office/drawing/2014/main" id="{C918AF2E-BBF3-418B-B2CC-A9988CAF414D}"/>
              </a:ext>
            </a:extLst>
          </p:cNvPr>
          <p:cNvGraphicFramePr>
            <a:graphicFrameLocks noChangeAspect="1"/>
          </p:cNvGraphicFramePr>
          <p:nvPr>
            <p:extLst>
              <p:ext uri="{D42A27DB-BD31-4B8C-83A1-F6EECF244321}">
                <p14:modId xmlns:p14="http://schemas.microsoft.com/office/powerpoint/2010/main" val="2850718625"/>
              </p:ext>
            </p:extLst>
          </p:nvPr>
        </p:nvGraphicFramePr>
        <p:xfrm>
          <a:off x="5600700" y="4768850"/>
          <a:ext cx="3340100" cy="811213"/>
        </p:xfrm>
        <a:graphic>
          <a:graphicData uri="http://schemas.openxmlformats.org/presentationml/2006/ole">
            <mc:AlternateContent xmlns:mc="http://schemas.openxmlformats.org/markup-compatibility/2006">
              <mc:Choice xmlns:v="urn:schemas-microsoft-com:vml" Requires="v">
                <p:oleObj name="Equation" r:id="rId3" imgW="3314520" imgH="787320" progId="Equation.DSMT4">
                  <p:embed/>
                </p:oleObj>
              </mc:Choice>
              <mc:Fallback>
                <p:oleObj name="Equation" r:id="rId3" imgW="3314520" imgH="787320" progId="Equation.DSMT4">
                  <p:embed/>
                  <p:pic>
                    <p:nvPicPr>
                      <p:cNvPr id="15" name="对象 14">
                        <a:extLst>
                          <a:ext uri="{FF2B5EF4-FFF2-40B4-BE49-F238E27FC236}">
                            <a16:creationId xmlns:a16="http://schemas.microsoft.com/office/drawing/2014/main" id="{C918AF2E-BBF3-418B-B2CC-A9988CAF414D}"/>
                          </a:ext>
                        </a:extLst>
                      </p:cNvPr>
                      <p:cNvPicPr>
                        <a:picLocks noChangeAspect="1" noChangeArrowheads="1"/>
                      </p:cNvPicPr>
                      <p:nvPr/>
                    </p:nvPicPr>
                    <p:blipFill>
                      <a:blip r:embed="rId4"/>
                      <a:srcRect/>
                      <a:stretch>
                        <a:fillRect/>
                      </a:stretch>
                    </p:blipFill>
                    <p:spPr bwMode="auto">
                      <a:xfrm>
                        <a:off x="5600700" y="4768850"/>
                        <a:ext cx="33401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a:extLst>
              <a:ext uri="{FF2B5EF4-FFF2-40B4-BE49-F238E27FC236}">
                <a16:creationId xmlns:a16="http://schemas.microsoft.com/office/drawing/2014/main" id="{A02130E5-5AD0-49EC-8FB7-0E83A4D869A7}"/>
              </a:ext>
            </a:extLst>
          </p:cNvPr>
          <p:cNvSpPr txBox="1">
            <a:spLocks noChangeArrowheads="1"/>
          </p:cNvSpPr>
          <p:nvPr/>
        </p:nvSpPr>
        <p:spPr bwMode="auto">
          <a:xfrm>
            <a:off x="288925" y="404939"/>
            <a:ext cx="274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ct val="0"/>
              </a:spcBef>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、弦线</a:t>
            </a:r>
            <a:r>
              <a:rPr lang="zh-CN" altLang="zh-CN" sz="2400" dirty="0">
                <a:latin typeface="微软雅黑" panose="020B0503020204020204" pitchFamily="34" charset="-122"/>
                <a:ea typeface="微软雅黑" panose="020B0503020204020204" pitchFamily="34" charset="-122"/>
              </a:rPr>
              <a:t>一端固定</a:t>
            </a:r>
            <a:endParaRPr lang="en-US" altLang="zh-CN" sz="2400" dirty="0">
              <a:latin typeface="微软雅黑" panose="020B0503020204020204" pitchFamily="34" charset="-122"/>
              <a:ea typeface="微软雅黑" panose="020B0503020204020204" pitchFamily="34" charset="-122"/>
            </a:endParaRPr>
          </a:p>
        </p:txBody>
      </p:sp>
      <p:pic>
        <p:nvPicPr>
          <p:cNvPr id="30" name="Picture 123">
            <a:extLst>
              <a:ext uri="{FF2B5EF4-FFF2-40B4-BE49-F238E27FC236}">
                <a16:creationId xmlns:a16="http://schemas.microsoft.com/office/drawing/2014/main" id="{0F07EE15-AEB3-4F77-9999-C76C1DEE96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r="-2818" b="14398"/>
          <a:stretch>
            <a:fillRect/>
          </a:stretch>
        </p:blipFill>
        <p:spPr bwMode="auto">
          <a:xfrm>
            <a:off x="5922962" y="360355"/>
            <a:ext cx="3221038"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374963E8-652C-4EDC-9B93-50769A303362}"/>
              </a:ext>
            </a:extLst>
          </p:cNvPr>
          <p:cNvGrpSpPr>
            <a:grpSpLocks/>
          </p:cNvGrpSpPr>
          <p:nvPr/>
        </p:nvGrpSpPr>
        <p:grpSpPr bwMode="auto">
          <a:xfrm>
            <a:off x="331928" y="1085595"/>
            <a:ext cx="2800350" cy="461665"/>
            <a:chOff x="331862" y="1084902"/>
            <a:chExt cx="2800117" cy="461963"/>
          </a:xfrm>
        </p:grpSpPr>
        <p:sp>
          <p:nvSpPr>
            <p:cNvPr id="60454" name="TextBox 25">
              <a:extLst>
                <a:ext uri="{FF2B5EF4-FFF2-40B4-BE49-F238E27FC236}">
                  <a16:creationId xmlns:a16="http://schemas.microsoft.com/office/drawing/2014/main" id="{F8269420-9972-4615-B082-68726E33C183}"/>
                </a:ext>
              </a:extLst>
            </p:cNvPr>
            <p:cNvSpPr txBox="1">
              <a:spLocks noChangeArrowheads="1"/>
            </p:cNvSpPr>
            <p:nvPr/>
          </p:nvSpPr>
          <p:spPr bwMode="auto">
            <a:xfrm>
              <a:off x="331862" y="1084902"/>
              <a:ext cx="280011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设  点的振动</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60455" name="对象 27">
              <a:extLst>
                <a:ext uri="{FF2B5EF4-FFF2-40B4-BE49-F238E27FC236}">
                  <a16:creationId xmlns:a16="http://schemas.microsoft.com/office/drawing/2014/main" id="{624DD699-7C51-45DF-A942-A88BFBC995B1}"/>
                </a:ext>
              </a:extLst>
            </p:cNvPr>
            <p:cNvGraphicFramePr>
              <a:graphicFrameLocks noChangeAspect="1"/>
            </p:cNvGraphicFramePr>
            <p:nvPr>
              <p:extLst>
                <p:ext uri="{D42A27DB-BD31-4B8C-83A1-F6EECF244321}">
                  <p14:modId xmlns:p14="http://schemas.microsoft.com/office/powerpoint/2010/main" val="1593165892"/>
                </p:ext>
              </p:extLst>
            </p:nvPr>
          </p:nvGraphicFramePr>
          <p:xfrm>
            <a:off x="683473" y="1160815"/>
            <a:ext cx="333388" cy="380324"/>
          </p:xfrm>
          <a:graphic>
            <a:graphicData uri="http://schemas.openxmlformats.org/presentationml/2006/ole">
              <mc:AlternateContent xmlns:mc="http://schemas.openxmlformats.org/markup-compatibility/2006">
                <mc:Choice xmlns:v="urn:schemas-microsoft-com:vml" Requires="v">
                  <p:oleObj name="Equation" r:id="rId6" imgW="126835" imgH="139518" progId="Equation.DSMT4">
                    <p:embed/>
                  </p:oleObj>
                </mc:Choice>
                <mc:Fallback>
                  <p:oleObj name="Equation" r:id="rId6" imgW="126835" imgH="139518" progId="Equation.DSMT4">
                    <p:embed/>
                    <p:pic>
                      <p:nvPicPr>
                        <p:cNvPr id="60455" name="对象 27">
                          <a:extLst>
                            <a:ext uri="{FF2B5EF4-FFF2-40B4-BE49-F238E27FC236}">
                              <a16:creationId xmlns:a16="http://schemas.microsoft.com/office/drawing/2014/main" id="{624DD699-7C51-45DF-A942-A88BFBC99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473" y="1160815"/>
                          <a:ext cx="333388" cy="38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3" name="对象 28">
            <a:extLst>
              <a:ext uri="{FF2B5EF4-FFF2-40B4-BE49-F238E27FC236}">
                <a16:creationId xmlns:a16="http://schemas.microsoft.com/office/drawing/2014/main" id="{4C3A98A7-414D-4F74-838C-49EE68FF0776}"/>
              </a:ext>
            </a:extLst>
          </p:cNvPr>
          <p:cNvGraphicFramePr>
            <a:graphicFrameLocks noChangeAspect="1"/>
          </p:cNvGraphicFramePr>
          <p:nvPr>
            <p:extLst>
              <p:ext uri="{D42A27DB-BD31-4B8C-83A1-F6EECF244321}">
                <p14:modId xmlns:p14="http://schemas.microsoft.com/office/powerpoint/2010/main" val="412249641"/>
              </p:ext>
            </p:extLst>
          </p:nvPr>
        </p:nvGraphicFramePr>
        <p:xfrm>
          <a:off x="2829840" y="1083445"/>
          <a:ext cx="2441575" cy="458787"/>
        </p:xfrm>
        <a:graphic>
          <a:graphicData uri="http://schemas.openxmlformats.org/presentationml/2006/ole">
            <mc:AlternateContent xmlns:mc="http://schemas.openxmlformats.org/markup-compatibility/2006">
              <mc:Choice xmlns:v="urn:schemas-microsoft-com:vml" Requires="v">
                <p:oleObj name="Equation" r:id="rId8" imgW="1104900" imgH="203200" progId="Equation.DSMT4">
                  <p:embed/>
                </p:oleObj>
              </mc:Choice>
              <mc:Fallback>
                <p:oleObj name="Equation" r:id="rId8" imgW="1104900" imgH="203200" progId="Equation.DSMT4">
                  <p:embed/>
                  <p:pic>
                    <p:nvPicPr>
                      <p:cNvPr id="33" name="对象 28">
                        <a:extLst>
                          <a:ext uri="{FF2B5EF4-FFF2-40B4-BE49-F238E27FC236}">
                            <a16:creationId xmlns:a16="http://schemas.microsoft.com/office/drawing/2014/main" id="{4C3A98A7-414D-4F74-838C-49EE68FF07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9840" y="1083445"/>
                        <a:ext cx="24415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a:extLst>
              <a:ext uri="{FF2B5EF4-FFF2-40B4-BE49-F238E27FC236}">
                <a16:creationId xmlns:a16="http://schemas.microsoft.com/office/drawing/2014/main" id="{45ADC37C-FD75-4DA6-A211-68766D1083E4}"/>
              </a:ext>
            </a:extLst>
          </p:cNvPr>
          <p:cNvSpPr>
            <a:spLocks noChangeArrowheads="1"/>
          </p:cNvSpPr>
          <p:nvPr/>
        </p:nvSpPr>
        <p:spPr bwMode="auto">
          <a:xfrm>
            <a:off x="351507" y="1918404"/>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dirty="0">
                <a:latin typeface="微软雅黑" panose="020B0503020204020204" pitchFamily="34" charset="-122"/>
                <a:ea typeface="微软雅黑" panose="020B0503020204020204" pitchFamily="34" charset="-122"/>
              </a:rPr>
              <a:t>则入射波为</a:t>
            </a:r>
            <a:r>
              <a:rPr lang="zh-CN" altLang="en-US" sz="2400" dirty="0">
                <a:latin typeface="微软雅黑" panose="020B0503020204020204" pitchFamily="34" charset="-122"/>
                <a:ea typeface="微软雅黑" panose="020B0503020204020204" pitchFamily="34" charset="-122"/>
              </a:rPr>
              <a:t>：</a:t>
            </a:r>
          </a:p>
        </p:txBody>
      </p:sp>
      <p:graphicFrame>
        <p:nvGraphicFramePr>
          <p:cNvPr id="35" name="对象 24">
            <a:extLst>
              <a:ext uri="{FF2B5EF4-FFF2-40B4-BE49-F238E27FC236}">
                <a16:creationId xmlns:a16="http://schemas.microsoft.com/office/drawing/2014/main" id="{2F170E6B-55E4-45C4-8AAA-7A639755C324}"/>
              </a:ext>
            </a:extLst>
          </p:cNvPr>
          <p:cNvGraphicFramePr>
            <a:graphicFrameLocks noChangeAspect="1"/>
          </p:cNvGraphicFramePr>
          <p:nvPr>
            <p:extLst>
              <p:ext uri="{D42A27DB-BD31-4B8C-83A1-F6EECF244321}">
                <p14:modId xmlns:p14="http://schemas.microsoft.com/office/powerpoint/2010/main" val="840573769"/>
              </p:ext>
            </p:extLst>
          </p:nvPr>
        </p:nvGraphicFramePr>
        <p:xfrm>
          <a:off x="2574365" y="1710384"/>
          <a:ext cx="3373438" cy="889000"/>
        </p:xfrm>
        <a:graphic>
          <a:graphicData uri="http://schemas.openxmlformats.org/presentationml/2006/ole">
            <mc:AlternateContent xmlns:mc="http://schemas.openxmlformats.org/markup-compatibility/2006">
              <mc:Choice xmlns:v="urn:schemas-microsoft-com:vml" Requires="v">
                <p:oleObj name="Equation" r:id="rId10" imgW="1536480" imgH="393480" progId="Equation.DSMT4">
                  <p:embed/>
                </p:oleObj>
              </mc:Choice>
              <mc:Fallback>
                <p:oleObj name="Equation" r:id="rId10" imgW="1536480" imgH="393480" progId="Equation.DSMT4">
                  <p:embed/>
                  <p:pic>
                    <p:nvPicPr>
                      <p:cNvPr id="35" name="对象 24">
                        <a:extLst>
                          <a:ext uri="{FF2B5EF4-FFF2-40B4-BE49-F238E27FC236}">
                            <a16:creationId xmlns:a16="http://schemas.microsoft.com/office/drawing/2014/main" id="{2F170E6B-55E4-45C4-8AAA-7A639755C324}"/>
                          </a:ext>
                        </a:extLst>
                      </p:cNvPr>
                      <p:cNvPicPr>
                        <a:picLocks noChangeAspect="1" noChangeArrowheads="1"/>
                      </p:cNvPicPr>
                      <p:nvPr/>
                    </p:nvPicPr>
                    <p:blipFill>
                      <a:blip r:embed="rId11"/>
                      <a:srcRect/>
                      <a:stretch>
                        <a:fillRect/>
                      </a:stretch>
                    </p:blipFill>
                    <p:spPr bwMode="auto">
                      <a:xfrm>
                        <a:off x="2574365" y="1710384"/>
                        <a:ext cx="33734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3">
            <a:extLst>
              <a:ext uri="{FF2B5EF4-FFF2-40B4-BE49-F238E27FC236}">
                <a16:creationId xmlns:a16="http://schemas.microsoft.com/office/drawing/2014/main" id="{2A4884B0-15BC-4B9B-A3F0-0CF88FD86933}"/>
              </a:ext>
            </a:extLst>
          </p:cNvPr>
          <p:cNvGrpSpPr>
            <a:grpSpLocks/>
          </p:cNvGrpSpPr>
          <p:nvPr/>
        </p:nvGrpSpPr>
        <p:grpSpPr bwMode="auto">
          <a:xfrm>
            <a:off x="206375" y="2816228"/>
            <a:ext cx="4968875" cy="461665"/>
            <a:chOff x="206061" y="2817272"/>
            <a:chExt cx="4968552" cy="460477"/>
          </a:xfrm>
        </p:grpSpPr>
        <p:sp>
          <p:nvSpPr>
            <p:cNvPr id="60452" name="TextBox 20">
              <a:extLst>
                <a:ext uri="{FF2B5EF4-FFF2-40B4-BE49-F238E27FC236}">
                  <a16:creationId xmlns:a16="http://schemas.microsoft.com/office/drawing/2014/main" id="{914ED111-2223-4D3A-9545-D3AED8A95DC0}"/>
                </a:ext>
              </a:extLst>
            </p:cNvPr>
            <p:cNvSpPr txBox="1">
              <a:spLocks noChangeArrowheads="1"/>
            </p:cNvSpPr>
            <p:nvPr/>
          </p:nvSpPr>
          <p:spPr bwMode="auto">
            <a:xfrm>
              <a:off x="206061" y="2817272"/>
              <a:ext cx="4968552" cy="46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入射波在  点引起的振动方程为</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60453" name="Object 37">
              <a:extLst>
                <a:ext uri="{FF2B5EF4-FFF2-40B4-BE49-F238E27FC236}">
                  <a16:creationId xmlns:a16="http://schemas.microsoft.com/office/drawing/2014/main" id="{2D5B2F93-316E-4159-9DFA-AB41DBF7A2B2}"/>
                </a:ext>
              </a:extLst>
            </p:cNvPr>
            <p:cNvGraphicFramePr>
              <a:graphicFrameLocks noChangeAspect="1"/>
            </p:cNvGraphicFramePr>
            <p:nvPr>
              <p:extLst>
                <p:ext uri="{D42A27DB-BD31-4B8C-83A1-F6EECF244321}">
                  <p14:modId xmlns:p14="http://schemas.microsoft.com/office/powerpoint/2010/main" val="1518656048"/>
                </p:ext>
              </p:extLst>
            </p:nvPr>
          </p:nvGraphicFramePr>
          <p:xfrm>
            <a:off x="1477689" y="2896845"/>
            <a:ext cx="254000" cy="285750"/>
          </p:xfrm>
          <a:graphic>
            <a:graphicData uri="http://schemas.openxmlformats.org/presentationml/2006/ole">
              <mc:AlternateContent xmlns:mc="http://schemas.openxmlformats.org/markup-compatibility/2006">
                <mc:Choice xmlns:v="urn:schemas-microsoft-com:vml" Requires="v">
                  <p:oleObj name="Equation" r:id="rId12" imgW="253890" imgH="279279" progId="Equation.DSMT4">
                    <p:embed/>
                  </p:oleObj>
                </mc:Choice>
                <mc:Fallback>
                  <p:oleObj name="Equation" r:id="rId12" imgW="253890" imgH="279279" progId="Equation.DSMT4">
                    <p:embed/>
                    <p:pic>
                      <p:nvPicPr>
                        <p:cNvPr id="60453" name="Object 37">
                          <a:extLst>
                            <a:ext uri="{FF2B5EF4-FFF2-40B4-BE49-F238E27FC236}">
                              <a16:creationId xmlns:a16="http://schemas.microsoft.com/office/drawing/2014/main" id="{2D5B2F93-316E-4159-9DFA-AB41DBF7A2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7689" y="2896845"/>
                          <a:ext cx="25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1" name="对象 22">
            <a:extLst>
              <a:ext uri="{FF2B5EF4-FFF2-40B4-BE49-F238E27FC236}">
                <a16:creationId xmlns:a16="http://schemas.microsoft.com/office/drawing/2014/main" id="{90CCD568-F155-4721-BA6E-839F7A598573}"/>
              </a:ext>
            </a:extLst>
          </p:cNvPr>
          <p:cNvGraphicFramePr>
            <a:graphicFrameLocks noChangeAspect="1"/>
          </p:cNvGraphicFramePr>
          <p:nvPr>
            <p:extLst>
              <p:ext uri="{D42A27DB-BD31-4B8C-83A1-F6EECF244321}">
                <p14:modId xmlns:p14="http://schemas.microsoft.com/office/powerpoint/2010/main" val="641532009"/>
              </p:ext>
            </p:extLst>
          </p:nvPr>
        </p:nvGraphicFramePr>
        <p:xfrm>
          <a:off x="5088934" y="2568885"/>
          <a:ext cx="3403600" cy="811212"/>
        </p:xfrm>
        <a:graphic>
          <a:graphicData uri="http://schemas.openxmlformats.org/presentationml/2006/ole">
            <mc:AlternateContent xmlns:mc="http://schemas.openxmlformats.org/markup-compatibility/2006">
              <mc:Choice xmlns:v="urn:schemas-microsoft-com:vml" Requires="v">
                <p:oleObj name="Equation" r:id="rId14" imgW="3377880" imgH="787320" progId="Equation.DSMT4">
                  <p:embed/>
                </p:oleObj>
              </mc:Choice>
              <mc:Fallback>
                <p:oleObj name="Equation" r:id="rId14" imgW="3377880" imgH="787320" progId="Equation.DSMT4">
                  <p:embed/>
                  <p:pic>
                    <p:nvPicPr>
                      <p:cNvPr id="41" name="对象 22">
                        <a:extLst>
                          <a:ext uri="{FF2B5EF4-FFF2-40B4-BE49-F238E27FC236}">
                            <a16:creationId xmlns:a16="http://schemas.microsoft.com/office/drawing/2014/main" id="{90CCD568-F155-4721-BA6E-839F7A598573}"/>
                          </a:ext>
                        </a:extLst>
                      </p:cNvPr>
                      <p:cNvPicPr>
                        <a:picLocks noChangeAspect="1" noChangeArrowheads="1"/>
                      </p:cNvPicPr>
                      <p:nvPr/>
                    </p:nvPicPr>
                    <p:blipFill>
                      <a:blip r:embed="rId15"/>
                      <a:srcRect/>
                      <a:stretch>
                        <a:fillRect/>
                      </a:stretch>
                    </p:blipFill>
                    <p:spPr bwMode="auto">
                      <a:xfrm>
                        <a:off x="5088934" y="2568885"/>
                        <a:ext cx="34036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41">
            <a:extLst>
              <a:ext uri="{FF2B5EF4-FFF2-40B4-BE49-F238E27FC236}">
                <a16:creationId xmlns:a16="http://schemas.microsoft.com/office/drawing/2014/main" id="{71EA9347-B5B9-4322-9E6F-CFF2DD69BF3C}"/>
              </a:ext>
            </a:extLst>
          </p:cNvPr>
          <p:cNvGrpSpPr>
            <a:grpSpLocks/>
          </p:cNvGrpSpPr>
          <p:nvPr/>
        </p:nvGrpSpPr>
        <p:grpSpPr bwMode="auto">
          <a:xfrm>
            <a:off x="269875" y="3621884"/>
            <a:ext cx="4968875" cy="461665"/>
            <a:chOff x="323528" y="2924944"/>
            <a:chExt cx="4968552" cy="460477"/>
          </a:xfrm>
        </p:grpSpPr>
        <p:sp>
          <p:nvSpPr>
            <p:cNvPr id="60450" name="TextBox 20">
              <a:extLst>
                <a:ext uri="{FF2B5EF4-FFF2-40B4-BE49-F238E27FC236}">
                  <a16:creationId xmlns:a16="http://schemas.microsoft.com/office/drawing/2014/main" id="{3547B3E0-32AC-48FA-8EC8-1AADE39AE320}"/>
                </a:ext>
              </a:extLst>
            </p:cNvPr>
            <p:cNvSpPr txBox="1">
              <a:spLocks noChangeArrowheads="1"/>
            </p:cNvSpPr>
            <p:nvPr/>
          </p:nvSpPr>
          <p:spPr bwMode="auto">
            <a:xfrm>
              <a:off x="323528" y="2924944"/>
              <a:ext cx="4968552" cy="46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反射波在   点引起的振动</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60451" name="Object 35">
              <a:extLst>
                <a:ext uri="{FF2B5EF4-FFF2-40B4-BE49-F238E27FC236}">
                  <a16:creationId xmlns:a16="http://schemas.microsoft.com/office/drawing/2014/main" id="{955A5137-C783-4944-840B-07BAA4BF4F52}"/>
                </a:ext>
              </a:extLst>
            </p:cNvPr>
            <p:cNvGraphicFramePr>
              <a:graphicFrameLocks noChangeAspect="1"/>
            </p:cNvGraphicFramePr>
            <p:nvPr>
              <p:extLst>
                <p:ext uri="{D42A27DB-BD31-4B8C-83A1-F6EECF244321}">
                  <p14:modId xmlns:p14="http://schemas.microsoft.com/office/powerpoint/2010/main" val="699518492"/>
                </p:ext>
              </p:extLst>
            </p:nvPr>
          </p:nvGraphicFramePr>
          <p:xfrm>
            <a:off x="1648558" y="3032245"/>
            <a:ext cx="193309" cy="285750"/>
          </p:xfrm>
          <a:graphic>
            <a:graphicData uri="http://schemas.openxmlformats.org/presentationml/2006/ole">
              <mc:AlternateContent xmlns:mc="http://schemas.openxmlformats.org/markup-compatibility/2006">
                <mc:Choice xmlns:v="urn:schemas-microsoft-com:vml" Requires="v">
                  <p:oleObj name="Equation" r:id="rId16" imgW="253890" imgH="279279" progId="Equation.DSMT4">
                    <p:embed/>
                  </p:oleObj>
                </mc:Choice>
                <mc:Fallback>
                  <p:oleObj name="Equation" r:id="rId16" imgW="253890" imgH="279279" progId="Equation.DSMT4">
                    <p:embed/>
                    <p:pic>
                      <p:nvPicPr>
                        <p:cNvPr id="60451" name="Object 35">
                          <a:extLst>
                            <a:ext uri="{FF2B5EF4-FFF2-40B4-BE49-F238E27FC236}">
                              <a16:creationId xmlns:a16="http://schemas.microsoft.com/office/drawing/2014/main" id="{955A5137-C783-4944-840B-07BAA4BF4F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8558" y="3032245"/>
                          <a:ext cx="193309" cy="285750"/>
                        </a:xfrm>
                        <a:prstGeom prst="rect">
                          <a:avLst/>
                        </a:prstGeom>
                        <a:noFill/>
                        <a:ln>
                          <a:noFill/>
                        </a:ln>
                      </p:spPr>
                    </p:pic>
                  </p:oleObj>
                </mc:Fallback>
              </mc:AlternateContent>
            </a:graphicData>
          </a:graphic>
        </p:graphicFrame>
      </p:grpSp>
      <p:graphicFrame>
        <p:nvGraphicFramePr>
          <p:cNvPr id="45" name="对象 16">
            <a:extLst>
              <a:ext uri="{FF2B5EF4-FFF2-40B4-BE49-F238E27FC236}">
                <a16:creationId xmlns:a16="http://schemas.microsoft.com/office/drawing/2014/main" id="{CD02B7DF-A60A-44E2-BD6D-497859ABA638}"/>
              </a:ext>
            </a:extLst>
          </p:cNvPr>
          <p:cNvGraphicFramePr>
            <a:graphicFrameLocks noChangeAspect="1"/>
          </p:cNvGraphicFramePr>
          <p:nvPr>
            <p:extLst>
              <p:ext uri="{D42A27DB-BD31-4B8C-83A1-F6EECF244321}">
                <p14:modId xmlns:p14="http://schemas.microsoft.com/office/powerpoint/2010/main" val="2455886160"/>
              </p:ext>
            </p:extLst>
          </p:nvPr>
        </p:nvGraphicFramePr>
        <p:xfrm>
          <a:off x="4100513" y="3540814"/>
          <a:ext cx="576263" cy="506413"/>
        </p:xfrm>
        <a:graphic>
          <a:graphicData uri="http://schemas.openxmlformats.org/presentationml/2006/ole">
            <mc:AlternateContent xmlns:mc="http://schemas.openxmlformats.org/markup-compatibility/2006">
              <mc:Choice xmlns:v="urn:schemas-microsoft-com:vml" Requires="v">
                <p:oleObj name="Equation" r:id="rId17" imgW="266584" imgH="228501" progId="Equation.DSMT4">
                  <p:embed/>
                </p:oleObj>
              </mc:Choice>
              <mc:Fallback>
                <p:oleObj name="Equation" r:id="rId17" imgW="266584" imgH="228501" progId="Equation.DSMT4">
                  <p:embed/>
                  <p:pic>
                    <p:nvPicPr>
                      <p:cNvPr id="45" name="对象 16">
                        <a:extLst>
                          <a:ext uri="{FF2B5EF4-FFF2-40B4-BE49-F238E27FC236}">
                            <a16:creationId xmlns:a16="http://schemas.microsoft.com/office/drawing/2014/main" id="{CD02B7DF-A60A-44E2-BD6D-497859ABA63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00513" y="3540814"/>
                        <a:ext cx="57626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 name="组合 5">
            <a:extLst>
              <a:ext uri="{FF2B5EF4-FFF2-40B4-BE49-F238E27FC236}">
                <a16:creationId xmlns:a16="http://schemas.microsoft.com/office/drawing/2014/main" id="{C50FBB01-A27A-48CF-9D90-2EE6E919D25E}"/>
              </a:ext>
            </a:extLst>
          </p:cNvPr>
          <p:cNvGrpSpPr>
            <a:grpSpLocks/>
          </p:cNvGrpSpPr>
          <p:nvPr/>
        </p:nvGrpSpPr>
        <p:grpSpPr bwMode="auto">
          <a:xfrm>
            <a:off x="185738" y="4306771"/>
            <a:ext cx="3275012" cy="492125"/>
            <a:chOff x="289103" y="4437112"/>
            <a:chExt cx="3274785" cy="492443"/>
          </a:xfrm>
        </p:grpSpPr>
        <p:sp>
          <p:nvSpPr>
            <p:cNvPr id="60448" name="TextBox 20">
              <a:extLst>
                <a:ext uri="{FF2B5EF4-FFF2-40B4-BE49-F238E27FC236}">
                  <a16:creationId xmlns:a16="http://schemas.microsoft.com/office/drawing/2014/main" id="{329E5A19-991B-4B8C-97AF-E574D28A7428}"/>
                </a:ext>
              </a:extLst>
            </p:cNvPr>
            <p:cNvSpPr txBox="1">
              <a:spLocks noChangeArrowheads="1"/>
            </p:cNvSpPr>
            <p:nvPr/>
          </p:nvSpPr>
          <p:spPr bwMode="auto">
            <a:xfrm>
              <a:off x="289103" y="4437112"/>
              <a:ext cx="327478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0000FF"/>
                  </a:solidFill>
                  <a:latin typeface="黑体" panose="02010609060101010101" pitchFamily="49" charset="-122"/>
                  <a:ea typeface="黑体" panose="02010609060101010101" pitchFamily="49" charset="-122"/>
                </a:rPr>
                <a:t>  </a:t>
              </a:r>
              <a:r>
                <a:rPr lang="zh-CN" altLang="en-US" sz="2400" dirty="0">
                  <a:latin typeface="微软雅黑" panose="020B0503020204020204" pitchFamily="34" charset="-122"/>
                  <a:ea typeface="微软雅黑" panose="020B0503020204020204" pitchFamily="34" charset="-122"/>
                </a:rPr>
                <a:t>点是固定点</a:t>
              </a:r>
              <a:r>
                <a:rPr lang="zh-CN" altLang="en-US" sz="2600" dirty="0">
                  <a:latin typeface="微软雅黑" panose="020B0503020204020204" pitchFamily="34" charset="-122"/>
                  <a:ea typeface="微软雅黑" panose="020B0503020204020204" pitchFamily="34" charset="-122"/>
                </a:rPr>
                <a:t>，所以</a:t>
              </a:r>
              <a:r>
                <a:rPr lang="zh-CN" altLang="en-US" sz="2400" b="1" dirty="0">
                  <a:latin typeface="黑体" panose="02010609060101010101" pitchFamily="49" charset="-122"/>
                  <a:ea typeface="黑体" panose="02010609060101010101" pitchFamily="49" charset="-122"/>
                </a:rPr>
                <a:t>：</a:t>
              </a:r>
            </a:p>
          </p:txBody>
        </p:sp>
        <p:graphicFrame>
          <p:nvGraphicFramePr>
            <p:cNvPr id="60449" name="Object 33">
              <a:extLst>
                <a:ext uri="{FF2B5EF4-FFF2-40B4-BE49-F238E27FC236}">
                  <a16:creationId xmlns:a16="http://schemas.microsoft.com/office/drawing/2014/main" id="{DC1FC9E4-8B5B-447C-83E6-01A82A997365}"/>
                </a:ext>
              </a:extLst>
            </p:cNvPr>
            <p:cNvGraphicFramePr>
              <a:graphicFrameLocks noChangeAspect="1"/>
            </p:cNvGraphicFramePr>
            <p:nvPr/>
          </p:nvGraphicFramePr>
          <p:xfrm>
            <a:off x="424424" y="4540458"/>
            <a:ext cx="254000" cy="285750"/>
          </p:xfrm>
          <a:graphic>
            <a:graphicData uri="http://schemas.openxmlformats.org/presentationml/2006/ole">
              <mc:AlternateContent xmlns:mc="http://schemas.openxmlformats.org/markup-compatibility/2006">
                <mc:Choice xmlns:v="urn:schemas-microsoft-com:vml" Requires="v">
                  <p:oleObj name="Equation" r:id="rId16" imgW="253890" imgH="279279" progId="Equation.DSMT4">
                    <p:embed/>
                  </p:oleObj>
                </mc:Choice>
                <mc:Fallback>
                  <p:oleObj name="Equation" r:id="rId16" imgW="253890" imgH="279279" progId="Equation.DSMT4">
                    <p:embed/>
                    <p:pic>
                      <p:nvPicPr>
                        <p:cNvPr id="60449" name="Object 33">
                          <a:extLst>
                            <a:ext uri="{FF2B5EF4-FFF2-40B4-BE49-F238E27FC236}">
                              <a16:creationId xmlns:a16="http://schemas.microsoft.com/office/drawing/2014/main" id="{DC1FC9E4-8B5B-447C-83E6-01A82A9973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4424" y="4540458"/>
                          <a:ext cx="25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7" name="对象 6">
            <a:extLst>
              <a:ext uri="{FF2B5EF4-FFF2-40B4-BE49-F238E27FC236}">
                <a16:creationId xmlns:a16="http://schemas.microsoft.com/office/drawing/2014/main" id="{7585B084-63A3-4C3E-9D5F-229F51F66FAE}"/>
              </a:ext>
            </a:extLst>
          </p:cNvPr>
          <p:cNvGraphicFramePr>
            <a:graphicFrameLocks noChangeAspect="1"/>
          </p:cNvGraphicFramePr>
          <p:nvPr>
            <p:extLst>
              <p:ext uri="{D42A27DB-BD31-4B8C-83A1-F6EECF244321}">
                <p14:modId xmlns:p14="http://schemas.microsoft.com/office/powerpoint/2010/main" val="1874497767"/>
              </p:ext>
            </p:extLst>
          </p:nvPr>
        </p:nvGraphicFramePr>
        <p:xfrm>
          <a:off x="3654425" y="4210845"/>
          <a:ext cx="2695575" cy="533400"/>
        </p:xfrm>
        <a:graphic>
          <a:graphicData uri="http://schemas.openxmlformats.org/presentationml/2006/ole">
            <mc:AlternateContent xmlns:mc="http://schemas.openxmlformats.org/markup-compatibility/2006">
              <mc:Choice xmlns:v="urn:schemas-microsoft-com:vml" Requires="v">
                <p:oleObj name="Equation" r:id="rId19" imgW="1244600" imgH="241300" progId="Equation.DSMT4">
                  <p:embed/>
                </p:oleObj>
              </mc:Choice>
              <mc:Fallback>
                <p:oleObj name="Equation" r:id="rId19" imgW="1244600" imgH="241300" progId="Equation.DSMT4">
                  <p:embed/>
                  <p:pic>
                    <p:nvPicPr>
                      <p:cNvPr id="7" name="对象 6">
                        <a:extLst>
                          <a:ext uri="{FF2B5EF4-FFF2-40B4-BE49-F238E27FC236}">
                            <a16:creationId xmlns:a16="http://schemas.microsoft.com/office/drawing/2014/main" id="{7585B084-63A3-4C3E-9D5F-229F51F66FA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4425" y="4210845"/>
                        <a:ext cx="2695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a:extLst>
              <a:ext uri="{FF2B5EF4-FFF2-40B4-BE49-F238E27FC236}">
                <a16:creationId xmlns:a16="http://schemas.microsoft.com/office/drawing/2014/main" id="{D8AFA79C-9BAC-401F-AD35-534AE56C5032}"/>
              </a:ext>
            </a:extLst>
          </p:cNvPr>
          <p:cNvGraphicFramePr>
            <a:graphicFrameLocks noChangeAspect="1"/>
          </p:cNvGraphicFramePr>
          <p:nvPr/>
        </p:nvGraphicFramePr>
        <p:xfrm>
          <a:off x="4100513" y="5002213"/>
          <a:ext cx="1522412" cy="431800"/>
        </p:xfrm>
        <a:graphic>
          <a:graphicData uri="http://schemas.openxmlformats.org/presentationml/2006/ole">
            <mc:AlternateContent xmlns:mc="http://schemas.openxmlformats.org/markup-compatibility/2006">
              <mc:Choice xmlns:v="urn:schemas-microsoft-com:vml" Requires="v">
                <p:oleObj name="Equation" r:id="rId21" imgW="1511300" imgH="419100" progId="Equation.DSMT4">
                  <p:embed/>
                </p:oleObj>
              </mc:Choice>
              <mc:Fallback>
                <p:oleObj name="Equation" r:id="rId21" imgW="1511300" imgH="419100" progId="Equation.DSMT4">
                  <p:embed/>
                  <p:pic>
                    <p:nvPicPr>
                      <p:cNvPr id="8" name="对象 7">
                        <a:extLst>
                          <a:ext uri="{FF2B5EF4-FFF2-40B4-BE49-F238E27FC236}">
                            <a16:creationId xmlns:a16="http://schemas.microsoft.com/office/drawing/2014/main" id="{D8AFA79C-9BAC-401F-AD35-534AE56C503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00513" y="5002213"/>
                        <a:ext cx="15224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组合 13">
            <a:extLst>
              <a:ext uri="{FF2B5EF4-FFF2-40B4-BE49-F238E27FC236}">
                <a16:creationId xmlns:a16="http://schemas.microsoft.com/office/drawing/2014/main" id="{4CA4132C-F7B5-4016-B37E-77ACE058BF4D}"/>
              </a:ext>
            </a:extLst>
          </p:cNvPr>
          <p:cNvGrpSpPr>
            <a:grpSpLocks/>
          </p:cNvGrpSpPr>
          <p:nvPr/>
        </p:nvGrpSpPr>
        <p:grpSpPr bwMode="auto">
          <a:xfrm>
            <a:off x="314325" y="4981578"/>
            <a:ext cx="3256020" cy="492443"/>
            <a:chOff x="314791" y="4982125"/>
            <a:chExt cx="3255648" cy="491176"/>
          </a:xfrm>
        </p:grpSpPr>
        <p:sp>
          <p:nvSpPr>
            <p:cNvPr id="60446" name="矩形 53">
              <a:extLst>
                <a:ext uri="{FF2B5EF4-FFF2-40B4-BE49-F238E27FC236}">
                  <a16:creationId xmlns:a16="http://schemas.microsoft.com/office/drawing/2014/main" id="{5A7161F4-4E28-4C49-9E4F-9F231AF4AF0C}"/>
                </a:ext>
              </a:extLst>
            </p:cNvPr>
            <p:cNvSpPr>
              <a:spLocks noChangeArrowheads="1"/>
            </p:cNvSpPr>
            <p:nvPr/>
          </p:nvSpPr>
          <p:spPr bwMode="auto">
            <a:xfrm>
              <a:off x="314791" y="4982125"/>
              <a:ext cx="3255648" cy="49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反</a:t>
              </a:r>
              <a:r>
                <a:rPr lang="zh-CN" altLang="zh-CN" sz="2400" dirty="0">
                  <a:latin typeface="微软雅黑" panose="020B0503020204020204" pitchFamily="34" charset="-122"/>
                  <a:ea typeface="微软雅黑" panose="020B0503020204020204" pitchFamily="34" charset="-122"/>
                </a:rPr>
                <a:t>射波</a:t>
              </a:r>
              <a:r>
                <a:rPr lang="zh-CN" altLang="en-US" sz="2400" dirty="0">
                  <a:latin typeface="微软雅黑" panose="020B0503020204020204" pitchFamily="34" charset="-122"/>
                  <a:ea typeface="微软雅黑" panose="020B0503020204020204" pitchFamily="34" charset="-122"/>
                </a:rPr>
                <a:t>增加了   相位</a:t>
              </a:r>
              <a:r>
                <a:rPr lang="zh-CN" altLang="en-US" sz="2600" b="1" dirty="0">
                  <a:latin typeface="黑体" panose="02010609060101010101" pitchFamily="49" charset="-122"/>
                  <a:ea typeface="黑体" panose="02010609060101010101" pitchFamily="49" charset="-122"/>
                </a:rPr>
                <a:t>：</a:t>
              </a:r>
              <a:endParaRPr lang="zh-CN" altLang="en-US" sz="2600" dirty="0"/>
            </a:p>
          </p:txBody>
        </p:sp>
        <p:graphicFrame>
          <p:nvGraphicFramePr>
            <p:cNvPr id="60447" name="对象 2">
              <a:extLst>
                <a:ext uri="{FF2B5EF4-FFF2-40B4-BE49-F238E27FC236}">
                  <a16:creationId xmlns:a16="http://schemas.microsoft.com/office/drawing/2014/main" id="{BCCBFCC5-03D3-40AD-AB9D-4C81BA101EDA}"/>
                </a:ext>
              </a:extLst>
            </p:cNvPr>
            <p:cNvGraphicFramePr>
              <a:graphicFrameLocks noChangeAspect="1"/>
            </p:cNvGraphicFramePr>
            <p:nvPr>
              <p:extLst>
                <p:ext uri="{D42A27DB-BD31-4B8C-83A1-F6EECF244321}">
                  <p14:modId xmlns:p14="http://schemas.microsoft.com/office/powerpoint/2010/main" val="3155473304"/>
                </p:ext>
              </p:extLst>
            </p:nvPr>
          </p:nvGraphicFramePr>
          <p:xfrm>
            <a:off x="2195987" y="5109712"/>
            <a:ext cx="254000" cy="226081"/>
          </p:xfrm>
          <a:graphic>
            <a:graphicData uri="http://schemas.openxmlformats.org/presentationml/2006/ole">
              <mc:AlternateContent xmlns:mc="http://schemas.openxmlformats.org/markup-compatibility/2006">
                <mc:Choice xmlns:v="urn:schemas-microsoft-com:vml" Requires="v">
                  <p:oleObj name="Equation" r:id="rId23" imgW="253780" imgH="215713" progId="Equation.DSMT4">
                    <p:embed/>
                  </p:oleObj>
                </mc:Choice>
                <mc:Fallback>
                  <p:oleObj name="Equation" r:id="rId23" imgW="253780" imgH="215713" progId="Equation.DSMT4">
                    <p:embed/>
                    <p:pic>
                      <p:nvPicPr>
                        <p:cNvPr id="60447" name="对象 2">
                          <a:extLst>
                            <a:ext uri="{FF2B5EF4-FFF2-40B4-BE49-F238E27FC236}">
                              <a16:creationId xmlns:a16="http://schemas.microsoft.com/office/drawing/2014/main" id="{BCCBFCC5-03D3-40AD-AB9D-4C81BA101ED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95987" y="5109712"/>
                          <a:ext cx="254000" cy="226081"/>
                        </a:xfrm>
                        <a:prstGeom prst="rect">
                          <a:avLst/>
                        </a:prstGeom>
                        <a:noFill/>
                        <a:ln>
                          <a:noFill/>
                        </a:ln>
                      </p:spPr>
                    </p:pic>
                  </p:oleObj>
                </mc:Fallback>
              </mc:AlternateContent>
            </a:graphicData>
          </a:graphic>
        </p:graphicFrame>
      </p:grpSp>
      <p:sp>
        <p:nvSpPr>
          <p:cNvPr id="58" name="矩形 57">
            <a:extLst>
              <a:ext uri="{FF2B5EF4-FFF2-40B4-BE49-F238E27FC236}">
                <a16:creationId xmlns:a16="http://schemas.microsoft.com/office/drawing/2014/main" id="{5B187B82-CC05-422E-A931-391E62C40D3B}"/>
              </a:ext>
            </a:extLst>
          </p:cNvPr>
          <p:cNvSpPr>
            <a:spLocks noChangeArrowheads="1"/>
          </p:cNvSpPr>
          <p:nvPr/>
        </p:nvSpPr>
        <p:spPr bwMode="auto">
          <a:xfrm>
            <a:off x="1431925" y="5949950"/>
            <a:ext cx="2738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对应空间半个波长 </a:t>
            </a:r>
          </a:p>
        </p:txBody>
      </p:sp>
      <p:sp>
        <p:nvSpPr>
          <p:cNvPr id="10" name="右箭头 9">
            <a:extLst>
              <a:ext uri="{FF2B5EF4-FFF2-40B4-BE49-F238E27FC236}">
                <a16:creationId xmlns:a16="http://schemas.microsoft.com/office/drawing/2014/main" id="{BFBDE8CE-8D36-40C4-8062-780E38112DCE}"/>
              </a:ext>
            </a:extLst>
          </p:cNvPr>
          <p:cNvSpPr/>
          <p:nvPr/>
        </p:nvSpPr>
        <p:spPr>
          <a:xfrm>
            <a:off x="4316573" y="5980422"/>
            <a:ext cx="576262" cy="401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0" name="矩形 59">
            <a:extLst>
              <a:ext uri="{FF2B5EF4-FFF2-40B4-BE49-F238E27FC236}">
                <a16:creationId xmlns:a16="http://schemas.microsoft.com/office/drawing/2014/main" id="{FB659626-DA94-485A-9DAD-F305F37CBABD}"/>
              </a:ext>
            </a:extLst>
          </p:cNvPr>
          <p:cNvSpPr>
            <a:spLocks noChangeArrowheads="1"/>
          </p:cNvSpPr>
          <p:nvPr/>
        </p:nvSpPr>
        <p:spPr bwMode="auto">
          <a:xfrm>
            <a:off x="5002213" y="594995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半波损失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a:extLst>
              <a:ext uri="{FF2B5EF4-FFF2-40B4-BE49-F238E27FC236}">
                <a16:creationId xmlns:a16="http://schemas.microsoft.com/office/drawing/2014/main" id="{C07E0F13-E2C6-40FB-A43F-B6DCCD4B2FFC}"/>
              </a:ext>
            </a:extLst>
          </p:cNvPr>
          <p:cNvSpPr txBox="1">
            <a:spLocks noChangeArrowheads="1"/>
          </p:cNvSpPr>
          <p:nvPr/>
        </p:nvSpPr>
        <p:spPr bwMode="auto">
          <a:xfrm>
            <a:off x="395536" y="96746"/>
            <a:ext cx="35178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二、波的分类</a:t>
            </a:r>
          </a:p>
        </p:txBody>
      </p:sp>
      <p:sp>
        <p:nvSpPr>
          <p:cNvPr id="2" name="矩形 1">
            <a:extLst>
              <a:ext uri="{FF2B5EF4-FFF2-40B4-BE49-F238E27FC236}">
                <a16:creationId xmlns:a16="http://schemas.microsoft.com/office/drawing/2014/main" id="{743E8CF5-0222-443A-B1A9-A901982CAB2D}"/>
              </a:ext>
            </a:extLst>
          </p:cNvPr>
          <p:cNvSpPr>
            <a:spLocks noChangeArrowheads="1"/>
          </p:cNvSpPr>
          <p:nvPr/>
        </p:nvSpPr>
        <p:spPr bwMode="auto">
          <a:xfrm>
            <a:off x="363452" y="585666"/>
            <a:ext cx="557670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按振动方向与传播方向的关系</a:t>
            </a:r>
            <a:endParaRPr lang="en-US" altLang="zh-CN" sz="24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BB06369-D211-466C-9540-925410899A5D}"/>
              </a:ext>
            </a:extLst>
          </p:cNvPr>
          <p:cNvSpPr>
            <a:spLocks noChangeArrowheads="1"/>
          </p:cNvSpPr>
          <p:nvPr/>
        </p:nvSpPr>
        <p:spPr bwMode="auto">
          <a:xfrm>
            <a:off x="269875" y="1159517"/>
            <a:ext cx="860425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横波：振动方向与传播方向垂直。如，绳中波、电磁波等</a:t>
            </a:r>
            <a:endParaRPr lang="en-US" altLang="zh-CN" sz="24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66FE3B3-BEB2-417D-A8CF-3AB116EE328D}"/>
              </a:ext>
            </a:extLst>
          </p:cNvPr>
          <p:cNvSpPr>
            <a:spLocks noChangeArrowheads="1"/>
          </p:cNvSpPr>
          <p:nvPr/>
        </p:nvSpPr>
        <p:spPr bwMode="auto">
          <a:xfrm>
            <a:off x="269875" y="1723338"/>
            <a:ext cx="860425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纵波：振动方向与传播方向平行。如，弹簧中波、声波等</a:t>
            </a:r>
            <a:endParaRPr lang="en-US" altLang="zh-CN" sz="2400" dirty="0">
              <a:latin typeface="微软雅黑" panose="020B0503020204020204" pitchFamily="34" charset="-122"/>
              <a:ea typeface="微软雅黑" panose="020B0503020204020204" pitchFamily="34" charset="-122"/>
            </a:endParaRPr>
          </a:p>
        </p:txBody>
      </p:sp>
      <p:pic>
        <p:nvPicPr>
          <p:cNvPr id="10" name="Picture 7" descr="http://cimg.163.com/catchpic/5/5A/5AD55A2F2560D7E15341BBCF59F0F4FB.gif">
            <a:extLst>
              <a:ext uri="{FF2B5EF4-FFF2-40B4-BE49-F238E27FC236}">
                <a16:creationId xmlns:a16="http://schemas.microsoft.com/office/drawing/2014/main" id="{E92224B0-5FBE-48AD-A367-5C0AC120A2B4}"/>
              </a:ext>
            </a:extLst>
          </p:cNvPr>
          <p:cNvPicPr>
            <a:picLocks noChangeAspect="1" noChangeArrowheads="1" noCrop="1"/>
          </p:cNvPicPr>
          <p:nvPr/>
        </p:nvPicPr>
        <p:blipFill>
          <a:blip r:embed="rId2"/>
          <a:srcRect/>
          <a:stretch>
            <a:fillRect/>
          </a:stretch>
        </p:blipFill>
        <p:spPr bwMode="auto">
          <a:xfrm>
            <a:off x="1447224" y="4566697"/>
            <a:ext cx="6193093" cy="1666878"/>
          </a:xfrm>
          <a:prstGeom prst="rect">
            <a:avLst/>
          </a:prstGeom>
          <a:noFill/>
        </p:spPr>
      </p:pic>
      <p:pic>
        <p:nvPicPr>
          <p:cNvPr id="11" name="Picture 5" descr="http://cimg.163.com/catchpic/0/02/021C061873D8AC3815A2EC568BD3F6D9.gif">
            <a:extLst>
              <a:ext uri="{FF2B5EF4-FFF2-40B4-BE49-F238E27FC236}">
                <a16:creationId xmlns:a16="http://schemas.microsoft.com/office/drawing/2014/main" id="{DE9D76FB-79CE-4736-9F5A-C15B5851F0FA}"/>
              </a:ext>
            </a:extLst>
          </p:cNvPr>
          <p:cNvPicPr>
            <a:picLocks noChangeAspect="1" noChangeArrowheads="1"/>
          </p:cNvPicPr>
          <p:nvPr/>
        </p:nvPicPr>
        <p:blipFill>
          <a:blip r:embed="rId3"/>
          <a:srcRect/>
          <a:stretch>
            <a:fillRect/>
          </a:stretch>
        </p:blipFill>
        <p:spPr bwMode="auto">
          <a:xfrm>
            <a:off x="1426231" y="2637144"/>
            <a:ext cx="5927672" cy="1276353"/>
          </a:xfrm>
          <a:prstGeom prst="rect">
            <a:avLst/>
          </a:prstGeom>
          <a:noFill/>
        </p:spPr>
      </p:pic>
    </p:spTree>
    <p:extLst>
      <p:ext uri="{BB962C8B-B14F-4D97-AF65-F5344CB8AC3E}">
        <p14:creationId xmlns:p14="http://schemas.microsoft.com/office/powerpoint/2010/main" val="3237546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4">
            <a:extLst>
              <a:ext uri="{FF2B5EF4-FFF2-40B4-BE49-F238E27FC236}">
                <a16:creationId xmlns:a16="http://schemas.microsoft.com/office/drawing/2014/main" id="{73645EAD-A69B-47A5-BB5D-CEF18FFBAC9E}"/>
              </a:ext>
            </a:extLst>
          </p:cNvPr>
          <p:cNvGrpSpPr>
            <a:grpSpLocks/>
          </p:cNvGrpSpPr>
          <p:nvPr/>
        </p:nvGrpSpPr>
        <p:grpSpPr bwMode="auto">
          <a:xfrm>
            <a:off x="5797550" y="23813"/>
            <a:ext cx="3148013" cy="2363787"/>
            <a:chOff x="5364088" y="908720"/>
            <a:chExt cx="3147045" cy="2363910"/>
          </a:xfrm>
        </p:grpSpPr>
        <p:pic>
          <p:nvPicPr>
            <p:cNvPr id="63523" name="Picture 3" descr="弦线一端固定">
              <a:extLst>
                <a:ext uri="{FF2B5EF4-FFF2-40B4-BE49-F238E27FC236}">
                  <a16:creationId xmlns:a16="http://schemas.microsoft.com/office/drawing/2014/main" id="{F3105F70-182F-4FC6-8846-5885BFA82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908720"/>
              <a:ext cx="3147045" cy="236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矩形 86">
              <a:extLst>
                <a:ext uri="{FF2B5EF4-FFF2-40B4-BE49-F238E27FC236}">
                  <a16:creationId xmlns:a16="http://schemas.microsoft.com/office/drawing/2014/main" id="{3A75F56D-010D-4F8E-9E81-BCDC8113D55F}"/>
                </a:ext>
              </a:extLst>
            </p:cNvPr>
            <p:cNvSpPr/>
            <p:nvPr/>
          </p:nvSpPr>
          <p:spPr>
            <a:xfrm>
              <a:off x="7657321" y="1618369"/>
              <a:ext cx="576085" cy="215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aphicFrame>
          <p:nvGraphicFramePr>
            <p:cNvPr id="63525" name="对象 87">
              <a:extLst>
                <a:ext uri="{FF2B5EF4-FFF2-40B4-BE49-F238E27FC236}">
                  <a16:creationId xmlns:a16="http://schemas.microsoft.com/office/drawing/2014/main" id="{9B686C28-F3AB-4EBE-93B3-D17C872D338C}"/>
                </a:ext>
              </a:extLst>
            </p:cNvPr>
            <p:cNvGraphicFramePr>
              <a:graphicFrameLocks noChangeAspect="1"/>
            </p:cNvGraphicFramePr>
            <p:nvPr/>
          </p:nvGraphicFramePr>
          <p:xfrm>
            <a:off x="7298031" y="2276873"/>
            <a:ext cx="226298" cy="251442"/>
          </p:xfrm>
          <a:graphic>
            <a:graphicData uri="http://schemas.openxmlformats.org/presentationml/2006/ole">
              <mc:AlternateContent xmlns:mc="http://schemas.openxmlformats.org/markup-compatibility/2006">
                <mc:Choice xmlns:v="urn:schemas-microsoft-com:vml" Requires="v">
                  <p:oleObj name="Equation" r:id="rId4" imgW="152268" imgH="164957" progId="Equation.DSMT4">
                    <p:embed/>
                  </p:oleObj>
                </mc:Choice>
                <mc:Fallback>
                  <p:oleObj name="Equation" r:id="rId4" imgW="152268" imgH="164957" progId="Equation.DSMT4">
                    <p:embed/>
                    <p:pic>
                      <p:nvPicPr>
                        <p:cNvPr id="63525" name="对象 87">
                          <a:extLst>
                            <a:ext uri="{FF2B5EF4-FFF2-40B4-BE49-F238E27FC236}">
                              <a16:creationId xmlns:a16="http://schemas.microsoft.com/office/drawing/2014/main" id="{9B686C28-F3AB-4EBE-93B3-D17C872D33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031" y="2276873"/>
                          <a:ext cx="226298" cy="25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7" name="对象 46">
            <a:extLst>
              <a:ext uri="{FF2B5EF4-FFF2-40B4-BE49-F238E27FC236}">
                <a16:creationId xmlns:a16="http://schemas.microsoft.com/office/drawing/2014/main" id="{4B9CB480-40EC-48A3-94E1-AD9A79A64CD1}"/>
              </a:ext>
            </a:extLst>
          </p:cNvPr>
          <p:cNvGraphicFramePr>
            <a:graphicFrameLocks noChangeAspect="1"/>
          </p:cNvGraphicFramePr>
          <p:nvPr>
            <p:extLst>
              <p:ext uri="{D42A27DB-BD31-4B8C-83A1-F6EECF244321}">
                <p14:modId xmlns:p14="http://schemas.microsoft.com/office/powerpoint/2010/main" val="2210508915"/>
              </p:ext>
            </p:extLst>
          </p:nvPr>
        </p:nvGraphicFramePr>
        <p:xfrm>
          <a:off x="5565775" y="4633913"/>
          <a:ext cx="2801938" cy="811212"/>
        </p:xfrm>
        <a:graphic>
          <a:graphicData uri="http://schemas.openxmlformats.org/presentationml/2006/ole">
            <mc:AlternateContent xmlns:mc="http://schemas.openxmlformats.org/markup-compatibility/2006">
              <mc:Choice xmlns:v="urn:schemas-microsoft-com:vml" Requires="v">
                <p:oleObj name="Equation" r:id="rId6" imgW="2781000" imgH="787320" progId="Equation.DSMT4">
                  <p:embed/>
                </p:oleObj>
              </mc:Choice>
              <mc:Fallback>
                <p:oleObj name="Equation" r:id="rId6" imgW="2781000" imgH="787320" progId="Equation.DSMT4">
                  <p:embed/>
                  <p:pic>
                    <p:nvPicPr>
                      <p:cNvPr id="47" name="对象 46">
                        <a:extLst>
                          <a:ext uri="{FF2B5EF4-FFF2-40B4-BE49-F238E27FC236}">
                            <a16:creationId xmlns:a16="http://schemas.microsoft.com/office/drawing/2014/main" id="{4B9CB480-40EC-48A3-94E1-AD9A79A64CD1}"/>
                          </a:ext>
                        </a:extLst>
                      </p:cNvPr>
                      <p:cNvPicPr>
                        <a:picLocks noChangeAspect="1" noChangeArrowheads="1"/>
                      </p:cNvPicPr>
                      <p:nvPr/>
                    </p:nvPicPr>
                    <p:blipFill>
                      <a:blip r:embed="rId7"/>
                      <a:srcRect/>
                      <a:stretch>
                        <a:fillRect/>
                      </a:stretch>
                    </p:blipFill>
                    <p:spPr bwMode="auto">
                      <a:xfrm>
                        <a:off x="5565775" y="4633913"/>
                        <a:ext cx="2801938"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TextBox 47">
            <a:extLst>
              <a:ext uri="{FF2B5EF4-FFF2-40B4-BE49-F238E27FC236}">
                <a16:creationId xmlns:a16="http://schemas.microsoft.com/office/drawing/2014/main" id="{5B071BEA-1627-4BBD-AF87-65D232DCFB8E}"/>
              </a:ext>
            </a:extLst>
          </p:cNvPr>
          <p:cNvSpPr txBox="1">
            <a:spLocks noChangeArrowheads="1"/>
          </p:cNvSpPr>
          <p:nvPr/>
        </p:nvSpPr>
        <p:spPr bwMode="auto">
          <a:xfrm>
            <a:off x="279400" y="401638"/>
            <a:ext cx="274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、弦线</a:t>
            </a:r>
            <a:r>
              <a:rPr lang="zh-CN" altLang="zh-CN" sz="2400" dirty="0">
                <a:latin typeface="微软雅黑" panose="020B0503020204020204" pitchFamily="34" charset="-122"/>
                <a:ea typeface="微软雅黑" panose="020B0503020204020204" pitchFamily="34" charset="-122"/>
              </a:rPr>
              <a:t>一端</a:t>
            </a:r>
            <a:r>
              <a:rPr lang="zh-CN" altLang="en-US" sz="2400" dirty="0">
                <a:latin typeface="微软雅黑" panose="020B0503020204020204" pitchFamily="34" charset="-122"/>
                <a:ea typeface="微软雅黑" panose="020B0503020204020204" pitchFamily="34" charset="-122"/>
              </a:rPr>
              <a:t>自由</a:t>
            </a:r>
            <a:endParaRPr lang="en-US" altLang="zh-CN" sz="2400" dirty="0">
              <a:latin typeface="微软雅黑" panose="020B0503020204020204" pitchFamily="34" charset="-122"/>
              <a:ea typeface="微软雅黑" panose="020B0503020204020204" pitchFamily="34" charset="-122"/>
            </a:endParaRPr>
          </a:p>
        </p:txBody>
      </p:sp>
      <p:sp>
        <p:nvSpPr>
          <p:cNvPr id="63493" name="灯片编号占位符 1">
            <a:extLst>
              <a:ext uri="{FF2B5EF4-FFF2-40B4-BE49-F238E27FC236}">
                <a16:creationId xmlns:a16="http://schemas.microsoft.com/office/drawing/2014/main" id="{C17470CC-9ED1-49DD-B77C-B03D336CB1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26B728C-2447-49DD-8767-B122CB2A084A}" type="slidenum">
              <a:rPr lang="en-US" altLang="zh-CN" sz="1400" smtClean="0"/>
              <a:pPr>
                <a:spcBef>
                  <a:spcPct val="0"/>
                </a:spcBef>
                <a:buFontTx/>
                <a:buNone/>
              </a:pPr>
              <a:t>40</a:t>
            </a:fld>
            <a:endParaRPr lang="en-US" altLang="zh-CN" sz="1400" dirty="0"/>
          </a:p>
        </p:txBody>
      </p:sp>
      <p:grpSp>
        <p:nvGrpSpPr>
          <p:cNvPr id="3" name="组合 50">
            <a:extLst>
              <a:ext uri="{FF2B5EF4-FFF2-40B4-BE49-F238E27FC236}">
                <a16:creationId xmlns:a16="http://schemas.microsoft.com/office/drawing/2014/main" id="{B08111A7-2DDD-44F2-816F-AFBEECD17A73}"/>
              </a:ext>
            </a:extLst>
          </p:cNvPr>
          <p:cNvGrpSpPr>
            <a:grpSpLocks/>
          </p:cNvGrpSpPr>
          <p:nvPr/>
        </p:nvGrpSpPr>
        <p:grpSpPr bwMode="auto">
          <a:xfrm>
            <a:off x="331788" y="1196979"/>
            <a:ext cx="2800350" cy="461666"/>
            <a:chOff x="331722" y="1364738"/>
            <a:chExt cx="2800117" cy="461963"/>
          </a:xfrm>
        </p:grpSpPr>
        <p:sp>
          <p:nvSpPr>
            <p:cNvPr id="63521" name="TextBox 25">
              <a:extLst>
                <a:ext uri="{FF2B5EF4-FFF2-40B4-BE49-F238E27FC236}">
                  <a16:creationId xmlns:a16="http://schemas.microsoft.com/office/drawing/2014/main" id="{111065F2-3A6D-4DD3-8F7F-9F814917A656}"/>
                </a:ext>
              </a:extLst>
            </p:cNvPr>
            <p:cNvSpPr txBox="1">
              <a:spLocks noChangeArrowheads="1"/>
            </p:cNvSpPr>
            <p:nvPr/>
          </p:nvSpPr>
          <p:spPr bwMode="auto">
            <a:xfrm>
              <a:off x="331722" y="1364738"/>
              <a:ext cx="280011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设    点的振动</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63522" name="对象 27">
              <a:extLst>
                <a:ext uri="{FF2B5EF4-FFF2-40B4-BE49-F238E27FC236}">
                  <a16:creationId xmlns:a16="http://schemas.microsoft.com/office/drawing/2014/main" id="{30018FF6-4C25-4D37-9F4E-B99337527C16}"/>
                </a:ext>
              </a:extLst>
            </p:cNvPr>
            <p:cNvGraphicFramePr>
              <a:graphicFrameLocks noChangeAspect="1"/>
            </p:cNvGraphicFramePr>
            <p:nvPr>
              <p:extLst>
                <p:ext uri="{D42A27DB-BD31-4B8C-83A1-F6EECF244321}">
                  <p14:modId xmlns:p14="http://schemas.microsoft.com/office/powerpoint/2010/main" val="2282987103"/>
                </p:ext>
              </p:extLst>
            </p:nvPr>
          </p:nvGraphicFramePr>
          <p:xfrm>
            <a:off x="749199" y="1387623"/>
            <a:ext cx="366681" cy="416193"/>
          </p:xfrm>
          <a:graphic>
            <a:graphicData uri="http://schemas.openxmlformats.org/presentationml/2006/ole">
              <mc:AlternateContent xmlns:mc="http://schemas.openxmlformats.org/markup-compatibility/2006">
                <mc:Choice xmlns:v="urn:schemas-microsoft-com:vml" Requires="v">
                  <p:oleObj name="Equation" r:id="rId8" imgW="139680" imgH="152280" progId="Equation.DSMT4">
                    <p:embed/>
                  </p:oleObj>
                </mc:Choice>
                <mc:Fallback>
                  <p:oleObj name="Equation" r:id="rId8" imgW="139680" imgH="152280" progId="Equation.DSMT4">
                    <p:embed/>
                    <p:pic>
                      <p:nvPicPr>
                        <p:cNvPr id="63522" name="对象 27">
                          <a:extLst>
                            <a:ext uri="{FF2B5EF4-FFF2-40B4-BE49-F238E27FC236}">
                              <a16:creationId xmlns:a16="http://schemas.microsoft.com/office/drawing/2014/main" id="{30018FF6-4C25-4D37-9F4E-B99337527C16}"/>
                            </a:ext>
                          </a:extLst>
                        </p:cNvPr>
                        <p:cNvPicPr>
                          <a:picLocks noChangeAspect="1" noChangeArrowheads="1"/>
                        </p:cNvPicPr>
                        <p:nvPr/>
                      </p:nvPicPr>
                      <p:blipFill>
                        <a:blip r:embed="rId9"/>
                        <a:srcRect/>
                        <a:stretch>
                          <a:fillRect/>
                        </a:stretch>
                      </p:blipFill>
                      <p:spPr bwMode="auto">
                        <a:xfrm>
                          <a:off x="749199" y="1387623"/>
                          <a:ext cx="366681" cy="41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4" name="对象 28">
            <a:extLst>
              <a:ext uri="{FF2B5EF4-FFF2-40B4-BE49-F238E27FC236}">
                <a16:creationId xmlns:a16="http://schemas.microsoft.com/office/drawing/2014/main" id="{3BD7536F-6C41-459E-BE47-0B54482E9119}"/>
              </a:ext>
            </a:extLst>
          </p:cNvPr>
          <p:cNvGraphicFramePr>
            <a:graphicFrameLocks noChangeAspect="1"/>
          </p:cNvGraphicFramePr>
          <p:nvPr>
            <p:extLst>
              <p:ext uri="{D42A27DB-BD31-4B8C-83A1-F6EECF244321}">
                <p14:modId xmlns:p14="http://schemas.microsoft.com/office/powerpoint/2010/main" val="2241886587"/>
              </p:ext>
            </p:extLst>
          </p:nvPr>
        </p:nvGraphicFramePr>
        <p:xfrm>
          <a:off x="2659063" y="1230313"/>
          <a:ext cx="2386012" cy="458787"/>
        </p:xfrm>
        <a:graphic>
          <a:graphicData uri="http://schemas.openxmlformats.org/presentationml/2006/ole">
            <mc:AlternateContent xmlns:mc="http://schemas.openxmlformats.org/markup-compatibility/2006">
              <mc:Choice xmlns:v="urn:schemas-microsoft-com:vml" Requires="v">
                <p:oleObj name="Equation" r:id="rId10" imgW="1079280" imgH="203040" progId="Equation.DSMT4">
                  <p:embed/>
                </p:oleObj>
              </mc:Choice>
              <mc:Fallback>
                <p:oleObj name="Equation" r:id="rId10" imgW="1079280" imgH="203040" progId="Equation.DSMT4">
                  <p:embed/>
                  <p:pic>
                    <p:nvPicPr>
                      <p:cNvPr id="54" name="对象 28">
                        <a:extLst>
                          <a:ext uri="{FF2B5EF4-FFF2-40B4-BE49-F238E27FC236}">
                            <a16:creationId xmlns:a16="http://schemas.microsoft.com/office/drawing/2014/main" id="{3BD7536F-6C41-459E-BE47-0B54482E9119}"/>
                          </a:ext>
                        </a:extLst>
                      </p:cNvPr>
                      <p:cNvPicPr>
                        <a:picLocks noChangeAspect="1" noChangeArrowheads="1"/>
                      </p:cNvPicPr>
                      <p:nvPr/>
                    </p:nvPicPr>
                    <p:blipFill>
                      <a:blip r:embed="rId11"/>
                      <a:srcRect/>
                      <a:stretch>
                        <a:fillRect/>
                      </a:stretch>
                    </p:blipFill>
                    <p:spPr bwMode="auto">
                      <a:xfrm>
                        <a:off x="2659063" y="1230313"/>
                        <a:ext cx="2386012"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矩形 54">
            <a:extLst>
              <a:ext uri="{FF2B5EF4-FFF2-40B4-BE49-F238E27FC236}">
                <a16:creationId xmlns:a16="http://schemas.microsoft.com/office/drawing/2014/main" id="{4B1FBCE8-98F5-4E53-9AB4-019F4C2EF698}"/>
              </a:ext>
            </a:extLst>
          </p:cNvPr>
          <p:cNvSpPr>
            <a:spLocks noChangeArrowheads="1"/>
          </p:cNvSpPr>
          <p:nvPr/>
        </p:nvSpPr>
        <p:spPr bwMode="auto">
          <a:xfrm>
            <a:off x="406400" y="1965325"/>
            <a:ext cx="205697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dirty="0">
                <a:latin typeface="微软雅黑" panose="020B0503020204020204" pitchFamily="34" charset="-122"/>
                <a:ea typeface="微软雅黑" panose="020B0503020204020204" pitchFamily="34" charset="-122"/>
              </a:rPr>
              <a:t>则入射波为</a:t>
            </a:r>
            <a:r>
              <a:rPr lang="zh-CN" altLang="en-US" sz="2600" dirty="0">
                <a:latin typeface="微软雅黑" panose="020B0503020204020204" pitchFamily="34" charset="-122"/>
                <a:ea typeface="微软雅黑" panose="020B0503020204020204" pitchFamily="34" charset="-122"/>
              </a:rPr>
              <a:t>：</a:t>
            </a:r>
          </a:p>
        </p:txBody>
      </p:sp>
      <p:graphicFrame>
        <p:nvGraphicFramePr>
          <p:cNvPr id="56" name="对象 24">
            <a:extLst>
              <a:ext uri="{FF2B5EF4-FFF2-40B4-BE49-F238E27FC236}">
                <a16:creationId xmlns:a16="http://schemas.microsoft.com/office/drawing/2014/main" id="{794FEC97-7607-4CE1-BD5E-88366BC27AA8}"/>
              </a:ext>
            </a:extLst>
          </p:cNvPr>
          <p:cNvGraphicFramePr>
            <a:graphicFrameLocks noChangeAspect="1"/>
          </p:cNvGraphicFramePr>
          <p:nvPr>
            <p:extLst>
              <p:ext uri="{D42A27DB-BD31-4B8C-83A1-F6EECF244321}">
                <p14:modId xmlns:p14="http://schemas.microsoft.com/office/powerpoint/2010/main" val="3316724507"/>
              </p:ext>
            </p:extLst>
          </p:nvPr>
        </p:nvGraphicFramePr>
        <p:xfrm>
          <a:off x="2590800" y="1766888"/>
          <a:ext cx="3373438" cy="889000"/>
        </p:xfrm>
        <a:graphic>
          <a:graphicData uri="http://schemas.openxmlformats.org/presentationml/2006/ole">
            <mc:AlternateContent xmlns:mc="http://schemas.openxmlformats.org/markup-compatibility/2006">
              <mc:Choice xmlns:v="urn:schemas-microsoft-com:vml" Requires="v">
                <p:oleObj name="Equation" r:id="rId12" imgW="1536480" imgH="393480" progId="Equation.DSMT4">
                  <p:embed/>
                </p:oleObj>
              </mc:Choice>
              <mc:Fallback>
                <p:oleObj name="Equation" r:id="rId12" imgW="1536480" imgH="393480" progId="Equation.DSMT4">
                  <p:embed/>
                  <p:pic>
                    <p:nvPicPr>
                      <p:cNvPr id="56" name="对象 24">
                        <a:extLst>
                          <a:ext uri="{FF2B5EF4-FFF2-40B4-BE49-F238E27FC236}">
                            <a16:creationId xmlns:a16="http://schemas.microsoft.com/office/drawing/2014/main" id="{794FEC97-7607-4CE1-BD5E-88366BC27AA8}"/>
                          </a:ext>
                        </a:extLst>
                      </p:cNvPr>
                      <p:cNvPicPr>
                        <a:picLocks noChangeAspect="1" noChangeArrowheads="1"/>
                      </p:cNvPicPr>
                      <p:nvPr/>
                    </p:nvPicPr>
                    <p:blipFill>
                      <a:blip r:embed="rId13"/>
                      <a:srcRect/>
                      <a:stretch>
                        <a:fillRect/>
                      </a:stretch>
                    </p:blipFill>
                    <p:spPr bwMode="auto">
                      <a:xfrm>
                        <a:off x="2590800" y="1766888"/>
                        <a:ext cx="337343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56">
            <a:extLst>
              <a:ext uri="{FF2B5EF4-FFF2-40B4-BE49-F238E27FC236}">
                <a16:creationId xmlns:a16="http://schemas.microsoft.com/office/drawing/2014/main" id="{A53E330F-4919-4D68-96C7-D8E3448FDF1D}"/>
              </a:ext>
            </a:extLst>
          </p:cNvPr>
          <p:cNvGrpSpPr>
            <a:grpSpLocks/>
          </p:cNvGrpSpPr>
          <p:nvPr/>
        </p:nvGrpSpPr>
        <p:grpSpPr bwMode="auto">
          <a:xfrm>
            <a:off x="260253" y="2727009"/>
            <a:ext cx="4968875" cy="461665"/>
            <a:chOff x="323528" y="2924944"/>
            <a:chExt cx="4968552" cy="461963"/>
          </a:xfrm>
        </p:grpSpPr>
        <p:sp>
          <p:nvSpPr>
            <p:cNvPr id="63519" name="TextBox 20">
              <a:extLst>
                <a:ext uri="{FF2B5EF4-FFF2-40B4-BE49-F238E27FC236}">
                  <a16:creationId xmlns:a16="http://schemas.microsoft.com/office/drawing/2014/main" id="{6E4AEE92-AB07-4F42-A639-093BCA49F972}"/>
                </a:ext>
              </a:extLst>
            </p:cNvPr>
            <p:cNvSpPr txBox="1">
              <a:spLocks noChangeArrowheads="1"/>
            </p:cNvSpPr>
            <p:nvPr/>
          </p:nvSpPr>
          <p:spPr bwMode="auto">
            <a:xfrm>
              <a:off x="323528" y="2924944"/>
              <a:ext cx="496855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入射波在  点引起的振动方程为</a:t>
              </a:r>
              <a:r>
                <a:rPr lang="en-US"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p:txBody>
        </p:sp>
        <p:graphicFrame>
          <p:nvGraphicFramePr>
            <p:cNvPr id="63520" name="Object 32">
              <a:extLst>
                <a:ext uri="{FF2B5EF4-FFF2-40B4-BE49-F238E27FC236}">
                  <a16:creationId xmlns:a16="http://schemas.microsoft.com/office/drawing/2014/main" id="{2625CE41-8AA2-477A-8812-429B8E5F9C9B}"/>
                </a:ext>
              </a:extLst>
            </p:cNvPr>
            <p:cNvGraphicFramePr>
              <a:graphicFrameLocks noChangeAspect="1"/>
            </p:cNvGraphicFramePr>
            <p:nvPr>
              <p:extLst>
                <p:ext uri="{D42A27DB-BD31-4B8C-83A1-F6EECF244321}">
                  <p14:modId xmlns:p14="http://schemas.microsoft.com/office/powerpoint/2010/main" val="1039108096"/>
                </p:ext>
              </p:extLst>
            </p:nvPr>
          </p:nvGraphicFramePr>
          <p:xfrm>
            <a:off x="1587184" y="3020757"/>
            <a:ext cx="254000" cy="285750"/>
          </p:xfrm>
          <a:graphic>
            <a:graphicData uri="http://schemas.openxmlformats.org/presentationml/2006/ole">
              <mc:AlternateContent xmlns:mc="http://schemas.openxmlformats.org/markup-compatibility/2006">
                <mc:Choice xmlns:v="urn:schemas-microsoft-com:vml" Requires="v">
                  <p:oleObj name="Equation" r:id="rId14" imgW="253890" imgH="279279" progId="Equation.DSMT4">
                    <p:embed/>
                  </p:oleObj>
                </mc:Choice>
                <mc:Fallback>
                  <p:oleObj name="Equation" r:id="rId14" imgW="253890" imgH="279279" progId="Equation.DSMT4">
                    <p:embed/>
                    <p:pic>
                      <p:nvPicPr>
                        <p:cNvPr id="63520" name="Object 32">
                          <a:extLst>
                            <a:ext uri="{FF2B5EF4-FFF2-40B4-BE49-F238E27FC236}">
                              <a16:creationId xmlns:a16="http://schemas.microsoft.com/office/drawing/2014/main" id="{2625CE41-8AA2-477A-8812-429B8E5F9C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184" y="3020757"/>
                          <a:ext cx="25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0" name="对象 22">
            <a:extLst>
              <a:ext uri="{FF2B5EF4-FFF2-40B4-BE49-F238E27FC236}">
                <a16:creationId xmlns:a16="http://schemas.microsoft.com/office/drawing/2014/main" id="{7E2CA5CF-368D-41E4-BA52-7F22A7F16B07}"/>
              </a:ext>
            </a:extLst>
          </p:cNvPr>
          <p:cNvGraphicFramePr>
            <a:graphicFrameLocks noChangeAspect="1"/>
          </p:cNvGraphicFramePr>
          <p:nvPr>
            <p:extLst>
              <p:ext uri="{D42A27DB-BD31-4B8C-83A1-F6EECF244321}">
                <p14:modId xmlns:p14="http://schemas.microsoft.com/office/powerpoint/2010/main" val="3415882133"/>
              </p:ext>
            </p:extLst>
          </p:nvPr>
        </p:nvGraphicFramePr>
        <p:xfrm>
          <a:off x="5429250" y="2552700"/>
          <a:ext cx="3390900" cy="811213"/>
        </p:xfrm>
        <a:graphic>
          <a:graphicData uri="http://schemas.openxmlformats.org/presentationml/2006/ole">
            <mc:AlternateContent xmlns:mc="http://schemas.openxmlformats.org/markup-compatibility/2006">
              <mc:Choice xmlns:v="urn:schemas-microsoft-com:vml" Requires="v">
                <p:oleObj name="Equation" r:id="rId16" imgW="3365280" imgH="787320" progId="Equation.DSMT4">
                  <p:embed/>
                </p:oleObj>
              </mc:Choice>
              <mc:Fallback>
                <p:oleObj name="Equation" r:id="rId16" imgW="3365280" imgH="787320" progId="Equation.DSMT4">
                  <p:embed/>
                  <p:pic>
                    <p:nvPicPr>
                      <p:cNvPr id="60" name="对象 22">
                        <a:extLst>
                          <a:ext uri="{FF2B5EF4-FFF2-40B4-BE49-F238E27FC236}">
                            <a16:creationId xmlns:a16="http://schemas.microsoft.com/office/drawing/2014/main" id="{7E2CA5CF-368D-41E4-BA52-7F22A7F16B07}"/>
                          </a:ext>
                        </a:extLst>
                      </p:cNvPr>
                      <p:cNvPicPr>
                        <a:picLocks noChangeAspect="1" noChangeArrowheads="1"/>
                      </p:cNvPicPr>
                      <p:nvPr/>
                    </p:nvPicPr>
                    <p:blipFill>
                      <a:blip r:embed="rId17"/>
                      <a:srcRect/>
                      <a:stretch>
                        <a:fillRect/>
                      </a:stretch>
                    </p:blipFill>
                    <p:spPr bwMode="auto">
                      <a:xfrm>
                        <a:off x="5429250" y="2552700"/>
                        <a:ext cx="33909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组合 60">
            <a:extLst>
              <a:ext uri="{FF2B5EF4-FFF2-40B4-BE49-F238E27FC236}">
                <a16:creationId xmlns:a16="http://schemas.microsoft.com/office/drawing/2014/main" id="{9130E87D-D619-4C97-A2A8-FA8E5D843B48}"/>
              </a:ext>
            </a:extLst>
          </p:cNvPr>
          <p:cNvGrpSpPr>
            <a:grpSpLocks/>
          </p:cNvGrpSpPr>
          <p:nvPr/>
        </p:nvGrpSpPr>
        <p:grpSpPr bwMode="auto">
          <a:xfrm>
            <a:off x="288925" y="3508377"/>
            <a:ext cx="4968875" cy="461665"/>
            <a:chOff x="323528" y="2924944"/>
            <a:chExt cx="4968552" cy="461963"/>
          </a:xfrm>
        </p:grpSpPr>
        <p:sp>
          <p:nvSpPr>
            <p:cNvPr id="63517" name="TextBox 20">
              <a:extLst>
                <a:ext uri="{FF2B5EF4-FFF2-40B4-BE49-F238E27FC236}">
                  <a16:creationId xmlns:a16="http://schemas.microsoft.com/office/drawing/2014/main" id="{F2A8F060-C524-48B7-8DEC-00827E354430}"/>
                </a:ext>
              </a:extLst>
            </p:cNvPr>
            <p:cNvSpPr txBox="1">
              <a:spLocks noChangeArrowheads="1"/>
            </p:cNvSpPr>
            <p:nvPr/>
          </p:nvSpPr>
          <p:spPr bwMode="auto">
            <a:xfrm>
              <a:off x="323528" y="2924944"/>
              <a:ext cx="496855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反射波在   点引起的振动</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graphicFrame>
          <p:nvGraphicFramePr>
            <p:cNvPr id="63518" name="Object 30">
              <a:extLst>
                <a:ext uri="{FF2B5EF4-FFF2-40B4-BE49-F238E27FC236}">
                  <a16:creationId xmlns:a16="http://schemas.microsoft.com/office/drawing/2014/main" id="{2B84EEB1-3154-40E3-AD14-759F7B2624AD}"/>
                </a:ext>
              </a:extLst>
            </p:cNvPr>
            <p:cNvGraphicFramePr>
              <a:graphicFrameLocks noChangeAspect="1"/>
            </p:cNvGraphicFramePr>
            <p:nvPr>
              <p:extLst>
                <p:ext uri="{D42A27DB-BD31-4B8C-83A1-F6EECF244321}">
                  <p14:modId xmlns:p14="http://schemas.microsoft.com/office/powerpoint/2010/main" val="3447054260"/>
                </p:ext>
              </p:extLst>
            </p:nvPr>
          </p:nvGraphicFramePr>
          <p:xfrm>
            <a:off x="1639471" y="3013050"/>
            <a:ext cx="254000" cy="285750"/>
          </p:xfrm>
          <a:graphic>
            <a:graphicData uri="http://schemas.openxmlformats.org/presentationml/2006/ole">
              <mc:AlternateContent xmlns:mc="http://schemas.openxmlformats.org/markup-compatibility/2006">
                <mc:Choice xmlns:v="urn:schemas-microsoft-com:vml" Requires="v">
                  <p:oleObj name="Equation" r:id="rId18" imgW="253890" imgH="279279" progId="Equation.DSMT4">
                    <p:embed/>
                  </p:oleObj>
                </mc:Choice>
                <mc:Fallback>
                  <p:oleObj name="Equation" r:id="rId18" imgW="253890" imgH="279279" progId="Equation.DSMT4">
                    <p:embed/>
                    <p:pic>
                      <p:nvPicPr>
                        <p:cNvPr id="63518" name="Object 30">
                          <a:extLst>
                            <a:ext uri="{FF2B5EF4-FFF2-40B4-BE49-F238E27FC236}">
                              <a16:creationId xmlns:a16="http://schemas.microsoft.com/office/drawing/2014/main" id="{2B84EEB1-3154-40E3-AD14-759F7B2624A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39471" y="3013050"/>
                          <a:ext cx="25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4" name="对象 16">
            <a:extLst>
              <a:ext uri="{FF2B5EF4-FFF2-40B4-BE49-F238E27FC236}">
                <a16:creationId xmlns:a16="http://schemas.microsoft.com/office/drawing/2014/main" id="{433AEC57-A0BC-4A57-A0FE-1FDDCF080139}"/>
              </a:ext>
            </a:extLst>
          </p:cNvPr>
          <p:cNvGraphicFramePr>
            <a:graphicFrameLocks noChangeAspect="1"/>
          </p:cNvGraphicFramePr>
          <p:nvPr/>
        </p:nvGraphicFramePr>
        <p:xfrm>
          <a:off x="4171950" y="3500438"/>
          <a:ext cx="576263" cy="506412"/>
        </p:xfrm>
        <a:graphic>
          <a:graphicData uri="http://schemas.openxmlformats.org/presentationml/2006/ole">
            <mc:AlternateContent xmlns:mc="http://schemas.openxmlformats.org/markup-compatibility/2006">
              <mc:Choice xmlns:v="urn:schemas-microsoft-com:vml" Requires="v">
                <p:oleObj name="Equation" r:id="rId19" imgW="266584" imgH="228501" progId="Equation.DSMT4">
                  <p:embed/>
                </p:oleObj>
              </mc:Choice>
              <mc:Fallback>
                <p:oleObj name="Equation" r:id="rId19" imgW="266584" imgH="228501" progId="Equation.DSMT4">
                  <p:embed/>
                  <p:pic>
                    <p:nvPicPr>
                      <p:cNvPr id="64" name="对象 16">
                        <a:extLst>
                          <a:ext uri="{FF2B5EF4-FFF2-40B4-BE49-F238E27FC236}">
                            <a16:creationId xmlns:a16="http://schemas.microsoft.com/office/drawing/2014/main" id="{433AEC57-A0BC-4A57-A0FE-1FDDCF0801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71950" y="3500438"/>
                        <a:ext cx="5762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89">
            <a:extLst>
              <a:ext uri="{FF2B5EF4-FFF2-40B4-BE49-F238E27FC236}">
                <a16:creationId xmlns:a16="http://schemas.microsoft.com/office/drawing/2014/main" id="{20DFBC01-05A1-47B0-B2FC-CC51D88B0086}"/>
              </a:ext>
            </a:extLst>
          </p:cNvPr>
          <p:cNvGrpSpPr>
            <a:grpSpLocks/>
          </p:cNvGrpSpPr>
          <p:nvPr/>
        </p:nvGrpSpPr>
        <p:grpSpPr bwMode="auto">
          <a:xfrm>
            <a:off x="316652" y="4176715"/>
            <a:ext cx="7118350" cy="461665"/>
            <a:chOff x="323528" y="4149080"/>
            <a:chExt cx="7117916" cy="461963"/>
          </a:xfrm>
        </p:grpSpPr>
        <p:sp>
          <p:nvSpPr>
            <p:cNvPr id="63515" name="TextBox 20">
              <a:extLst>
                <a:ext uri="{FF2B5EF4-FFF2-40B4-BE49-F238E27FC236}">
                  <a16:creationId xmlns:a16="http://schemas.microsoft.com/office/drawing/2014/main" id="{F34AE059-DE5E-4C34-87FC-82884F9EBA17}"/>
                </a:ext>
              </a:extLst>
            </p:cNvPr>
            <p:cNvSpPr txBox="1">
              <a:spLocks noChangeArrowheads="1"/>
            </p:cNvSpPr>
            <p:nvPr/>
          </p:nvSpPr>
          <p:spPr bwMode="auto">
            <a:xfrm>
              <a:off x="323528" y="4149080"/>
              <a:ext cx="711791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实验发现      点总振幅是入射波振幅的</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倍，所以，</a:t>
              </a:r>
            </a:p>
          </p:txBody>
        </p:sp>
        <p:graphicFrame>
          <p:nvGraphicFramePr>
            <p:cNvPr id="63516" name="对象 2">
              <a:extLst>
                <a:ext uri="{FF2B5EF4-FFF2-40B4-BE49-F238E27FC236}">
                  <a16:creationId xmlns:a16="http://schemas.microsoft.com/office/drawing/2014/main" id="{CDA9818B-296A-47BB-8E36-DC70C3F960C8}"/>
                </a:ext>
              </a:extLst>
            </p:cNvPr>
            <p:cNvGraphicFramePr>
              <a:graphicFrameLocks noChangeAspect="1"/>
            </p:cNvGraphicFramePr>
            <p:nvPr>
              <p:extLst>
                <p:ext uri="{D42A27DB-BD31-4B8C-83A1-F6EECF244321}">
                  <p14:modId xmlns:p14="http://schemas.microsoft.com/office/powerpoint/2010/main" val="970285407"/>
                </p:ext>
              </p:extLst>
            </p:nvPr>
          </p:nvGraphicFramePr>
          <p:xfrm>
            <a:off x="1743499" y="4223538"/>
            <a:ext cx="254000" cy="285750"/>
          </p:xfrm>
          <a:graphic>
            <a:graphicData uri="http://schemas.openxmlformats.org/presentationml/2006/ole">
              <mc:AlternateContent xmlns:mc="http://schemas.openxmlformats.org/markup-compatibility/2006">
                <mc:Choice xmlns:v="urn:schemas-microsoft-com:vml" Requires="v">
                  <p:oleObj name="Equation" r:id="rId18" imgW="253890" imgH="279279" progId="Equation.DSMT4">
                    <p:embed/>
                  </p:oleObj>
                </mc:Choice>
                <mc:Fallback>
                  <p:oleObj name="Equation" r:id="rId18" imgW="253890" imgH="279279" progId="Equation.DSMT4">
                    <p:embed/>
                    <p:pic>
                      <p:nvPicPr>
                        <p:cNvPr id="63516" name="对象 2">
                          <a:extLst>
                            <a:ext uri="{FF2B5EF4-FFF2-40B4-BE49-F238E27FC236}">
                              <a16:creationId xmlns:a16="http://schemas.microsoft.com/office/drawing/2014/main" id="{CDA9818B-296A-47BB-8E36-DC70C3F960C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43499" y="4223538"/>
                          <a:ext cx="25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68" name="对象 67">
            <a:extLst>
              <a:ext uri="{FF2B5EF4-FFF2-40B4-BE49-F238E27FC236}">
                <a16:creationId xmlns:a16="http://schemas.microsoft.com/office/drawing/2014/main" id="{B8A007FA-5771-4D09-A755-9A475D5B0D27}"/>
              </a:ext>
            </a:extLst>
          </p:cNvPr>
          <p:cNvGraphicFramePr>
            <a:graphicFrameLocks noChangeAspect="1"/>
          </p:cNvGraphicFramePr>
          <p:nvPr/>
        </p:nvGraphicFramePr>
        <p:xfrm>
          <a:off x="395288" y="4837113"/>
          <a:ext cx="3190875" cy="533400"/>
        </p:xfrm>
        <a:graphic>
          <a:graphicData uri="http://schemas.openxmlformats.org/presentationml/2006/ole">
            <mc:AlternateContent xmlns:mc="http://schemas.openxmlformats.org/markup-compatibility/2006">
              <mc:Choice xmlns:v="urn:schemas-microsoft-com:vml" Requires="v">
                <p:oleObj name="Equation" r:id="rId21" imgW="1473200" imgH="241300" progId="Equation.DSMT4">
                  <p:embed/>
                </p:oleObj>
              </mc:Choice>
              <mc:Fallback>
                <p:oleObj name="Equation" r:id="rId21" imgW="1473200" imgH="241300" progId="Equation.DSMT4">
                  <p:embed/>
                  <p:pic>
                    <p:nvPicPr>
                      <p:cNvPr id="68" name="对象 67">
                        <a:extLst>
                          <a:ext uri="{FF2B5EF4-FFF2-40B4-BE49-F238E27FC236}">
                            <a16:creationId xmlns:a16="http://schemas.microsoft.com/office/drawing/2014/main" id="{B8A007FA-5771-4D09-A755-9A475D5B0D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5288" y="4837113"/>
                        <a:ext cx="31908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对象 68">
            <a:extLst>
              <a:ext uri="{FF2B5EF4-FFF2-40B4-BE49-F238E27FC236}">
                <a16:creationId xmlns:a16="http://schemas.microsoft.com/office/drawing/2014/main" id="{4B167C4B-B3F3-471A-8708-F668C29143B9}"/>
              </a:ext>
            </a:extLst>
          </p:cNvPr>
          <p:cNvGraphicFramePr>
            <a:graphicFrameLocks noChangeAspect="1"/>
          </p:cNvGraphicFramePr>
          <p:nvPr/>
        </p:nvGraphicFramePr>
        <p:xfrm>
          <a:off x="4314825" y="4870450"/>
          <a:ext cx="1203325" cy="431800"/>
        </p:xfrm>
        <a:graphic>
          <a:graphicData uri="http://schemas.openxmlformats.org/presentationml/2006/ole">
            <mc:AlternateContent xmlns:mc="http://schemas.openxmlformats.org/markup-compatibility/2006">
              <mc:Choice xmlns:v="urn:schemas-microsoft-com:vml" Requires="v">
                <p:oleObj name="Equation" r:id="rId23" imgW="1193800" imgH="419100" progId="Equation.DSMT4">
                  <p:embed/>
                </p:oleObj>
              </mc:Choice>
              <mc:Fallback>
                <p:oleObj name="Equation" r:id="rId23" imgW="1193800" imgH="419100" progId="Equation.DSMT4">
                  <p:embed/>
                  <p:pic>
                    <p:nvPicPr>
                      <p:cNvPr id="69" name="对象 68">
                        <a:extLst>
                          <a:ext uri="{FF2B5EF4-FFF2-40B4-BE49-F238E27FC236}">
                            <a16:creationId xmlns:a16="http://schemas.microsoft.com/office/drawing/2014/main" id="{4B167C4B-B3F3-471A-8708-F668C29143B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14825" y="4870450"/>
                        <a:ext cx="12033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 name="右箭头 76">
            <a:extLst>
              <a:ext uri="{FF2B5EF4-FFF2-40B4-BE49-F238E27FC236}">
                <a16:creationId xmlns:a16="http://schemas.microsoft.com/office/drawing/2014/main" id="{C60C2CA5-31A8-4CB3-95AF-AED87DC9979C}"/>
              </a:ext>
            </a:extLst>
          </p:cNvPr>
          <p:cNvSpPr/>
          <p:nvPr/>
        </p:nvSpPr>
        <p:spPr>
          <a:xfrm>
            <a:off x="4852988" y="5695950"/>
            <a:ext cx="576262" cy="401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8" name="矩形 77">
            <a:extLst>
              <a:ext uri="{FF2B5EF4-FFF2-40B4-BE49-F238E27FC236}">
                <a16:creationId xmlns:a16="http://schemas.microsoft.com/office/drawing/2014/main" id="{527F14CB-8579-465E-BACB-492493C7C1A1}"/>
              </a:ext>
            </a:extLst>
          </p:cNvPr>
          <p:cNvSpPr>
            <a:spLocks noChangeArrowheads="1"/>
          </p:cNvSpPr>
          <p:nvPr/>
        </p:nvSpPr>
        <p:spPr bwMode="auto">
          <a:xfrm>
            <a:off x="5368925" y="5649913"/>
            <a:ext cx="1814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 无半波损失</a:t>
            </a:r>
          </a:p>
        </p:txBody>
      </p:sp>
      <p:graphicFrame>
        <p:nvGraphicFramePr>
          <p:cNvPr id="80" name="对象 79">
            <a:extLst>
              <a:ext uri="{FF2B5EF4-FFF2-40B4-BE49-F238E27FC236}">
                <a16:creationId xmlns:a16="http://schemas.microsoft.com/office/drawing/2014/main" id="{8EAB71F9-C0A7-478E-A4BA-E6DCB44CDEC1}"/>
              </a:ext>
            </a:extLst>
          </p:cNvPr>
          <p:cNvGraphicFramePr>
            <a:graphicFrameLocks noChangeAspect="1"/>
          </p:cNvGraphicFramePr>
          <p:nvPr/>
        </p:nvGraphicFramePr>
        <p:xfrm>
          <a:off x="7885113" y="2598738"/>
          <a:ext cx="141287" cy="314325"/>
        </p:xfrm>
        <a:graphic>
          <a:graphicData uri="http://schemas.openxmlformats.org/presentationml/2006/ole">
            <mc:AlternateContent xmlns:mc="http://schemas.openxmlformats.org/markup-compatibility/2006">
              <mc:Choice xmlns:v="urn:schemas-microsoft-com:vml" Requires="v">
                <p:oleObj name="Equation" r:id="rId25" imgW="139639" imgH="304668" progId="Equation.DSMT4">
                  <p:embed/>
                </p:oleObj>
              </mc:Choice>
              <mc:Fallback>
                <p:oleObj name="Equation" r:id="rId25" imgW="139639" imgH="304668" progId="Equation.DSMT4">
                  <p:embed/>
                  <p:pic>
                    <p:nvPicPr>
                      <p:cNvPr id="80" name="对象 79">
                        <a:extLst>
                          <a:ext uri="{FF2B5EF4-FFF2-40B4-BE49-F238E27FC236}">
                            <a16:creationId xmlns:a16="http://schemas.microsoft.com/office/drawing/2014/main" id="{8EAB71F9-C0A7-478E-A4BA-E6DCB44CDEC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85113" y="2598738"/>
                        <a:ext cx="14128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 name="右箭头 88">
            <a:extLst>
              <a:ext uri="{FF2B5EF4-FFF2-40B4-BE49-F238E27FC236}">
                <a16:creationId xmlns:a16="http://schemas.microsoft.com/office/drawing/2014/main" id="{F4D8573A-8CC0-4260-B390-EFF7851FF035}"/>
              </a:ext>
            </a:extLst>
          </p:cNvPr>
          <p:cNvSpPr/>
          <p:nvPr/>
        </p:nvSpPr>
        <p:spPr>
          <a:xfrm>
            <a:off x="3697288" y="4922838"/>
            <a:ext cx="574675" cy="401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7" name="组合 92">
            <a:extLst>
              <a:ext uri="{FF2B5EF4-FFF2-40B4-BE49-F238E27FC236}">
                <a16:creationId xmlns:a16="http://schemas.microsoft.com/office/drawing/2014/main" id="{C76D0920-C6FC-40CF-A3E8-1FB90282D182}"/>
              </a:ext>
            </a:extLst>
          </p:cNvPr>
          <p:cNvGrpSpPr>
            <a:grpSpLocks/>
          </p:cNvGrpSpPr>
          <p:nvPr/>
        </p:nvGrpSpPr>
        <p:grpSpPr bwMode="auto">
          <a:xfrm>
            <a:off x="276878" y="5639754"/>
            <a:ext cx="4214615" cy="492443"/>
            <a:chOff x="314791" y="5650410"/>
            <a:chExt cx="4214420" cy="491177"/>
          </a:xfrm>
        </p:grpSpPr>
        <p:sp>
          <p:nvSpPr>
            <p:cNvPr id="63513" name="矩形 71">
              <a:extLst>
                <a:ext uri="{FF2B5EF4-FFF2-40B4-BE49-F238E27FC236}">
                  <a16:creationId xmlns:a16="http://schemas.microsoft.com/office/drawing/2014/main" id="{199E97FA-EBBC-4164-B9A5-ADFD5DAD25B4}"/>
                </a:ext>
              </a:extLst>
            </p:cNvPr>
            <p:cNvSpPr>
              <a:spLocks noChangeArrowheads="1"/>
            </p:cNvSpPr>
            <p:nvPr/>
          </p:nvSpPr>
          <p:spPr bwMode="auto">
            <a:xfrm>
              <a:off x="314791" y="5650410"/>
              <a:ext cx="4214420" cy="49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dirty="0">
                  <a:solidFill>
                    <a:srgbClr val="0000FF"/>
                  </a:solidFill>
                  <a:latin typeface="黑体" panose="02010609060101010101" pitchFamily="49" charset="-122"/>
                  <a:ea typeface="黑体" panose="02010609060101010101" pitchFamily="49" charset="-122"/>
                </a:rPr>
                <a:t>  </a:t>
              </a:r>
              <a:r>
                <a:rPr lang="zh-CN" altLang="en-US" sz="2400" dirty="0">
                  <a:latin typeface="微软雅黑" panose="020B0503020204020204" pitchFamily="34" charset="-122"/>
                  <a:ea typeface="微软雅黑" panose="020B0503020204020204" pitchFamily="34" charset="-122"/>
                </a:rPr>
                <a:t>点反</a:t>
              </a:r>
              <a:r>
                <a:rPr lang="zh-CN" altLang="zh-CN" sz="2400" dirty="0">
                  <a:latin typeface="微软雅黑" panose="020B0503020204020204" pitchFamily="34" charset="-122"/>
                  <a:ea typeface="微软雅黑" panose="020B0503020204020204" pitchFamily="34" charset="-122"/>
                </a:rPr>
                <a:t>射波</a:t>
              </a:r>
              <a:r>
                <a:rPr lang="zh-CN" altLang="en-US" sz="2400" dirty="0">
                  <a:latin typeface="微软雅黑" panose="020B0503020204020204" pitchFamily="34" charset="-122"/>
                  <a:ea typeface="微软雅黑" panose="020B0503020204020204" pitchFamily="34" charset="-122"/>
                </a:rPr>
                <a:t>与入射波相位相同</a:t>
              </a:r>
            </a:p>
          </p:txBody>
        </p:sp>
        <p:graphicFrame>
          <p:nvGraphicFramePr>
            <p:cNvPr id="63514" name="对象 7">
              <a:extLst>
                <a:ext uri="{FF2B5EF4-FFF2-40B4-BE49-F238E27FC236}">
                  <a16:creationId xmlns:a16="http://schemas.microsoft.com/office/drawing/2014/main" id="{35339786-6C5F-4290-B28A-8D3D07F3D755}"/>
                </a:ext>
              </a:extLst>
            </p:cNvPr>
            <p:cNvGraphicFramePr>
              <a:graphicFrameLocks noChangeAspect="1"/>
            </p:cNvGraphicFramePr>
            <p:nvPr>
              <p:extLst>
                <p:ext uri="{D42A27DB-BD31-4B8C-83A1-F6EECF244321}">
                  <p14:modId xmlns:p14="http://schemas.microsoft.com/office/powerpoint/2010/main" val="1685743447"/>
                </p:ext>
              </p:extLst>
            </p:nvPr>
          </p:nvGraphicFramePr>
          <p:xfrm>
            <a:off x="433196" y="5747906"/>
            <a:ext cx="254000" cy="285750"/>
          </p:xfrm>
          <a:graphic>
            <a:graphicData uri="http://schemas.openxmlformats.org/presentationml/2006/ole">
              <mc:AlternateContent xmlns:mc="http://schemas.openxmlformats.org/markup-compatibility/2006">
                <mc:Choice xmlns:v="urn:schemas-microsoft-com:vml" Requires="v">
                  <p:oleObj name="Equation" r:id="rId27" imgW="253890" imgH="279279" progId="Equation.DSMT4">
                    <p:embed/>
                  </p:oleObj>
                </mc:Choice>
                <mc:Fallback>
                  <p:oleObj name="Equation" r:id="rId27" imgW="253890" imgH="279279" progId="Equation.DSMT4">
                    <p:embed/>
                    <p:pic>
                      <p:nvPicPr>
                        <p:cNvPr id="63514" name="对象 7">
                          <a:extLst>
                            <a:ext uri="{FF2B5EF4-FFF2-40B4-BE49-F238E27FC236}">
                              <a16:creationId xmlns:a16="http://schemas.microsoft.com/office/drawing/2014/main" id="{35339786-6C5F-4290-B28A-8D3D07F3D7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3196" y="5747906"/>
                          <a:ext cx="25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1" name="椭圆 90">
            <a:extLst>
              <a:ext uri="{FF2B5EF4-FFF2-40B4-BE49-F238E27FC236}">
                <a16:creationId xmlns:a16="http://schemas.microsoft.com/office/drawing/2014/main" id="{0AD825A8-238D-4B87-810F-6C9461A8C65B}"/>
              </a:ext>
            </a:extLst>
          </p:cNvPr>
          <p:cNvSpPr/>
          <p:nvPr/>
        </p:nvSpPr>
        <p:spPr>
          <a:xfrm>
            <a:off x="6146800" y="1179513"/>
            <a:ext cx="304800" cy="5095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椭圆 91">
            <a:extLst>
              <a:ext uri="{FF2B5EF4-FFF2-40B4-BE49-F238E27FC236}">
                <a16:creationId xmlns:a16="http://schemas.microsoft.com/office/drawing/2014/main" id="{1A1F624A-22B6-4311-967B-F5103E8B0599}"/>
              </a:ext>
            </a:extLst>
          </p:cNvPr>
          <p:cNvSpPr/>
          <p:nvPr/>
        </p:nvSpPr>
        <p:spPr>
          <a:xfrm>
            <a:off x="7596188" y="1187450"/>
            <a:ext cx="431800" cy="5016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1">
            <a:extLst>
              <a:ext uri="{FF2B5EF4-FFF2-40B4-BE49-F238E27FC236}">
                <a16:creationId xmlns:a16="http://schemas.microsoft.com/office/drawing/2014/main" id="{C5268872-7EB8-4C39-9F9D-D96D64F76FA0}"/>
              </a:ext>
            </a:extLst>
          </p:cNvPr>
          <p:cNvSpPr>
            <a:spLocks noGrp="1"/>
          </p:cNvSpPr>
          <p:nvPr>
            <p:ph type="sldNum" sz="quarter" idx="12"/>
          </p:nvPr>
        </p:nvSpPr>
        <p:spPr>
          <a:xfrm>
            <a:off x="6889750" y="6524625"/>
            <a:ext cx="2133600" cy="209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0CD1F28-F374-4164-A729-B4B6C8DA6878}" type="slidenum">
              <a:rPr lang="en-US" altLang="zh-CN" sz="1400" smtClean="0"/>
              <a:pPr>
                <a:spcBef>
                  <a:spcPct val="0"/>
                </a:spcBef>
                <a:buFontTx/>
                <a:buNone/>
              </a:pPr>
              <a:t>41</a:t>
            </a:fld>
            <a:endParaRPr lang="en-US" altLang="zh-CN" sz="1400"/>
          </a:p>
        </p:txBody>
      </p:sp>
      <p:sp>
        <p:nvSpPr>
          <p:cNvPr id="3" name="TextBox 2">
            <a:extLst>
              <a:ext uri="{FF2B5EF4-FFF2-40B4-BE49-F238E27FC236}">
                <a16:creationId xmlns:a16="http://schemas.microsoft.com/office/drawing/2014/main" id="{72ACE277-56A6-438C-8126-6490872251AF}"/>
              </a:ext>
            </a:extLst>
          </p:cNvPr>
          <p:cNvSpPr txBox="1">
            <a:spLocks noChangeArrowheads="1"/>
          </p:cNvSpPr>
          <p:nvPr/>
        </p:nvSpPr>
        <p:spPr bwMode="auto">
          <a:xfrm>
            <a:off x="279400" y="566738"/>
            <a:ext cx="7677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关于是否有半波损失的一般结论</a:t>
            </a:r>
            <a:endParaRPr lang="en-US" altLang="zh-CN" sz="2400" dirty="0">
              <a:latin typeface="微软雅黑" panose="020B0503020204020204" pitchFamily="34" charset="-122"/>
              <a:ea typeface="微软雅黑" panose="020B0503020204020204" pitchFamily="34" charset="-122"/>
            </a:endParaRPr>
          </a:p>
        </p:txBody>
      </p:sp>
      <p:grpSp>
        <p:nvGrpSpPr>
          <p:cNvPr id="2" name="组合 21">
            <a:extLst>
              <a:ext uri="{FF2B5EF4-FFF2-40B4-BE49-F238E27FC236}">
                <a16:creationId xmlns:a16="http://schemas.microsoft.com/office/drawing/2014/main" id="{765A8D48-BAF1-4BAC-993E-118EF264F744}"/>
              </a:ext>
            </a:extLst>
          </p:cNvPr>
          <p:cNvGrpSpPr>
            <a:grpSpLocks/>
          </p:cNvGrpSpPr>
          <p:nvPr/>
        </p:nvGrpSpPr>
        <p:grpSpPr bwMode="auto">
          <a:xfrm>
            <a:off x="2979738" y="1177925"/>
            <a:ext cx="3168650" cy="2376488"/>
            <a:chOff x="5292080" y="1412776"/>
            <a:chExt cx="3168352" cy="2376264"/>
          </a:xfrm>
        </p:grpSpPr>
        <p:grpSp>
          <p:nvGrpSpPr>
            <p:cNvPr id="64530" name="组合 3">
              <a:extLst>
                <a:ext uri="{FF2B5EF4-FFF2-40B4-BE49-F238E27FC236}">
                  <a16:creationId xmlns:a16="http://schemas.microsoft.com/office/drawing/2014/main" id="{AEF8CFC1-011A-41D8-BB40-B9E283997F24}"/>
                </a:ext>
              </a:extLst>
            </p:cNvPr>
            <p:cNvGrpSpPr>
              <a:grpSpLocks/>
            </p:cNvGrpSpPr>
            <p:nvPr/>
          </p:nvGrpSpPr>
          <p:grpSpPr bwMode="auto">
            <a:xfrm>
              <a:off x="5292080" y="1700808"/>
              <a:ext cx="3168352" cy="1800200"/>
              <a:chOff x="5292080" y="1700808"/>
              <a:chExt cx="3168352" cy="1800200"/>
            </a:xfrm>
          </p:grpSpPr>
          <p:sp>
            <p:nvSpPr>
              <p:cNvPr id="5" name="矩形 4">
                <a:extLst>
                  <a:ext uri="{FF2B5EF4-FFF2-40B4-BE49-F238E27FC236}">
                    <a16:creationId xmlns:a16="http://schemas.microsoft.com/office/drawing/2014/main" id="{C22B9E16-D3F4-4DB3-AA98-5A5457DF4340}"/>
                  </a:ext>
                </a:extLst>
              </p:cNvPr>
              <p:cNvSpPr/>
              <p:nvPr/>
            </p:nvSpPr>
            <p:spPr>
              <a:xfrm>
                <a:off x="5292080" y="1700087"/>
                <a:ext cx="1728624" cy="1801642"/>
              </a:xfrm>
              <a:prstGeom prst="rect">
                <a:avLst/>
              </a:prstGeom>
              <a:pattFill prst="pct10">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a:extLst>
                  <a:ext uri="{FF2B5EF4-FFF2-40B4-BE49-F238E27FC236}">
                    <a16:creationId xmlns:a16="http://schemas.microsoft.com/office/drawing/2014/main" id="{4785F782-D35F-4139-B75D-7E04A1D1F0E4}"/>
                  </a:ext>
                </a:extLst>
              </p:cNvPr>
              <p:cNvSpPr/>
              <p:nvPr/>
            </p:nvSpPr>
            <p:spPr>
              <a:xfrm>
                <a:off x="7020704" y="1700087"/>
                <a:ext cx="1439728" cy="1801642"/>
              </a:xfrm>
              <a:prstGeom prst="rect">
                <a:avLst/>
              </a:prstGeom>
              <a:pattFill prst="pct5">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4531" name="组合 6">
              <a:extLst>
                <a:ext uri="{FF2B5EF4-FFF2-40B4-BE49-F238E27FC236}">
                  <a16:creationId xmlns:a16="http://schemas.microsoft.com/office/drawing/2014/main" id="{B3FF5592-41B6-4372-8FAD-D13387953F6F}"/>
                </a:ext>
              </a:extLst>
            </p:cNvPr>
            <p:cNvGrpSpPr>
              <a:grpSpLocks/>
            </p:cNvGrpSpPr>
            <p:nvPr/>
          </p:nvGrpSpPr>
          <p:grpSpPr bwMode="auto">
            <a:xfrm>
              <a:off x="6340268" y="1700808"/>
              <a:ext cx="628544" cy="548966"/>
              <a:chOff x="3223376" y="1511882"/>
              <a:chExt cx="628544" cy="548966"/>
            </a:xfrm>
          </p:grpSpPr>
          <p:graphicFrame>
            <p:nvGraphicFramePr>
              <p:cNvPr id="64544" name="对象 7">
                <a:extLst>
                  <a:ext uri="{FF2B5EF4-FFF2-40B4-BE49-F238E27FC236}">
                    <a16:creationId xmlns:a16="http://schemas.microsoft.com/office/drawing/2014/main" id="{B66C0173-79A9-4F28-8EF8-F575E7E7F944}"/>
                  </a:ext>
                </a:extLst>
              </p:cNvPr>
              <p:cNvGraphicFramePr>
                <a:graphicFrameLocks noChangeAspect="1"/>
              </p:cNvGraphicFramePr>
              <p:nvPr/>
            </p:nvGraphicFramePr>
            <p:xfrm>
              <a:off x="3307188" y="1511883"/>
              <a:ext cx="455278" cy="476958"/>
            </p:xfrm>
            <a:graphic>
              <a:graphicData uri="http://schemas.openxmlformats.org/presentationml/2006/ole">
                <mc:AlternateContent xmlns:mc="http://schemas.openxmlformats.org/markup-compatibility/2006">
                  <mc:Choice xmlns:v="urn:schemas-microsoft-com:vml" Requires="v">
                    <p:oleObj name="Equation" r:id="rId3" imgW="215806" imgH="228501" progId="Equation.DSMT4">
                      <p:embed/>
                    </p:oleObj>
                  </mc:Choice>
                  <mc:Fallback>
                    <p:oleObj name="Equation" r:id="rId3" imgW="215806" imgH="228501" progId="Equation.DSMT4">
                      <p:embed/>
                      <p:pic>
                        <p:nvPicPr>
                          <p:cNvPr id="64544" name="对象 7">
                            <a:extLst>
                              <a:ext uri="{FF2B5EF4-FFF2-40B4-BE49-F238E27FC236}">
                                <a16:creationId xmlns:a16="http://schemas.microsoft.com/office/drawing/2014/main" id="{B66C0173-79A9-4F28-8EF8-F575E7E7F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188" y="1511883"/>
                            <a:ext cx="455278" cy="47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右箭头 8">
                <a:extLst>
                  <a:ext uri="{FF2B5EF4-FFF2-40B4-BE49-F238E27FC236}">
                    <a16:creationId xmlns:a16="http://schemas.microsoft.com/office/drawing/2014/main" id="{B399007B-1A87-4137-BB95-BFBAF5CE0BDB}"/>
                  </a:ext>
                </a:extLst>
              </p:cNvPr>
              <p:cNvSpPr/>
              <p:nvPr/>
            </p:nvSpPr>
            <p:spPr>
              <a:xfrm>
                <a:off x="3222839" y="1511161"/>
                <a:ext cx="628591" cy="549223"/>
              </a:xfrm>
              <a:prstGeom prst="right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4532" name="组合 9">
              <a:extLst>
                <a:ext uri="{FF2B5EF4-FFF2-40B4-BE49-F238E27FC236}">
                  <a16:creationId xmlns:a16="http://schemas.microsoft.com/office/drawing/2014/main" id="{4C696061-4858-48C0-A174-6D3D693BF660}"/>
                </a:ext>
              </a:extLst>
            </p:cNvPr>
            <p:cNvGrpSpPr>
              <a:grpSpLocks/>
            </p:cNvGrpSpPr>
            <p:nvPr/>
          </p:nvGrpSpPr>
          <p:grpSpPr bwMode="auto">
            <a:xfrm>
              <a:off x="6104716" y="2168860"/>
              <a:ext cx="864096" cy="648072"/>
              <a:chOff x="5580112" y="3717032"/>
              <a:chExt cx="864096" cy="648072"/>
            </a:xfrm>
          </p:grpSpPr>
          <p:graphicFrame>
            <p:nvGraphicFramePr>
              <p:cNvPr id="64542" name="对象 10">
                <a:extLst>
                  <a:ext uri="{FF2B5EF4-FFF2-40B4-BE49-F238E27FC236}">
                    <a16:creationId xmlns:a16="http://schemas.microsoft.com/office/drawing/2014/main" id="{832DFFC7-64AE-40E1-B1F9-C0EF37DA51A7}"/>
                  </a:ext>
                </a:extLst>
              </p:cNvPr>
              <p:cNvGraphicFramePr>
                <a:graphicFrameLocks noChangeAspect="1"/>
              </p:cNvGraphicFramePr>
              <p:nvPr/>
            </p:nvGraphicFramePr>
            <p:xfrm>
              <a:off x="5874166" y="3758537"/>
              <a:ext cx="460920" cy="482869"/>
            </p:xfrm>
            <a:graphic>
              <a:graphicData uri="http://schemas.openxmlformats.org/presentationml/2006/ole">
                <mc:AlternateContent xmlns:mc="http://schemas.openxmlformats.org/markup-compatibility/2006">
                  <mc:Choice xmlns:v="urn:schemas-microsoft-com:vml" Requires="v">
                    <p:oleObj name="Equation" r:id="rId5" imgW="215806" imgH="228501" progId="Equation.DSMT4">
                      <p:embed/>
                    </p:oleObj>
                  </mc:Choice>
                  <mc:Fallback>
                    <p:oleObj name="Equation" r:id="rId5" imgW="215806" imgH="228501" progId="Equation.DSMT4">
                      <p:embed/>
                      <p:pic>
                        <p:nvPicPr>
                          <p:cNvPr id="64542" name="对象 10">
                            <a:extLst>
                              <a:ext uri="{FF2B5EF4-FFF2-40B4-BE49-F238E27FC236}">
                                <a16:creationId xmlns:a16="http://schemas.microsoft.com/office/drawing/2014/main" id="{832DFFC7-64AE-40E1-B1F9-C0EF37DA5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4166" y="3758537"/>
                            <a:ext cx="460920" cy="48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左箭头 11">
                <a:extLst>
                  <a:ext uri="{FF2B5EF4-FFF2-40B4-BE49-F238E27FC236}">
                    <a16:creationId xmlns:a16="http://schemas.microsoft.com/office/drawing/2014/main" id="{D867FB0D-29D2-47B7-868D-B2D9C88756D8}"/>
                  </a:ext>
                </a:extLst>
              </p:cNvPr>
              <p:cNvSpPr/>
              <p:nvPr/>
            </p:nvSpPr>
            <p:spPr>
              <a:xfrm>
                <a:off x="5580200" y="3716527"/>
                <a:ext cx="863519" cy="649227"/>
              </a:xfrm>
              <a:prstGeom prst="lef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4533" name="组合 12">
              <a:extLst>
                <a:ext uri="{FF2B5EF4-FFF2-40B4-BE49-F238E27FC236}">
                  <a16:creationId xmlns:a16="http://schemas.microsoft.com/office/drawing/2014/main" id="{EAA4C406-33B5-4ACF-BC32-9A4CE1479D89}"/>
                </a:ext>
              </a:extLst>
            </p:cNvPr>
            <p:cNvGrpSpPr>
              <a:grpSpLocks/>
            </p:cNvGrpSpPr>
            <p:nvPr/>
          </p:nvGrpSpPr>
          <p:grpSpPr bwMode="auto">
            <a:xfrm>
              <a:off x="7082006" y="1698063"/>
              <a:ext cx="781814" cy="648072"/>
              <a:chOff x="6958538" y="3068960"/>
              <a:chExt cx="781814" cy="648072"/>
            </a:xfrm>
          </p:grpSpPr>
          <p:graphicFrame>
            <p:nvGraphicFramePr>
              <p:cNvPr id="64540" name="对象 13">
                <a:extLst>
                  <a:ext uri="{FF2B5EF4-FFF2-40B4-BE49-F238E27FC236}">
                    <a16:creationId xmlns:a16="http://schemas.microsoft.com/office/drawing/2014/main" id="{AD5DEFA6-C037-4732-A206-28ED5A5E44A5}"/>
                  </a:ext>
                </a:extLst>
              </p:cNvPr>
              <p:cNvGraphicFramePr>
                <a:graphicFrameLocks noChangeAspect="1"/>
              </p:cNvGraphicFramePr>
              <p:nvPr/>
            </p:nvGraphicFramePr>
            <p:xfrm>
              <a:off x="7135961" y="3120874"/>
              <a:ext cx="460375" cy="482600"/>
            </p:xfrm>
            <a:graphic>
              <a:graphicData uri="http://schemas.openxmlformats.org/presentationml/2006/ole">
                <mc:AlternateContent xmlns:mc="http://schemas.openxmlformats.org/markup-compatibility/2006">
                  <mc:Choice xmlns:v="urn:schemas-microsoft-com:vml" Requires="v">
                    <p:oleObj name="Equation" r:id="rId7" imgW="215806" imgH="228501" progId="Equation.DSMT4">
                      <p:embed/>
                    </p:oleObj>
                  </mc:Choice>
                  <mc:Fallback>
                    <p:oleObj name="Equation" r:id="rId7" imgW="215806" imgH="228501" progId="Equation.DSMT4">
                      <p:embed/>
                      <p:pic>
                        <p:nvPicPr>
                          <p:cNvPr id="64540" name="对象 13">
                            <a:extLst>
                              <a:ext uri="{FF2B5EF4-FFF2-40B4-BE49-F238E27FC236}">
                                <a16:creationId xmlns:a16="http://schemas.microsoft.com/office/drawing/2014/main" id="{AD5DEFA6-C037-4732-A206-28ED5A5E44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5961" y="3120874"/>
                            <a:ext cx="4603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右箭头 14">
                <a:extLst>
                  <a:ext uri="{FF2B5EF4-FFF2-40B4-BE49-F238E27FC236}">
                    <a16:creationId xmlns:a16="http://schemas.microsoft.com/office/drawing/2014/main" id="{7235D297-34F5-4B37-A7B8-5254900BF99E}"/>
                  </a:ext>
                </a:extLst>
              </p:cNvPr>
              <p:cNvSpPr/>
              <p:nvPr/>
            </p:nvSpPr>
            <p:spPr>
              <a:xfrm>
                <a:off x="6959144" y="3069396"/>
                <a:ext cx="780976" cy="647639"/>
              </a:xfrm>
              <a:prstGeom prst="rightArrow">
                <a:avLst/>
              </a:prstGeom>
              <a:no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4534" name="组合 15">
              <a:extLst>
                <a:ext uri="{FF2B5EF4-FFF2-40B4-BE49-F238E27FC236}">
                  <a16:creationId xmlns:a16="http://schemas.microsoft.com/office/drawing/2014/main" id="{8BEDBCE6-44EF-4DC7-8B4A-DFCD331EFAC1}"/>
                </a:ext>
              </a:extLst>
            </p:cNvPr>
            <p:cNvGrpSpPr>
              <a:grpSpLocks/>
            </p:cNvGrpSpPr>
            <p:nvPr/>
          </p:nvGrpSpPr>
          <p:grpSpPr bwMode="auto">
            <a:xfrm>
              <a:off x="5292080" y="2634610"/>
              <a:ext cx="1728192" cy="866398"/>
              <a:chOff x="5292080" y="2418586"/>
              <a:chExt cx="1728192" cy="866398"/>
            </a:xfrm>
          </p:grpSpPr>
          <p:graphicFrame>
            <p:nvGraphicFramePr>
              <p:cNvPr id="64538" name="对象 16">
                <a:extLst>
                  <a:ext uri="{FF2B5EF4-FFF2-40B4-BE49-F238E27FC236}">
                    <a16:creationId xmlns:a16="http://schemas.microsoft.com/office/drawing/2014/main" id="{0F6FA189-CB17-45AB-B17B-FAE72446E0B6}"/>
                  </a:ext>
                </a:extLst>
              </p:cNvPr>
              <p:cNvGraphicFramePr>
                <a:graphicFrameLocks noChangeAspect="1"/>
              </p:cNvGraphicFramePr>
              <p:nvPr/>
            </p:nvGraphicFramePr>
            <p:xfrm>
              <a:off x="5436096" y="2533289"/>
              <a:ext cx="1584176" cy="495463"/>
            </p:xfrm>
            <a:graphic>
              <a:graphicData uri="http://schemas.openxmlformats.org/presentationml/2006/ole">
                <mc:AlternateContent xmlns:mc="http://schemas.openxmlformats.org/markup-compatibility/2006">
                  <mc:Choice xmlns:v="urn:schemas-microsoft-com:vml" Requires="v">
                    <p:oleObj name="Equation" r:id="rId9" imgW="723586" imgH="228501" progId="Equation.DSMT4">
                      <p:embed/>
                    </p:oleObj>
                  </mc:Choice>
                  <mc:Fallback>
                    <p:oleObj name="Equation" r:id="rId9" imgW="723586" imgH="228501" progId="Equation.DSMT4">
                      <p:embed/>
                      <p:pic>
                        <p:nvPicPr>
                          <p:cNvPr id="64538" name="对象 16">
                            <a:extLst>
                              <a:ext uri="{FF2B5EF4-FFF2-40B4-BE49-F238E27FC236}">
                                <a16:creationId xmlns:a16="http://schemas.microsoft.com/office/drawing/2014/main" id="{0F6FA189-CB17-45AB-B17B-FAE72446E0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096" y="2533289"/>
                            <a:ext cx="1584176" cy="4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左箭头 17">
                <a:extLst>
                  <a:ext uri="{FF2B5EF4-FFF2-40B4-BE49-F238E27FC236}">
                    <a16:creationId xmlns:a16="http://schemas.microsoft.com/office/drawing/2014/main" id="{9C682E01-DDAB-4899-8417-01C441124436}"/>
                  </a:ext>
                </a:extLst>
              </p:cNvPr>
              <p:cNvSpPr/>
              <p:nvPr/>
            </p:nvSpPr>
            <p:spPr>
              <a:xfrm>
                <a:off x="5292080" y="2419012"/>
                <a:ext cx="1728624" cy="866693"/>
              </a:xfrm>
              <a:prstGeom prst="leftArrow">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aphicFrame>
          <p:nvGraphicFramePr>
            <p:cNvPr id="64535" name="对象 18">
              <a:extLst>
                <a:ext uri="{FF2B5EF4-FFF2-40B4-BE49-F238E27FC236}">
                  <a16:creationId xmlns:a16="http://schemas.microsoft.com/office/drawing/2014/main" id="{90E14E34-D664-446E-A32D-AE08D09AF74A}"/>
                </a:ext>
              </a:extLst>
            </p:cNvPr>
            <p:cNvGraphicFramePr>
              <a:graphicFrameLocks noChangeAspect="1"/>
            </p:cNvGraphicFramePr>
            <p:nvPr>
              <p:extLst>
                <p:ext uri="{D42A27DB-BD31-4B8C-83A1-F6EECF244321}">
                  <p14:modId xmlns:p14="http://schemas.microsoft.com/office/powerpoint/2010/main" val="2824710314"/>
                </p:ext>
              </p:extLst>
            </p:nvPr>
          </p:nvGraphicFramePr>
          <p:xfrm>
            <a:off x="7095036" y="2461914"/>
            <a:ext cx="1108075" cy="809625"/>
          </p:xfrm>
          <a:graphic>
            <a:graphicData uri="http://schemas.openxmlformats.org/presentationml/2006/ole">
              <mc:AlternateContent xmlns:mc="http://schemas.openxmlformats.org/markup-compatibility/2006">
                <mc:Choice xmlns:v="urn:schemas-microsoft-com:vml" Requires="v">
                  <p:oleObj name="Equation" r:id="rId11" imgW="622080" imgH="457200" progId="Equation.DSMT4">
                    <p:embed/>
                  </p:oleObj>
                </mc:Choice>
                <mc:Fallback>
                  <p:oleObj name="Equation" r:id="rId11" imgW="622080" imgH="457200" progId="Equation.DSMT4">
                    <p:embed/>
                    <p:pic>
                      <p:nvPicPr>
                        <p:cNvPr id="64535" name="对象 18">
                          <a:extLst>
                            <a:ext uri="{FF2B5EF4-FFF2-40B4-BE49-F238E27FC236}">
                              <a16:creationId xmlns:a16="http://schemas.microsoft.com/office/drawing/2014/main" id="{90E14E34-D664-446E-A32D-AE08D09AF74A}"/>
                            </a:ext>
                          </a:extLst>
                        </p:cNvPr>
                        <p:cNvPicPr>
                          <a:picLocks noChangeAspect="1" noChangeArrowheads="1"/>
                        </p:cNvPicPr>
                        <p:nvPr/>
                      </p:nvPicPr>
                      <p:blipFill>
                        <a:blip r:embed="rId12"/>
                        <a:srcRect/>
                        <a:stretch>
                          <a:fillRect/>
                        </a:stretch>
                      </p:blipFill>
                      <p:spPr bwMode="auto">
                        <a:xfrm>
                          <a:off x="7095036" y="2461914"/>
                          <a:ext cx="11080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36" name="对象 19">
              <a:extLst>
                <a:ext uri="{FF2B5EF4-FFF2-40B4-BE49-F238E27FC236}">
                  <a16:creationId xmlns:a16="http://schemas.microsoft.com/office/drawing/2014/main" id="{A8224C2B-ADBC-4FF4-ACDD-6FF135A18AD5}"/>
                </a:ext>
              </a:extLst>
            </p:cNvPr>
            <p:cNvGraphicFramePr>
              <a:graphicFrameLocks noChangeAspect="1"/>
            </p:cNvGraphicFramePr>
            <p:nvPr>
              <p:extLst>
                <p:ext uri="{D42A27DB-BD31-4B8C-83A1-F6EECF244321}">
                  <p14:modId xmlns:p14="http://schemas.microsoft.com/office/powerpoint/2010/main" val="3139617606"/>
                </p:ext>
              </p:extLst>
            </p:nvPr>
          </p:nvGraphicFramePr>
          <p:xfrm>
            <a:off x="5303191" y="1941364"/>
            <a:ext cx="1017492" cy="404774"/>
          </p:xfrm>
          <a:graphic>
            <a:graphicData uri="http://schemas.openxmlformats.org/presentationml/2006/ole">
              <mc:AlternateContent xmlns:mc="http://schemas.openxmlformats.org/markup-compatibility/2006">
                <mc:Choice xmlns:v="urn:schemas-microsoft-com:vml" Requires="v">
                  <p:oleObj name="Equation" r:id="rId13" imgW="571320" imgH="228600" progId="Equation.DSMT4">
                    <p:embed/>
                  </p:oleObj>
                </mc:Choice>
                <mc:Fallback>
                  <p:oleObj name="Equation" r:id="rId13" imgW="571320" imgH="228600" progId="Equation.DSMT4">
                    <p:embed/>
                    <p:pic>
                      <p:nvPicPr>
                        <p:cNvPr id="64536" name="对象 19">
                          <a:extLst>
                            <a:ext uri="{FF2B5EF4-FFF2-40B4-BE49-F238E27FC236}">
                              <a16:creationId xmlns:a16="http://schemas.microsoft.com/office/drawing/2014/main" id="{A8224C2B-ADBC-4FF4-ACDD-6FF135A18AD5}"/>
                            </a:ext>
                          </a:extLst>
                        </p:cNvPr>
                        <p:cNvPicPr>
                          <a:picLocks noChangeAspect="1" noChangeArrowheads="1"/>
                        </p:cNvPicPr>
                        <p:nvPr/>
                      </p:nvPicPr>
                      <p:blipFill>
                        <a:blip r:embed="rId14"/>
                        <a:srcRect/>
                        <a:stretch>
                          <a:fillRect/>
                        </a:stretch>
                      </p:blipFill>
                      <p:spPr bwMode="auto">
                        <a:xfrm>
                          <a:off x="5303191" y="1941364"/>
                          <a:ext cx="1017492" cy="404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1" name="直接连接符 20">
              <a:extLst>
                <a:ext uri="{FF2B5EF4-FFF2-40B4-BE49-F238E27FC236}">
                  <a16:creationId xmlns:a16="http://schemas.microsoft.com/office/drawing/2014/main" id="{BDE58A7B-9144-4601-8E27-FBC2F96D08B2}"/>
                </a:ext>
              </a:extLst>
            </p:cNvPr>
            <p:cNvCxnSpPr/>
            <p:nvPr/>
          </p:nvCxnSpPr>
          <p:spPr>
            <a:xfrm>
              <a:off x="7020704" y="1412776"/>
              <a:ext cx="0" cy="23762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4529" name="矩形 24">
            <a:extLst>
              <a:ext uri="{FF2B5EF4-FFF2-40B4-BE49-F238E27FC236}">
                <a16:creationId xmlns:a16="http://schemas.microsoft.com/office/drawing/2014/main" id="{0050A8C7-C432-4798-BFCD-35BB68866EF7}"/>
              </a:ext>
            </a:extLst>
          </p:cNvPr>
          <p:cNvSpPr>
            <a:spLocks noChangeArrowheads="1"/>
          </p:cNvSpPr>
          <p:nvPr/>
        </p:nvSpPr>
        <p:spPr bwMode="auto">
          <a:xfrm>
            <a:off x="322263" y="3644900"/>
            <a:ext cx="31550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当</a:t>
            </a:r>
            <a:r>
              <a:rPr lang="zh-CN" altLang="en-US" sz="2600" b="1" dirty="0">
                <a:latin typeface="黑体" panose="02010609060101010101" pitchFamily="49" charset="-122"/>
                <a:ea typeface="黑体" panose="02010609060101010101" pitchFamily="49" charset="-122"/>
              </a:rPr>
              <a:t>            </a:t>
            </a:r>
            <a:r>
              <a:rPr lang="zh-CN" altLang="en-US" sz="2400" dirty="0">
                <a:latin typeface="微软雅黑" panose="020B0503020204020204" pitchFamily="34" charset="-122"/>
                <a:ea typeface="微软雅黑" panose="020B0503020204020204" pitchFamily="34" charset="-122"/>
              </a:rPr>
              <a:t>时</a:t>
            </a:r>
            <a:r>
              <a:rPr lang="zh-CN" altLang="en-US" sz="2600" b="1" dirty="0">
                <a:latin typeface="黑体" panose="02010609060101010101" pitchFamily="49" charset="-122"/>
                <a:ea typeface="黑体" panose="02010609060101010101" pitchFamily="49" charset="-122"/>
              </a:rPr>
              <a:t>，</a:t>
            </a:r>
          </a:p>
        </p:txBody>
      </p:sp>
      <p:sp>
        <p:nvSpPr>
          <p:cNvPr id="27" name="矩形 26">
            <a:extLst>
              <a:ext uri="{FF2B5EF4-FFF2-40B4-BE49-F238E27FC236}">
                <a16:creationId xmlns:a16="http://schemas.microsoft.com/office/drawing/2014/main" id="{BA32552E-6EF6-4987-8916-CA30FB4D2420}"/>
              </a:ext>
            </a:extLst>
          </p:cNvPr>
          <p:cNvSpPr>
            <a:spLocks noChangeArrowheads="1"/>
          </p:cNvSpPr>
          <p:nvPr/>
        </p:nvSpPr>
        <p:spPr bwMode="auto">
          <a:xfrm>
            <a:off x="250825" y="4365625"/>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反</a:t>
            </a:r>
            <a:r>
              <a:rPr lang="zh-CN" altLang="zh-CN" sz="2400" dirty="0">
                <a:latin typeface="微软雅黑" panose="020B0503020204020204" pitchFamily="34" charset="-122"/>
                <a:ea typeface="微软雅黑" panose="020B0503020204020204" pitchFamily="34" charset="-122"/>
              </a:rPr>
              <a:t>射波</a:t>
            </a:r>
            <a:r>
              <a:rPr lang="zh-CN" altLang="en-US" sz="2400" dirty="0">
                <a:latin typeface="微软雅黑" panose="020B0503020204020204" pitchFamily="34" charset="-122"/>
                <a:ea typeface="微软雅黑" panose="020B0503020204020204" pitchFamily="34" charset="-122"/>
              </a:rPr>
              <a:t>在介质交界面处有半波损失</a:t>
            </a:r>
          </a:p>
        </p:txBody>
      </p:sp>
      <p:sp>
        <p:nvSpPr>
          <p:cNvPr id="64527" name="矩形 29">
            <a:extLst>
              <a:ext uri="{FF2B5EF4-FFF2-40B4-BE49-F238E27FC236}">
                <a16:creationId xmlns:a16="http://schemas.microsoft.com/office/drawing/2014/main" id="{28EFA17D-EB96-4F61-8D05-DCCAD9BE9A85}"/>
              </a:ext>
            </a:extLst>
          </p:cNvPr>
          <p:cNvSpPr>
            <a:spLocks noChangeArrowheads="1"/>
          </p:cNvSpPr>
          <p:nvPr/>
        </p:nvSpPr>
        <p:spPr bwMode="auto">
          <a:xfrm>
            <a:off x="280988" y="5013326"/>
            <a:ext cx="29594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当</a:t>
            </a:r>
            <a:r>
              <a:rPr lang="zh-CN" altLang="en-US" sz="2600" b="1" dirty="0">
                <a:latin typeface="黑体" panose="02010609060101010101" pitchFamily="49" charset="-122"/>
                <a:ea typeface="黑体" panose="02010609060101010101" pitchFamily="49" charset="-122"/>
              </a:rPr>
              <a:t>           </a:t>
            </a:r>
            <a:r>
              <a:rPr lang="zh-CN" altLang="en-US" sz="2400" dirty="0">
                <a:latin typeface="微软雅黑" panose="020B0503020204020204" pitchFamily="34" charset="-122"/>
                <a:ea typeface="微软雅黑" panose="020B0503020204020204" pitchFamily="34" charset="-122"/>
              </a:rPr>
              <a:t>时，</a:t>
            </a:r>
          </a:p>
        </p:txBody>
      </p:sp>
      <p:sp>
        <p:nvSpPr>
          <p:cNvPr id="31" name="矩形 30">
            <a:extLst>
              <a:ext uri="{FF2B5EF4-FFF2-40B4-BE49-F238E27FC236}">
                <a16:creationId xmlns:a16="http://schemas.microsoft.com/office/drawing/2014/main" id="{8317BE72-65B5-4C0C-8CF5-C6D835F062B2}"/>
              </a:ext>
            </a:extLst>
          </p:cNvPr>
          <p:cNvSpPr>
            <a:spLocks noChangeArrowheads="1"/>
          </p:cNvSpPr>
          <p:nvPr/>
        </p:nvSpPr>
        <p:spPr bwMode="auto">
          <a:xfrm>
            <a:off x="296863" y="5732463"/>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反</a:t>
            </a:r>
            <a:r>
              <a:rPr lang="zh-CN" altLang="zh-CN" sz="2400" dirty="0">
                <a:latin typeface="微软雅黑" panose="020B0503020204020204" pitchFamily="34" charset="-122"/>
                <a:ea typeface="微软雅黑" panose="020B0503020204020204" pitchFamily="34" charset="-122"/>
              </a:rPr>
              <a:t>射波</a:t>
            </a:r>
            <a:r>
              <a:rPr lang="zh-CN" altLang="en-US" sz="2400" dirty="0">
                <a:latin typeface="微软雅黑" panose="020B0503020204020204" pitchFamily="34" charset="-122"/>
                <a:ea typeface="微软雅黑" panose="020B0503020204020204" pitchFamily="34" charset="-122"/>
              </a:rPr>
              <a:t>在介质交界面处无半波损失</a:t>
            </a:r>
          </a:p>
        </p:txBody>
      </p:sp>
      <p:graphicFrame>
        <p:nvGraphicFramePr>
          <p:cNvPr id="32" name="对象 31">
            <a:extLst>
              <a:ext uri="{FF2B5EF4-FFF2-40B4-BE49-F238E27FC236}">
                <a16:creationId xmlns:a16="http://schemas.microsoft.com/office/drawing/2014/main" id="{63455914-D870-49C0-864A-69961D42A34B}"/>
              </a:ext>
            </a:extLst>
          </p:cNvPr>
          <p:cNvGraphicFramePr>
            <a:graphicFrameLocks noChangeAspect="1"/>
          </p:cNvGraphicFramePr>
          <p:nvPr>
            <p:extLst>
              <p:ext uri="{D42A27DB-BD31-4B8C-83A1-F6EECF244321}">
                <p14:modId xmlns:p14="http://schemas.microsoft.com/office/powerpoint/2010/main" val="1401317633"/>
              </p:ext>
            </p:extLst>
          </p:nvPr>
        </p:nvGraphicFramePr>
        <p:xfrm>
          <a:off x="989989" y="3612125"/>
          <a:ext cx="1541462" cy="506412"/>
        </p:xfrm>
        <a:graphic>
          <a:graphicData uri="http://schemas.openxmlformats.org/presentationml/2006/ole">
            <mc:AlternateContent xmlns:mc="http://schemas.openxmlformats.org/markup-compatibility/2006">
              <mc:Choice xmlns:v="urn:schemas-microsoft-com:vml" Requires="v">
                <p:oleObj name="Equation" r:id="rId15" imgW="711000" imgH="228600" progId="Equation.DSMT4">
                  <p:embed/>
                </p:oleObj>
              </mc:Choice>
              <mc:Fallback>
                <p:oleObj name="Equation" r:id="rId15" imgW="711000" imgH="228600" progId="Equation.DSMT4">
                  <p:embed/>
                  <p:pic>
                    <p:nvPicPr>
                      <p:cNvPr id="7" name="对象 6">
                        <a:extLst>
                          <a:ext uri="{FF2B5EF4-FFF2-40B4-BE49-F238E27FC236}">
                            <a16:creationId xmlns:a16="http://schemas.microsoft.com/office/drawing/2014/main" id="{7585B084-63A3-4C3E-9D5F-229F51F66FAE}"/>
                          </a:ext>
                        </a:extLst>
                      </p:cNvPr>
                      <p:cNvPicPr>
                        <a:picLocks noChangeAspect="1" noChangeArrowheads="1"/>
                      </p:cNvPicPr>
                      <p:nvPr/>
                    </p:nvPicPr>
                    <p:blipFill>
                      <a:blip r:embed="rId16"/>
                      <a:srcRect/>
                      <a:stretch>
                        <a:fillRect/>
                      </a:stretch>
                    </p:blipFill>
                    <p:spPr bwMode="auto">
                      <a:xfrm>
                        <a:off x="989989" y="3612125"/>
                        <a:ext cx="154146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对象 32">
            <a:extLst>
              <a:ext uri="{FF2B5EF4-FFF2-40B4-BE49-F238E27FC236}">
                <a16:creationId xmlns:a16="http://schemas.microsoft.com/office/drawing/2014/main" id="{CBE1C6F9-8550-4137-8DFB-5E8480417519}"/>
              </a:ext>
            </a:extLst>
          </p:cNvPr>
          <p:cNvGraphicFramePr>
            <a:graphicFrameLocks noChangeAspect="1"/>
          </p:cNvGraphicFramePr>
          <p:nvPr>
            <p:extLst>
              <p:ext uri="{D42A27DB-BD31-4B8C-83A1-F6EECF244321}">
                <p14:modId xmlns:p14="http://schemas.microsoft.com/office/powerpoint/2010/main" val="2211030202"/>
              </p:ext>
            </p:extLst>
          </p:nvPr>
        </p:nvGraphicFramePr>
        <p:xfrm>
          <a:off x="892155" y="4982687"/>
          <a:ext cx="1541462" cy="506412"/>
        </p:xfrm>
        <a:graphic>
          <a:graphicData uri="http://schemas.openxmlformats.org/presentationml/2006/ole">
            <mc:AlternateContent xmlns:mc="http://schemas.openxmlformats.org/markup-compatibility/2006">
              <mc:Choice xmlns:v="urn:schemas-microsoft-com:vml" Requires="v">
                <p:oleObj name="Equation" r:id="rId17" imgW="711000" imgH="228600" progId="Equation.DSMT4">
                  <p:embed/>
                </p:oleObj>
              </mc:Choice>
              <mc:Fallback>
                <p:oleObj name="Equation" r:id="rId17" imgW="711000" imgH="228600" progId="Equation.DSMT4">
                  <p:embed/>
                  <p:pic>
                    <p:nvPicPr>
                      <p:cNvPr id="32" name="对象 31">
                        <a:extLst>
                          <a:ext uri="{FF2B5EF4-FFF2-40B4-BE49-F238E27FC236}">
                            <a16:creationId xmlns:a16="http://schemas.microsoft.com/office/drawing/2014/main" id="{63455914-D870-49C0-864A-69961D42A34B}"/>
                          </a:ext>
                        </a:extLst>
                      </p:cNvPr>
                      <p:cNvPicPr>
                        <a:picLocks noChangeAspect="1" noChangeArrowheads="1"/>
                      </p:cNvPicPr>
                      <p:nvPr/>
                    </p:nvPicPr>
                    <p:blipFill>
                      <a:blip r:embed="rId18"/>
                      <a:srcRect/>
                      <a:stretch>
                        <a:fillRect/>
                      </a:stretch>
                    </p:blipFill>
                    <p:spPr bwMode="auto">
                      <a:xfrm>
                        <a:off x="892155" y="4982687"/>
                        <a:ext cx="154146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8450" name="Object 2"/>
          <p:cNvGraphicFramePr>
            <a:graphicFrameLocks noChangeAspect="1"/>
          </p:cNvGraphicFramePr>
          <p:nvPr>
            <p:extLst>
              <p:ext uri="{D42A27DB-BD31-4B8C-83A1-F6EECF244321}">
                <p14:modId xmlns:p14="http://schemas.microsoft.com/office/powerpoint/2010/main" val="2545611592"/>
              </p:ext>
            </p:extLst>
          </p:nvPr>
        </p:nvGraphicFramePr>
        <p:xfrm>
          <a:off x="899592" y="1218902"/>
          <a:ext cx="3312368" cy="2210098"/>
        </p:xfrm>
        <a:graphic>
          <a:graphicData uri="http://schemas.openxmlformats.org/presentationml/2006/ole">
            <mc:AlternateContent xmlns:mc="http://schemas.openxmlformats.org/markup-compatibility/2006">
              <mc:Choice xmlns:v="urn:schemas-microsoft-com:vml" Requires="v">
                <p:oleObj name="PhotoImpact" r:id="rId3" imgW="1843888" imgH="1551304" progId="">
                  <p:embed/>
                </p:oleObj>
              </mc:Choice>
              <mc:Fallback>
                <p:oleObj name="PhotoImpact" r:id="rId3" imgW="1843888" imgH="1551304" progId="">
                  <p:embed/>
                  <p:pic>
                    <p:nvPicPr>
                      <p:cNvPr id="4884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218902"/>
                        <a:ext cx="3312368" cy="22100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2" descr="http://f10.baidu.com/it/u=3867485658,1016641944&amp;fm=7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8771" y="1180728"/>
            <a:ext cx="331236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i04.pic.sogou.com/07a2a7e8204094d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4048" y="3717032"/>
            <a:ext cx="3312368" cy="2457643"/>
          </a:xfrm>
          <a:prstGeom prst="rect">
            <a:avLst/>
          </a:prstGeom>
          <a:noFill/>
          <a:extLst>
            <a:ext uri="{909E8E84-426E-40DD-AFC4-6F175D3DCCD1}">
              <a14:hiddenFill xmlns:a14="http://schemas.microsoft.com/office/drawing/2010/main">
                <a:solidFill>
                  <a:srgbClr val="FFFFFF"/>
                </a:solidFill>
              </a14:hiddenFill>
            </a:ext>
          </a:extLst>
        </p:spPr>
      </p:pic>
      <p:sp>
        <p:nvSpPr>
          <p:cNvPr id="2" name="Line 4">
            <a:extLst>
              <a:ext uri="{FF2B5EF4-FFF2-40B4-BE49-F238E27FC236}">
                <a16:creationId xmlns:a16="http://schemas.microsoft.com/office/drawing/2014/main" id="{37F92229-ACE0-7B6C-1AD8-EDCDC85ECFBD}"/>
              </a:ext>
            </a:extLst>
          </p:cNvPr>
          <p:cNvSpPr>
            <a:spLocks noChangeShapeType="1"/>
          </p:cNvSpPr>
          <p:nvPr/>
        </p:nvSpPr>
        <p:spPr bwMode="auto">
          <a:xfrm>
            <a:off x="539750" y="857232"/>
            <a:ext cx="8064500" cy="0"/>
          </a:xfrm>
          <a:prstGeom prst="line">
            <a:avLst/>
          </a:prstGeom>
          <a:noFill/>
          <a:ln w="57150" cmpd="thickThin">
            <a:solidFill>
              <a:srgbClr val="0099CC"/>
            </a:solidFill>
            <a:round/>
          </a:ln>
        </p:spPr>
        <p:txBody>
          <a:bodyPr/>
          <a:lstStyle/>
          <a:p>
            <a:endParaRPr lang="zh-CN" altLang="en-US"/>
          </a:p>
        </p:txBody>
      </p:sp>
      <p:sp>
        <p:nvSpPr>
          <p:cNvPr id="3" name="Text Box 2">
            <a:extLst>
              <a:ext uri="{FF2B5EF4-FFF2-40B4-BE49-F238E27FC236}">
                <a16:creationId xmlns:a16="http://schemas.microsoft.com/office/drawing/2014/main" id="{4FEB9ED8-B02C-7F09-6E9A-93C27904D452}"/>
              </a:ext>
            </a:extLst>
          </p:cNvPr>
          <p:cNvSpPr txBox="1">
            <a:spLocks noChangeArrowheads="1"/>
          </p:cNvSpPr>
          <p:nvPr/>
        </p:nvSpPr>
        <p:spPr bwMode="auto">
          <a:xfrm>
            <a:off x="1" y="214290"/>
            <a:ext cx="9108504" cy="523220"/>
          </a:xfrm>
          <a:prstGeom prst="rect">
            <a:avLst/>
          </a:prstGeom>
          <a:noFill/>
          <a:ln w="9525">
            <a:noFill/>
            <a:miter lim="800000"/>
          </a:ln>
        </p:spPr>
        <p:txBody>
          <a:bodyPr wrap="square">
            <a:spAutoFit/>
          </a:bodyPr>
          <a:lstStyle/>
          <a:p>
            <a:pPr algn="ctr"/>
            <a:r>
              <a:rPr lang="en-US" altLang="zh-CN" sz="2800" b="1" dirty="0">
                <a:solidFill>
                  <a:srgbClr val="0000FF"/>
                </a:solidFill>
                <a:latin typeface="微软雅黑" panose="020B0503020204020204" pitchFamily="34" charset="-122"/>
                <a:ea typeface="微软雅黑" panose="020B0503020204020204" pitchFamily="34" charset="-122"/>
              </a:rPr>
              <a:t>§6 </a:t>
            </a:r>
            <a:r>
              <a:rPr lang="zh-CN" altLang="en-US" sz="2800" b="1" dirty="0">
                <a:solidFill>
                  <a:srgbClr val="0000FF"/>
                </a:solidFill>
                <a:latin typeface="微软雅黑" panose="020B0503020204020204" pitchFamily="34" charset="-122"/>
                <a:ea typeface="微软雅黑" panose="020B0503020204020204" pitchFamily="34" charset="-122"/>
              </a:rPr>
              <a:t>驻波</a:t>
            </a:r>
          </a:p>
        </p:txBody>
      </p:sp>
      <p:pic>
        <p:nvPicPr>
          <p:cNvPr id="5" name="图片 4">
            <a:extLst>
              <a:ext uri="{FF2B5EF4-FFF2-40B4-BE49-F238E27FC236}">
                <a16:creationId xmlns:a16="http://schemas.microsoft.com/office/drawing/2014/main" id="{39DF9C2D-5A33-C753-C0A6-B348796C9CBC}"/>
              </a:ext>
            </a:extLst>
          </p:cNvPr>
          <p:cNvPicPr>
            <a:picLocks noChangeAspect="1"/>
          </p:cNvPicPr>
          <p:nvPr/>
        </p:nvPicPr>
        <p:blipFill>
          <a:blip r:embed="rId7"/>
          <a:stretch>
            <a:fillRect/>
          </a:stretch>
        </p:blipFill>
        <p:spPr>
          <a:xfrm>
            <a:off x="899592" y="3569529"/>
            <a:ext cx="3312368" cy="2431239"/>
          </a:xfrm>
          <a:prstGeom prst="rect">
            <a:avLst/>
          </a:prstGeom>
        </p:spPr>
      </p:pic>
    </p:spTree>
    <p:extLst>
      <p:ext uri="{BB962C8B-B14F-4D97-AF65-F5344CB8AC3E}">
        <p14:creationId xmlns:p14="http://schemas.microsoft.com/office/powerpoint/2010/main" val="4117158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260648"/>
            <a:ext cx="9144000"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一、驻波</a:t>
            </a:r>
          </a:p>
        </p:txBody>
      </p:sp>
      <p:sp>
        <p:nvSpPr>
          <p:cNvPr id="11" name="Rectangle 60"/>
          <p:cNvSpPr>
            <a:spLocks noChangeArrowheads="1"/>
          </p:cNvSpPr>
          <p:nvPr/>
        </p:nvSpPr>
        <p:spPr bwMode="auto">
          <a:xfrm>
            <a:off x="278759" y="836712"/>
            <a:ext cx="8856984" cy="1200329"/>
          </a:xfrm>
          <a:prstGeom prst="rect">
            <a:avLst/>
          </a:prstGeom>
          <a:noFill/>
          <a:ln w="19050">
            <a:noFill/>
            <a:miter lim="800000"/>
            <a:headEnd type="none" w="med" len="lg"/>
            <a:tailEnd type="none" w="med" len="lg"/>
          </a:ln>
          <a:effectLst/>
        </p:spPr>
        <p:txBody>
          <a:bodyPr wrap="square" anchor="ctr">
            <a:spAutoFit/>
          </a:bodyPr>
          <a:lstStyle/>
          <a:p>
            <a:pPr algn="l">
              <a:defRPr/>
            </a:pP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、形成驻波的条件：</a:t>
            </a:r>
            <a:endParaRPr lang="en-US" altLang="zh-CN" sz="2400" dirty="0">
              <a:latin typeface="微软雅黑" pitchFamily="34" charset="-122"/>
              <a:ea typeface="微软雅黑" pitchFamily="34" charset="-122"/>
            </a:endParaRPr>
          </a:p>
          <a:p>
            <a:pPr algn="l">
              <a:defRPr/>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振幅相同、频率相同、相位差恒定、振动方向相同，沿同一条直线相向传播的两列波的叠加。</a:t>
            </a:r>
          </a:p>
        </p:txBody>
      </p:sp>
      <p:pic>
        <p:nvPicPr>
          <p:cNvPr id="37897" name="Picture 9" descr="http://upload-images.jianshu.io/upload_images/4766-d160ab3a368e52f7.gif?imageMogr2/auto-orient/strip"/>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564904"/>
            <a:ext cx="7143750"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251520" y="260648"/>
            <a:ext cx="3024336" cy="461665"/>
          </a:xfrm>
          <a:prstGeom prst="rect">
            <a:avLst/>
          </a:prstGeom>
          <a:noFill/>
        </p:spPr>
        <p:txBody>
          <a:bodyPr wrap="square" rtlCol="0">
            <a:spAutoFit/>
          </a:bodyPr>
          <a:lstStyle/>
          <a:p>
            <a:r>
              <a:rPr lang="en-US" altLang="zh-CN" sz="2400" dirty="0">
                <a:latin typeface="微软雅黑" pitchFamily="34" charset="-122"/>
                <a:ea typeface="微软雅黑" pitchFamily="34" charset="-122"/>
              </a:rPr>
              <a:t>2</a:t>
            </a:r>
            <a:r>
              <a:rPr lang="zh-CN" altLang="en-US" sz="2400" dirty="0">
                <a:latin typeface="微软雅黑" pitchFamily="34" charset="-122"/>
                <a:ea typeface="微软雅黑" pitchFamily="34" charset="-122"/>
              </a:rPr>
              <a:t>、驻波表达式</a:t>
            </a:r>
          </a:p>
        </p:txBody>
      </p:sp>
      <p:sp>
        <p:nvSpPr>
          <p:cNvPr id="61" name="TextBox 60"/>
          <p:cNvSpPr txBox="1"/>
          <p:nvPr/>
        </p:nvSpPr>
        <p:spPr>
          <a:xfrm>
            <a:off x="611560" y="997032"/>
            <a:ext cx="2520280"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正方向波</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62" name="TextBox 61"/>
          <p:cNvSpPr txBox="1"/>
          <p:nvPr/>
        </p:nvSpPr>
        <p:spPr>
          <a:xfrm>
            <a:off x="611560" y="2485638"/>
            <a:ext cx="2520280"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反方向波</a:t>
            </a:r>
          </a:p>
        </p:txBody>
      </p:sp>
      <p:grpSp>
        <p:nvGrpSpPr>
          <p:cNvPr id="88" name="组合 87"/>
          <p:cNvGrpSpPr/>
          <p:nvPr/>
        </p:nvGrpSpPr>
        <p:grpSpPr>
          <a:xfrm>
            <a:off x="7164288" y="74241"/>
            <a:ext cx="3816424" cy="1296144"/>
            <a:chOff x="7308304" y="1052736"/>
            <a:chExt cx="3816424" cy="1296144"/>
          </a:xfrm>
        </p:grpSpPr>
        <p:cxnSp>
          <p:nvCxnSpPr>
            <p:cNvPr id="68" name="直接箭头连接符 67"/>
            <p:cNvCxnSpPr/>
            <p:nvPr/>
          </p:nvCxnSpPr>
          <p:spPr>
            <a:xfrm>
              <a:off x="7668344" y="2116800"/>
              <a:ext cx="1008112" cy="0"/>
            </a:xfrm>
            <a:prstGeom prst="straightConnector1">
              <a:avLst/>
            </a:prstGeom>
            <a:ln w="34925">
              <a:tailEnd type="arrow"/>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flipV="1">
              <a:off x="7668344" y="1268760"/>
              <a:ext cx="0" cy="864096"/>
            </a:xfrm>
            <a:prstGeom prst="straightConnector1">
              <a:avLst/>
            </a:prstGeom>
            <a:ln w="34925">
              <a:tailEnd type="arrow"/>
            </a:ln>
          </p:spPr>
          <p:style>
            <a:lnRef idx="1">
              <a:schemeClr val="dk1"/>
            </a:lnRef>
            <a:fillRef idx="0">
              <a:schemeClr val="dk1"/>
            </a:fillRef>
            <a:effectRef idx="0">
              <a:schemeClr val="dk1"/>
            </a:effectRef>
            <a:fontRef idx="minor">
              <a:schemeClr val="tx1"/>
            </a:fontRef>
          </p:style>
        </p:cxnSp>
        <p:sp>
          <p:nvSpPr>
            <p:cNvPr id="76" name="TextBox 75"/>
            <p:cNvSpPr txBox="1"/>
            <p:nvPr/>
          </p:nvSpPr>
          <p:spPr>
            <a:xfrm>
              <a:off x="8604448" y="1917993"/>
              <a:ext cx="2520280" cy="430887"/>
            </a:xfrm>
            <a:prstGeom prst="rect">
              <a:avLst/>
            </a:prstGeom>
            <a:noFill/>
          </p:spPr>
          <p:txBody>
            <a:bodyPr wrap="square" rtlCol="0">
              <a:spAutoFit/>
            </a:bodyPr>
            <a:lstStyle/>
            <a:p>
              <a:r>
                <a:rPr lang="en-US" altLang="zh-CN" sz="2200" dirty="0">
                  <a:latin typeface="微软雅黑" pitchFamily="34" charset="-122"/>
                  <a:ea typeface="微软雅黑" pitchFamily="34" charset="-122"/>
                </a:rPr>
                <a:t>x</a:t>
              </a:r>
              <a:endParaRPr lang="zh-CN" altLang="en-US" sz="2200" dirty="0">
                <a:latin typeface="微软雅黑" pitchFamily="34" charset="-122"/>
                <a:ea typeface="微软雅黑" pitchFamily="34" charset="-122"/>
              </a:endParaRPr>
            </a:p>
          </p:txBody>
        </p:sp>
        <p:sp>
          <p:nvSpPr>
            <p:cNvPr id="77" name="TextBox 76"/>
            <p:cNvSpPr txBox="1"/>
            <p:nvPr/>
          </p:nvSpPr>
          <p:spPr>
            <a:xfrm>
              <a:off x="7308304" y="1052736"/>
              <a:ext cx="2520280" cy="430887"/>
            </a:xfrm>
            <a:prstGeom prst="rect">
              <a:avLst/>
            </a:prstGeom>
            <a:noFill/>
          </p:spPr>
          <p:txBody>
            <a:bodyPr wrap="square" rtlCol="0">
              <a:spAutoFit/>
            </a:bodyPr>
            <a:lstStyle/>
            <a:p>
              <a:r>
                <a:rPr lang="en-US" altLang="zh-CN" sz="2200" dirty="0">
                  <a:latin typeface="微软雅黑" pitchFamily="34" charset="-122"/>
                  <a:ea typeface="微软雅黑" pitchFamily="34" charset="-122"/>
                </a:rPr>
                <a:t>y</a:t>
              </a:r>
              <a:endParaRPr lang="zh-CN" altLang="en-US" sz="2200" dirty="0">
                <a:latin typeface="微软雅黑" pitchFamily="34" charset="-122"/>
                <a:ea typeface="微软雅黑" pitchFamily="34" charset="-122"/>
              </a:endParaRPr>
            </a:p>
          </p:txBody>
        </p:sp>
      </p:grpSp>
      <p:sp>
        <p:nvSpPr>
          <p:cNvPr id="80" name="TextBox 79"/>
          <p:cNvSpPr txBox="1"/>
          <p:nvPr/>
        </p:nvSpPr>
        <p:spPr>
          <a:xfrm>
            <a:off x="604301" y="4193932"/>
            <a:ext cx="2520280"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波叠加原理</a:t>
            </a:r>
          </a:p>
        </p:txBody>
      </p:sp>
      <p:pic>
        <p:nvPicPr>
          <p:cNvPr id="38928" name="Picture 16"/>
          <p:cNvPicPr>
            <a:picLocks noChangeAspect="1" noChangeArrowheads="1"/>
          </p:cNvPicPr>
          <p:nvPr/>
        </p:nvPicPr>
        <p:blipFill>
          <a:blip r:embed="rId3" cstate="print"/>
          <a:srcRect/>
          <a:stretch>
            <a:fillRect/>
          </a:stretch>
        </p:blipFill>
        <p:spPr bwMode="auto">
          <a:xfrm>
            <a:off x="714624" y="1762316"/>
            <a:ext cx="3456384" cy="432604"/>
          </a:xfrm>
          <a:prstGeom prst="rect">
            <a:avLst/>
          </a:prstGeom>
          <a:noFill/>
          <a:ln w="9525">
            <a:noFill/>
            <a:miter lim="800000"/>
            <a:headEnd/>
            <a:tailEnd/>
          </a:ln>
        </p:spPr>
      </p:pic>
      <p:pic>
        <p:nvPicPr>
          <p:cNvPr id="38929" name="Picture 17"/>
          <p:cNvPicPr>
            <a:picLocks noChangeAspect="1" noChangeArrowheads="1"/>
          </p:cNvPicPr>
          <p:nvPr/>
        </p:nvPicPr>
        <p:blipFill>
          <a:blip r:embed="rId4" cstate="print"/>
          <a:srcRect/>
          <a:stretch>
            <a:fillRect/>
          </a:stretch>
        </p:blipFill>
        <p:spPr bwMode="auto">
          <a:xfrm>
            <a:off x="680925" y="3295778"/>
            <a:ext cx="3672409" cy="468568"/>
          </a:xfrm>
          <a:prstGeom prst="rect">
            <a:avLst/>
          </a:prstGeom>
          <a:noFill/>
          <a:ln w="9525">
            <a:noFill/>
            <a:miter lim="800000"/>
            <a:headEnd/>
            <a:tailEnd/>
          </a:ln>
        </p:spPr>
      </p:pic>
      <p:pic>
        <p:nvPicPr>
          <p:cNvPr id="38930" name="Picture 18"/>
          <p:cNvPicPr>
            <a:picLocks noChangeAspect="1" noChangeArrowheads="1"/>
          </p:cNvPicPr>
          <p:nvPr/>
        </p:nvPicPr>
        <p:blipFill>
          <a:blip r:embed="rId5" cstate="print"/>
          <a:srcRect/>
          <a:stretch>
            <a:fillRect/>
          </a:stretch>
        </p:blipFill>
        <p:spPr bwMode="auto">
          <a:xfrm>
            <a:off x="971600" y="5071796"/>
            <a:ext cx="2232248" cy="361872"/>
          </a:xfrm>
          <a:prstGeom prst="rect">
            <a:avLst/>
          </a:prstGeom>
          <a:noFill/>
          <a:ln w="9525">
            <a:noFill/>
            <a:miter lim="800000"/>
            <a:headEnd/>
            <a:tailEnd/>
          </a:ln>
        </p:spPr>
      </p:pic>
      <p:pic>
        <p:nvPicPr>
          <p:cNvPr id="38931" name="Picture 19"/>
          <p:cNvPicPr>
            <a:picLocks noChangeAspect="1" noChangeArrowheads="1"/>
          </p:cNvPicPr>
          <p:nvPr/>
        </p:nvPicPr>
        <p:blipFill>
          <a:blip r:embed="rId6" cstate="print"/>
          <a:srcRect/>
          <a:stretch>
            <a:fillRect/>
          </a:stretch>
        </p:blipFill>
        <p:spPr bwMode="auto">
          <a:xfrm>
            <a:off x="3383868" y="4941168"/>
            <a:ext cx="3384376" cy="1499303"/>
          </a:xfrm>
          <a:prstGeom prst="rect">
            <a:avLst/>
          </a:prstGeom>
          <a:noFill/>
          <a:ln w="9525">
            <a:noFill/>
            <a:miter lim="800000"/>
            <a:headEnd/>
            <a:tailEnd/>
          </a:ln>
        </p:spPr>
      </p:pic>
      <p:pic>
        <p:nvPicPr>
          <p:cNvPr id="38932" name="Picture 20"/>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076056" y="1052736"/>
            <a:ext cx="3716237" cy="1014522"/>
          </a:xfrm>
          <a:prstGeom prst="rect">
            <a:avLst/>
          </a:prstGeom>
          <a:noFill/>
          <a:ln w="9525">
            <a:noFill/>
            <a:miter lim="800000"/>
            <a:headEnd/>
            <a:tailEnd/>
          </a:ln>
        </p:spPr>
      </p:pic>
      <p:pic>
        <p:nvPicPr>
          <p:cNvPr id="38933" name="Picture 2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040052" y="2526266"/>
            <a:ext cx="3672408" cy="1137922"/>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TextBox 2"/>
          <p:cNvSpPr txBox="1">
            <a:spLocks noChangeArrowheads="1"/>
          </p:cNvSpPr>
          <p:nvPr/>
        </p:nvSpPr>
        <p:spPr bwMode="auto">
          <a:xfrm>
            <a:off x="326621" y="299870"/>
            <a:ext cx="2646878"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驻波表达式的特征</a:t>
            </a:r>
          </a:p>
        </p:txBody>
      </p:sp>
      <p:pic>
        <p:nvPicPr>
          <p:cNvPr id="29704"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14168" y="948671"/>
            <a:ext cx="3816424" cy="859961"/>
          </a:xfrm>
          <a:prstGeom prst="rect">
            <a:avLst/>
          </a:prstGeom>
          <a:noFill/>
          <a:ln w="9525">
            <a:noFill/>
            <a:miter lim="800000"/>
            <a:headEnd/>
            <a:tailEnd/>
          </a:ln>
        </p:spPr>
      </p:pic>
      <p:cxnSp>
        <p:nvCxnSpPr>
          <p:cNvPr id="40" name="直接连接符 39"/>
          <p:cNvCxnSpPr/>
          <p:nvPr/>
        </p:nvCxnSpPr>
        <p:spPr>
          <a:xfrm>
            <a:off x="1943708" y="1916832"/>
            <a:ext cx="2232248" cy="0"/>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4572000" y="1865288"/>
            <a:ext cx="864096" cy="0"/>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51" name="AutoShape 17"/>
          <p:cNvSpPr>
            <a:spLocks noChangeArrowheads="1"/>
          </p:cNvSpPr>
          <p:nvPr/>
        </p:nvSpPr>
        <p:spPr bwMode="auto">
          <a:xfrm>
            <a:off x="539552" y="2326225"/>
            <a:ext cx="3240360" cy="576064"/>
          </a:xfrm>
          <a:prstGeom prst="wedgeRectCallout">
            <a:avLst>
              <a:gd name="adj1" fmla="val 48761"/>
              <a:gd name="adj2" fmla="val -80108"/>
            </a:avLst>
          </a:prstGeom>
          <a:noFill/>
          <a:ln w="25400">
            <a:solidFill>
              <a:srgbClr val="0070C0"/>
            </a:solidFill>
            <a:miter lim="800000"/>
            <a:headEnd/>
            <a:tailEnd/>
          </a:ln>
          <a:effectLst/>
        </p:spPr>
        <p:txBody>
          <a:bodyPr anchor="ctr"/>
          <a:lstStyle/>
          <a:p>
            <a:pPr>
              <a:defRPr/>
            </a:pPr>
            <a:r>
              <a:rPr lang="zh-CN" altLang="en-US" sz="2400" dirty="0">
                <a:latin typeface="微软雅黑" pitchFamily="34" charset="-122"/>
                <a:ea typeface="微软雅黑" pitchFamily="34" charset="-122"/>
              </a:rPr>
              <a:t>驻波的振幅与位置有关</a:t>
            </a:r>
          </a:p>
        </p:txBody>
      </p:sp>
      <p:sp>
        <p:nvSpPr>
          <p:cNvPr id="54" name="AutoShape 13"/>
          <p:cNvSpPr>
            <a:spLocks noChangeArrowheads="1"/>
          </p:cNvSpPr>
          <p:nvPr/>
        </p:nvSpPr>
        <p:spPr bwMode="auto">
          <a:xfrm>
            <a:off x="4427984" y="2321812"/>
            <a:ext cx="4644008" cy="576064"/>
          </a:xfrm>
          <a:prstGeom prst="wedgeRectCallout">
            <a:avLst>
              <a:gd name="adj1" fmla="val -40740"/>
              <a:gd name="adj2" fmla="val -85226"/>
            </a:avLst>
          </a:prstGeom>
          <a:noFill/>
          <a:ln w="25400">
            <a:solidFill>
              <a:srgbClr val="0070C0"/>
            </a:solidFill>
            <a:miter lim="800000"/>
            <a:headEnd/>
            <a:tailEnd/>
          </a:ln>
          <a:effectLst/>
        </p:spPr>
        <p:txBody>
          <a:bodyPr anchor="ctr"/>
          <a:lstStyle/>
          <a:p>
            <a:pPr algn="l">
              <a:spcBef>
                <a:spcPct val="50000"/>
              </a:spcBef>
              <a:defRPr/>
            </a:pPr>
            <a:r>
              <a:rPr lang="zh-CN" altLang="en-US" sz="2400" dirty="0">
                <a:latin typeface="微软雅黑" pitchFamily="34" charset="-122"/>
                <a:ea typeface="微软雅黑" pitchFamily="34" charset="-122"/>
              </a:rPr>
              <a:t>各质点都在作同频率的简谐运动</a:t>
            </a:r>
          </a:p>
        </p:txBody>
      </p:sp>
      <p:sp>
        <p:nvSpPr>
          <p:cNvPr id="58" name="Rectangle 60"/>
          <p:cNvSpPr>
            <a:spLocks noChangeArrowheads="1"/>
          </p:cNvSpPr>
          <p:nvPr/>
        </p:nvSpPr>
        <p:spPr bwMode="auto">
          <a:xfrm>
            <a:off x="307540" y="3772983"/>
            <a:ext cx="5148064" cy="461665"/>
          </a:xfrm>
          <a:prstGeom prst="rect">
            <a:avLst/>
          </a:prstGeom>
          <a:noFill/>
          <a:ln w="19050">
            <a:noFill/>
            <a:miter lim="800000"/>
            <a:headEnd type="none" w="med" len="lg"/>
            <a:tailEnd type="none" w="med" len="lg"/>
          </a:ln>
          <a:effectLst/>
        </p:spPr>
        <p:txBody>
          <a:bodyPr wrap="square" anchor="ctr">
            <a:spAutoFit/>
          </a:bodyPr>
          <a:lstStyle/>
          <a:p>
            <a:pPr>
              <a:defRPr/>
            </a:pPr>
            <a:r>
              <a:rPr lang="zh-CN" altLang="en-US" sz="2400" dirty="0">
                <a:latin typeface="微软雅黑" pitchFamily="34" charset="-122"/>
                <a:ea typeface="微软雅黑" pitchFamily="34" charset="-122"/>
              </a:rPr>
              <a:t>驻波： </a:t>
            </a:r>
            <a:endParaRPr lang="en-US" altLang="zh-CN" sz="2400" dirty="0">
              <a:latin typeface="微软雅黑" pitchFamily="34" charset="-122"/>
              <a:ea typeface="微软雅黑" pitchFamily="34" charset="-122"/>
            </a:endParaRPr>
          </a:p>
        </p:txBody>
      </p:sp>
      <p:sp>
        <p:nvSpPr>
          <p:cNvPr id="60" name="Rectangle 81"/>
          <p:cNvSpPr>
            <a:spLocks noChangeArrowheads="1"/>
          </p:cNvSpPr>
          <p:nvPr/>
        </p:nvSpPr>
        <p:spPr bwMode="auto">
          <a:xfrm>
            <a:off x="3635896" y="5445224"/>
            <a:ext cx="4604601" cy="523220"/>
          </a:xfrm>
          <a:prstGeom prst="rect">
            <a:avLst/>
          </a:prstGeom>
          <a:noFill/>
          <a:ln w="12700" algn="ctr">
            <a:noFill/>
            <a:miter lim="800000"/>
            <a:headEnd/>
            <a:tailEnd/>
          </a:ln>
          <a:effectLst/>
        </p:spPr>
        <p:txBody>
          <a:bodyPr wrap="square">
            <a:spAutoFit/>
          </a:bodyPr>
          <a:lstStyle/>
          <a:p>
            <a:pPr>
              <a:defRPr/>
            </a:pPr>
            <a:r>
              <a:rPr lang="en-US" altLang="zh-CN" sz="2400" b="1" dirty="0">
                <a:solidFill>
                  <a:srgbClr val="1E00FA"/>
                </a:solidFill>
                <a:latin typeface="微软雅黑" pitchFamily="34" charset="-122"/>
                <a:ea typeface="微软雅黑" pitchFamily="34" charset="-122"/>
              </a:rPr>
              <a:t>——"</a:t>
            </a:r>
            <a:r>
              <a:rPr lang="zh-CN" altLang="en-US" sz="2400" b="1" dirty="0">
                <a:solidFill>
                  <a:srgbClr val="1E00FA"/>
                </a:solidFill>
                <a:latin typeface="微软雅黑" pitchFamily="34" charset="-122"/>
                <a:ea typeface="微软雅黑" pitchFamily="34" charset="-122"/>
              </a:rPr>
              <a:t>驻</a:t>
            </a:r>
            <a:r>
              <a:rPr lang="en-US" altLang="zh-CN" sz="2400" b="1" dirty="0">
                <a:solidFill>
                  <a:srgbClr val="1E00FA"/>
                </a:solidFill>
                <a:latin typeface="微软雅黑" pitchFamily="34" charset="-122"/>
                <a:ea typeface="微软雅黑" pitchFamily="34" charset="-122"/>
              </a:rPr>
              <a:t>"</a:t>
            </a:r>
            <a:r>
              <a:rPr lang="zh-CN" altLang="en-US" sz="2400" b="1" dirty="0">
                <a:solidFill>
                  <a:srgbClr val="1E00FA"/>
                </a:solidFill>
                <a:latin typeface="微软雅黑" pitchFamily="34" charset="-122"/>
                <a:ea typeface="微软雅黑" pitchFamily="34" charset="-122"/>
              </a:rPr>
              <a:t>字的第一层含</a:t>
            </a:r>
            <a:r>
              <a:rPr lang="zh-CN" altLang="en-US" sz="2800" b="1" dirty="0">
                <a:solidFill>
                  <a:srgbClr val="1E00FA"/>
                </a:solidFill>
                <a:latin typeface="微软雅黑" pitchFamily="34" charset="-122"/>
                <a:ea typeface="微软雅黑" pitchFamily="34" charset="-122"/>
              </a:rPr>
              <a:t>义</a:t>
            </a:r>
          </a:p>
        </p:txBody>
      </p:sp>
      <p:sp>
        <p:nvSpPr>
          <p:cNvPr id="4" name="文本框 3">
            <a:extLst>
              <a:ext uri="{FF2B5EF4-FFF2-40B4-BE49-F238E27FC236}">
                <a16:creationId xmlns:a16="http://schemas.microsoft.com/office/drawing/2014/main" id="{FB2BAA89-7C33-F984-C47C-F207E478A3C2}"/>
              </a:ext>
            </a:extLst>
          </p:cNvPr>
          <p:cNvSpPr txBox="1"/>
          <p:nvPr/>
        </p:nvSpPr>
        <p:spPr>
          <a:xfrm>
            <a:off x="539552" y="4459945"/>
            <a:ext cx="6012160" cy="1107996"/>
          </a:xfrm>
          <a:prstGeom prst="rect">
            <a:avLst/>
          </a:prstGeom>
          <a:noFill/>
        </p:spPr>
        <p:txBody>
          <a:bodyPr wrap="square">
            <a:spAutoFit/>
          </a:bodyPr>
          <a:lstStyle/>
          <a:p>
            <a:pPr marL="285750" indent="-285750">
              <a:buFont typeface="Wingdings" panose="05000000000000000000" pitchFamily="2" charset="2"/>
              <a:buChar char="Ø"/>
              <a:defRPr/>
            </a:pPr>
            <a:r>
              <a:rPr lang="zh-CN" altLang="en-US" sz="2400" dirty="0">
                <a:latin typeface="微软雅黑" pitchFamily="34" charset="-122"/>
                <a:ea typeface="微软雅黑" pitchFamily="34" charset="-122"/>
              </a:rPr>
              <a:t>波形不传播，不是行波；</a:t>
            </a:r>
            <a:endParaRPr lang="en-US" altLang="zh-CN" sz="2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2400" dirty="0">
                <a:latin typeface="微软雅黑" pitchFamily="34" charset="-122"/>
                <a:ea typeface="微软雅黑" pitchFamily="34" charset="-122"/>
              </a:rPr>
              <a:t>驻波是媒质质元的一种集体振动形态。 </a:t>
            </a:r>
          </a:p>
          <a:p>
            <a:pPr marL="285750" indent="-285750">
              <a:buFont typeface="Wingdings" panose="05000000000000000000" pitchFamily="2" charset="2"/>
              <a:buChar char="Ø"/>
              <a:defRPr/>
            </a:pPr>
            <a:endParaRPr lang="zh-CN" altLang="en-US" sz="1800" dirty="0">
              <a:latin typeface="微软雅黑" pitchFamily="34" charset="-122"/>
              <a:ea typeface="微软雅黑"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338424" y="385015"/>
            <a:ext cx="2212465" cy="461665"/>
          </a:xfrm>
          <a:prstGeom prst="rect">
            <a:avLst/>
          </a:prstGeom>
          <a:noFill/>
          <a:ln w="9525">
            <a:noFill/>
            <a:miter lim="800000"/>
            <a:headEnd/>
            <a:tailEnd/>
          </a:ln>
        </p:spPr>
        <p:txBody>
          <a:bodyPr wrap="none">
            <a:spAutoFit/>
          </a:bodyPr>
          <a:lstStyle/>
          <a:p>
            <a:r>
              <a:rPr lang="en-US" altLang="zh-CN" sz="2400" dirty="0">
                <a:latin typeface="微软雅黑" pitchFamily="34" charset="-122"/>
                <a:ea typeface="微软雅黑" pitchFamily="34" charset="-122"/>
              </a:rPr>
              <a:t>2</a:t>
            </a:r>
            <a:r>
              <a:rPr lang="zh-CN" altLang="en-US" sz="2400" dirty="0">
                <a:latin typeface="微软雅黑" pitchFamily="34" charset="-122"/>
                <a:ea typeface="微软雅黑" pitchFamily="34" charset="-122"/>
              </a:rPr>
              <a:t>、振幅的特征</a:t>
            </a:r>
          </a:p>
        </p:txBody>
      </p:sp>
      <p:pic>
        <p:nvPicPr>
          <p:cNvPr id="7" name="Picture 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74176" y="1171184"/>
            <a:ext cx="3195648" cy="720080"/>
          </a:xfrm>
          <a:prstGeom prst="rect">
            <a:avLst/>
          </a:prstGeom>
          <a:noFill/>
          <a:ln w="9525">
            <a:noFill/>
            <a:miter lim="800000"/>
            <a:headEnd/>
            <a:tailEnd/>
          </a:ln>
        </p:spPr>
      </p:pic>
      <p:pic>
        <p:nvPicPr>
          <p:cNvPr id="8" name="Picture 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395588" y="2158511"/>
            <a:ext cx="2952328" cy="705240"/>
          </a:xfrm>
          <a:prstGeom prst="rect">
            <a:avLst/>
          </a:prstGeom>
          <a:noFill/>
          <a:ln w="9525">
            <a:noFill/>
            <a:miter lim="800000"/>
            <a:headEnd/>
            <a:tailEnd/>
          </a:ln>
        </p:spPr>
      </p:pic>
      <p:pic>
        <p:nvPicPr>
          <p:cNvPr id="9" name="Picture 16"/>
          <p:cNvPicPr>
            <a:picLocks noChangeAspect="1" noChangeArrowheads="1"/>
          </p:cNvPicPr>
          <p:nvPr/>
        </p:nvPicPr>
        <p:blipFill>
          <a:blip r:embed="rId5" cstate="print"/>
          <a:srcRect/>
          <a:stretch>
            <a:fillRect/>
          </a:stretch>
        </p:blipFill>
        <p:spPr bwMode="auto">
          <a:xfrm>
            <a:off x="3131840" y="3414227"/>
            <a:ext cx="1800200" cy="703093"/>
          </a:xfrm>
          <a:prstGeom prst="rect">
            <a:avLst/>
          </a:prstGeom>
          <a:noFill/>
          <a:ln w="9525">
            <a:noFill/>
            <a:miter lim="800000"/>
            <a:headEnd/>
            <a:tailEnd/>
          </a:ln>
        </p:spPr>
      </p:pic>
      <p:pic>
        <p:nvPicPr>
          <p:cNvPr id="10" name="Picture 1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699792" y="4149080"/>
            <a:ext cx="4320480" cy="815355"/>
          </a:xfrm>
          <a:prstGeom prst="rect">
            <a:avLst/>
          </a:prstGeom>
          <a:noFill/>
          <a:ln w="9525">
            <a:noFill/>
            <a:miter lim="800000"/>
            <a:headEnd/>
            <a:tailEnd/>
          </a:ln>
        </p:spPr>
      </p:pic>
      <p:pic>
        <p:nvPicPr>
          <p:cNvPr id="11" name="Picture 1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99792" y="4894289"/>
            <a:ext cx="4176464" cy="790226"/>
          </a:xfrm>
          <a:prstGeom prst="rect">
            <a:avLst/>
          </a:prstGeom>
          <a:noFill/>
          <a:ln w="9525">
            <a:noFill/>
            <a:miter lim="800000"/>
            <a:headEnd/>
            <a:tailEnd/>
          </a:ln>
        </p:spPr>
      </p:pic>
      <p:sp>
        <p:nvSpPr>
          <p:cNvPr id="12" name="TextBox 2"/>
          <p:cNvSpPr txBox="1">
            <a:spLocks noChangeArrowheads="1"/>
          </p:cNvSpPr>
          <p:nvPr/>
        </p:nvSpPr>
        <p:spPr bwMode="auto">
          <a:xfrm>
            <a:off x="683568" y="2174280"/>
            <a:ext cx="1107996"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振幅：</a:t>
            </a:r>
          </a:p>
        </p:txBody>
      </p:sp>
      <p:sp>
        <p:nvSpPr>
          <p:cNvPr id="13" name="TextBox 2"/>
          <p:cNvSpPr txBox="1">
            <a:spLocks noChangeArrowheads="1"/>
          </p:cNvSpPr>
          <p:nvPr/>
        </p:nvSpPr>
        <p:spPr bwMode="auto">
          <a:xfrm>
            <a:off x="683568" y="2990796"/>
            <a:ext cx="3262432"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波节：振幅为零的位置</a:t>
            </a:r>
          </a:p>
        </p:txBody>
      </p:sp>
      <p:sp>
        <p:nvSpPr>
          <p:cNvPr id="14" name="下箭头 13"/>
          <p:cNvSpPr/>
          <p:nvPr/>
        </p:nvSpPr>
        <p:spPr>
          <a:xfrm rot="16200000">
            <a:off x="1870274" y="4209777"/>
            <a:ext cx="360040" cy="717228"/>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p>
        </p:txBody>
      </p:sp>
      <p:sp>
        <p:nvSpPr>
          <p:cNvPr id="18" name="下箭头 17"/>
          <p:cNvSpPr/>
          <p:nvPr/>
        </p:nvSpPr>
        <p:spPr>
          <a:xfrm rot="16200000">
            <a:off x="1870274" y="4929857"/>
            <a:ext cx="360040" cy="717228"/>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p>
        </p:txBody>
      </p:sp>
      <p:sp>
        <p:nvSpPr>
          <p:cNvPr id="19" name="TextBox 2"/>
          <p:cNvSpPr txBox="1">
            <a:spLocks noChangeArrowheads="1"/>
          </p:cNvSpPr>
          <p:nvPr/>
        </p:nvSpPr>
        <p:spPr bwMode="auto">
          <a:xfrm>
            <a:off x="573812" y="1234859"/>
            <a:ext cx="2031325"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驻波表达式：</a:t>
            </a:r>
          </a:p>
        </p:txBody>
      </p:sp>
      <p:cxnSp>
        <p:nvCxnSpPr>
          <p:cNvPr id="16" name="直接连接符 15"/>
          <p:cNvCxnSpPr/>
          <p:nvPr/>
        </p:nvCxnSpPr>
        <p:spPr>
          <a:xfrm>
            <a:off x="3491880" y="1988840"/>
            <a:ext cx="1692442" cy="0"/>
          </a:xfrm>
          <a:prstGeom prst="lin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3" name="文本框 2">
            <a:extLst>
              <a:ext uri="{FF2B5EF4-FFF2-40B4-BE49-F238E27FC236}">
                <a16:creationId xmlns:a16="http://schemas.microsoft.com/office/drawing/2014/main" id="{A081F4EF-0922-8A40-83E3-989C2CAFC5A9}"/>
              </a:ext>
            </a:extLst>
          </p:cNvPr>
          <p:cNvSpPr txBox="1"/>
          <p:nvPr/>
        </p:nvSpPr>
        <p:spPr>
          <a:xfrm>
            <a:off x="1979712" y="5896330"/>
            <a:ext cx="4572000" cy="461665"/>
          </a:xfrm>
          <a:prstGeom prst="rect">
            <a:avLst/>
          </a:prstGeom>
          <a:noFill/>
        </p:spPr>
        <p:txBody>
          <a:bodyPr wrap="square">
            <a:spAutoFit/>
          </a:bodyPr>
          <a:lstStyle/>
          <a:p>
            <a:pPr algn="ctr">
              <a:defRPr/>
            </a:pPr>
            <a:r>
              <a:rPr lang="zh-CN" altLang="en-US" sz="2400" dirty="0">
                <a:solidFill>
                  <a:srgbClr val="000000"/>
                </a:solidFill>
                <a:latin typeface="微软雅黑" pitchFamily="34" charset="-122"/>
                <a:ea typeface="微软雅黑" pitchFamily="34" charset="-122"/>
                <a:cs typeface="Times New Roman" pitchFamily="18" charset="0"/>
              </a:rPr>
              <a:t>相邻波节之间的距离是</a:t>
            </a:r>
            <a:r>
              <a:rPr lang="en-US" altLang="zh-CN" sz="2400" dirty="0">
                <a:latin typeface="微软雅黑" pitchFamily="34" charset="-122"/>
                <a:ea typeface="微软雅黑" pitchFamily="34" charset="-122"/>
                <a:cs typeface="Times New Roman" pitchFamily="18" charset="0"/>
              </a:rPr>
              <a:t>λ/2</a:t>
            </a:r>
            <a:endParaRPr lang="zh-CN" altLang="en-US" sz="2400" dirty="0">
              <a:latin typeface="微软雅黑" pitchFamily="34" charset="-122"/>
              <a:ea typeface="微软雅黑" pitchFamily="34" charset="-122"/>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
          <p:cNvSpPr txBox="1">
            <a:spLocks noChangeArrowheads="1"/>
          </p:cNvSpPr>
          <p:nvPr/>
        </p:nvSpPr>
        <p:spPr bwMode="auto">
          <a:xfrm>
            <a:off x="539552" y="476672"/>
            <a:ext cx="4761240"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波腹：振幅最大的位置 </a:t>
            </a:r>
            <a:r>
              <a:rPr lang="en-US" altLang="zh-CN" sz="2400" dirty="0">
                <a:latin typeface="微软雅黑" pitchFamily="34" charset="-122"/>
                <a:ea typeface="微软雅黑" pitchFamily="34" charset="-122"/>
              </a:rPr>
              <a:t>A(x</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=2A</a:t>
            </a:r>
            <a:endParaRPr lang="zh-CN" altLang="en-US" sz="2400" dirty="0">
              <a:latin typeface="微软雅黑" pitchFamily="34" charset="-122"/>
              <a:ea typeface="微软雅黑" pitchFamily="34" charset="-122"/>
            </a:endParaRPr>
          </a:p>
        </p:txBody>
      </p:sp>
      <p:pic>
        <p:nvPicPr>
          <p:cNvPr id="16" name="Picture 19"/>
          <p:cNvPicPr>
            <a:picLocks noChangeAspect="1" noChangeArrowheads="1"/>
          </p:cNvPicPr>
          <p:nvPr/>
        </p:nvPicPr>
        <p:blipFill>
          <a:blip r:embed="rId3" cstate="print"/>
          <a:srcRect/>
          <a:stretch>
            <a:fillRect/>
          </a:stretch>
        </p:blipFill>
        <p:spPr bwMode="auto">
          <a:xfrm>
            <a:off x="2920172" y="992418"/>
            <a:ext cx="2028305" cy="720080"/>
          </a:xfrm>
          <a:prstGeom prst="rect">
            <a:avLst/>
          </a:prstGeom>
          <a:noFill/>
          <a:ln w="9525">
            <a:noFill/>
            <a:miter lim="800000"/>
            <a:headEnd/>
            <a:tailEnd/>
          </a:ln>
        </p:spPr>
      </p:pic>
      <p:pic>
        <p:nvPicPr>
          <p:cNvPr id="17" name="Picture 2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20172" y="1712498"/>
            <a:ext cx="3786617" cy="833512"/>
          </a:xfrm>
          <a:prstGeom prst="rect">
            <a:avLst/>
          </a:prstGeom>
          <a:noFill/>
          <a:ln w="9525">
            <a:noFill/>
            <a:miter lim="800000"/>
            <a:headEnd/>
            <a:tailEnd/>
          </a:ln>
        </p:spPr>
      </p:pic>
      <p:pic>
        <p:nvPicPr>
          <p:cNvPr id="21" name="Picture 2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922204" y="2382101"/>
            <a:ext cx="3372882" cy="858912"/>
          </a:xfrm>
          <a:prstGeom prst="rect">
            <a:avLst/>
          </a:prstGeom>
          <a:noFill/>
          <a:ln w="9525">
            <a:noFill/>
            <a:miter lim="800000"/>
            <a:headEnd/>
            <a:tailEnd/>
          </a:ln>
        </p:spPr>
      </p:pic>
      <p:sp>
        <p:nvSpPr>
          <p:cNvPr id="65" name="下箭头 64"/>
          <p:cNvSpPr/>
          <p:nvPr/>
        </p:nvSpPr>
        <p:spPr>
          <a:xfrm rot="16200000">
            <a:off x="1776889" y="1655587"/>
            <a:ext cx="258778" cy="717228"/>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p>
        </p:txBody>
      </p:sp>
      <p:sp>
        <p:nvSpPr>
          <p:cNvPr id="66" name="下箭头 65"/>
          <p:cNvSpPr/>
          <p:nvPr/>
        </p:nvSpPr>
        <p:spPr>
          <a:xfrm rot="16200000">
            <a:off x="1776889" y="2479695"/>
            <a:ext cx="258779" cy="717228"/>
          </a:xfrm>
          <a:prstGeom prst="down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p>
        </p:txBody>
      </p:sp>
      <p:pic>
        <p:nvPicPr>
          <p:cNvPr id="3" name="图片 2">
            <a:extLst>
              <a:ext uri="{FF2B5EF4-FFF2-40B4-BE49-F238E27FC236}">
                <a16:creationId xmlns:a16="http://schemas.microsoft.com/office/drawing/2014/main" id="{1E4FDA86-5DDB-2F72-DC85-CD357E5151DF}"/>
              </a:ext>
            </a:extLst>
          </p:cNvPr>
          <p:cNvPicPr>
            <a:picLocks noChangeAspect="1"/>
          </p:cNvPicPr>
          <p:nvPr/>
        </p:nvPicPr>
        <p:blipFill>
          <a:blip r:embed="rId6"/>
          <a:stretch>
            <a:fillRect/>
          </a:stretch>
        </p:blipFill>
        <p:spPr>
          <a:xfrm>
            <a:off x="1825636" y="3910616"/>
            <a:ext cx="4914687" cy="2505186"/>
          </a:xfrm>
          <a:prstGeom prst="rect">
            <a:avLst/>
          </a:prstGeom>
        </p:spPr>
      </p:pic>
      <p:sp>
        <p:nvSpPr>
          <p:cNvPr id="8" name="文本框 7">
            <a:extLst>
              <a:ext uri="{FF2B5EF4-FFF2-40B4-BE49-F238E27FC236}">
                <a16:creationId xmlns:a16="http://schemas.microsoft.com/office/drawing/2014/main" id="{A0BF6B9E-EB35-5BBC-0D8F-4278234D17C4}"/>
              </a:ext>
            </a:extLst>
          </p:cNvPr>
          <p:cNvSpPr txBox="1"/>
          <p:nvPr/>
        </p:nvSpPr>
        <p:spPr>
          <a:xfrm>
            <a:off x="1906278" y="3407022"/>
            <a:ext cx="4572000" cy="461665"/>
          </a:xfrm>
          <a:prstGeom prst="rect">
            <a:avLst/>
          </a:prstGeom>
          <a:noFill/>
        </p:spPr>
        <p:txBody>
          <a:bodyPr wrap="square">
            <a:spAutoFit/>
          </a:bodyPr>
          <a:lstStyle/>
          <a:p>
            <a:pPr algn="ctr">
              <a:defRPr/>
            </a:pPr>
            <a:r>
              <a:rPr lang="zh-CN" altLang="en-US" sz="2400" dirty="0">
                <a:solidFill>
                  <a:srgbClr val="000000"/>
                </a:solidFill>
                <a:latin typeface="微软雅黑" pitchFamily="34" charset="-122"/>
                <a:ea typeface="微软雅黑" pitchFamily="34" charset="-122"/>
                <a:cs typeface="Times New Roman" pitchFamily="18" charset="0"/>
              </a:rPr>
              <a:t>相邻波腹之间的距离是</a:t>
            </a:r>
            <a:r>
              <a:rPr lang="en-US" altLang="zh-CN" sz="2400" dirty="0">
                <a:solidFill>
                  <a:srgbClr val="000000"/>
                </a:solidFill>
                <a:latin typeface="微软雅黑" pitchFamily="34" charset="-122"/>
                <a:ea typeface="微软雅黑" pitchFamily="34" charset="-122"/>
                <a:cs typeface="Times New Roman" pitchFamily="18" charset="0"/>
              </a:rPr>
              <a:t>λ/2</a:t>
            </a:r>
            <a:endParaRPr lang="zh-CN" altLang="en-US" sz="2400" dirty="0">
              <a:solidFill>
                <a:srgbClr val="000000"/>
              </a:solidFill>
              <a:latin typeface="微软雅黑" pitchFamily="34" charset="-122"/>
              <a:ea typeface="微软雅黑" pitchFamily="34" charset="-122"/>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2"/>
          <p:cNvSpPr txBox="1">
            <a:spLocks noChangeArrowheads="1"/>
          </p:cNvSpPr>
          <p:nvPr/>
        </p:nvSpPr>
        <p:spPr bwMode="auto">
          <a:xfrm>
            <a:off x="343311" y="170457"/>
            <a:ext cx="2212465" cy="461665"/>
          </a:xfrm>
          <a:prstGeom prst="rect">
            <a:avLst/>
          </a:prstGeom>
          <a:noFill/>
          <a:ln w="9525">
            <a:noFill/>
            <a:miter lim="800000"/>
            <a:headEnd/>
            <a:tailEnd/>
          </a:ln>
        </p:spPr>
        <p:txBody>
          <a:bodyPr wrap="none">
            <a:spAutoFit/>
          </a:bodyPr>
          <a:lstStyle/>
          <a:p>
            <a:r>
              <a:rPr lang="en-US" altLang="zh-CN" sz="2400" dirty="0">
                <a:latin typeface="微软雅黑" pitchFamily="34" charset="-122"/>
                <a:ea typeface="微软雅黑" pitchFamily="34" charset="-122"/>
              </a:rPr>
              <a:t>3</a:t>
            </a:r>
            <a:r>
              <a:rPr lang="zh-CN" altLang="en-US" sz="2400" dirty="0">
                <a:latin typeface="微软雅黑" pitchFamily="34" charset="-122"/>
                <a:ea typeface="微软雅黑" pitchFamily="34" charset="-122"/>
              </a:rPr>
              <a:t>、相位的特征</a:t>
            </a:r>
          </a:p>
        </p:txBody>
      </p:sp>
      <p:pic>
        <p:nvPicPr>
          <p:cNvPr id="61447" name="Picture 7"/>
          <p:cNvPicPr>
            <a:picLocks noChangeAspect="1" noChangeArrowheads="1"/>
          </p:cNvPicPr>
          <p:nvPr/>
        </p:nvPicPr>
        <p:blipFill>
          <a:blip r:embed="rId3" cstate="print"/>
          <a:srcRect/>
          <a:stretch>
            <a:fillRect/>
          </a:stretch>
        </p:blipFill>
        <p:spPr bwMode="auto">
          <a:xfrm>
            <a:off x="1403648" y="2975736"/>
            <a:ext cx="1944216" cy="741296"/>
          </a:xfrm>
          <a:prstGeom prst="rect">
            <a:avLst/>
          </a:prstGeom>
          <a:noFill/>
          <a:ln w="9525">
            <a:noFill/>
            <a:miter lim="800000"/>
            <a:headEnd/>
            <a:tailEnd/>
          </a:ln>
        </p:spPr>
      </p:pic>
      <p:pic>
        <p:nvPicPr>
          <p:cNvPr id="61448" name="Picture 8"/>
          <p:cNvPicPr>
            <a:picLocks noChangeAspect="1" noChangeArrowheads="1"/>
          </p:cNvPicPr>
          <p:nvPr/>
        </p:nvPicPr>
        <p:blipFill>
          <a:blip r:embed="rId4" cstate="print"/>
          <a:srcRect/>
          <a:stretch>
            <a:fillRect/>
          </a:stretch>
        </p:blipFill>
        <p:spPr bwMode="auto">
          <a:xfrm>
            <a:off x="4067944" y="2948155"/>
            <a:ext cx="4716016" cy="768877"/>
          </a:xfrm>
          <a:prstGeom prst="rect">
            <a:avLst/>
          </a:prstGeom>
          <a:noFill/>
          <a:ln w="9525">
            <a:noFill/>
            <a:miter lim="800000"/>
            <a:headEnd/>
            <a:tailEnd/>
          </a:ln>
        </p:spPr>
      </p:pic>
      <p:pic>
        <p:nvPicPr>
          <p:cNvPr id="61449" name="Picture 9"/>
          <p:cNvPicPr>
            <a:picLocks noChangeAspect="1" noChangeArrowheads="1"/>
          </p:cNvPicPr>
          <p:nvPr/>
        </p:nvPicPr>
        <p:blipFill>
          <a:blip r:embed="rId5" cstate="print"/>
          <a:srcRect/>
          <a:stretch>
            <a:fillRect/>
          </a:stretch>
        </p:blipFill>
        <p:spPr bwMode="auto">
          <a:xfrm>
            <a:off x="1403648" y="2228075"/>
            <a:ext cx="1944216" cy="729081"/>
          </a:xfrm>
          <a:prstGeom prst="rect">
            <a:avLst/>
          </a:prstGeom>
          <a:noFill/>
          <a:ln w="9525">
            <a:noFill/>
            <a:miter lim="800000"/>
            <a:headEnd/>
            <a:tailEnd/>
          </a:ln>
        </p:spPr>
      </p:pic>
      <p:pic>
        <p:nvPicPr>
          <p:cNvPr id="61450" name="Picture 10"/>
          <p:cNvPicPr>
            <a:picLocks noChangeAspect="1" noChangeArrowheads="1"/>
          </p:cNvPicPr>
          <p:nvPr/>
        </p:nvPicPr>
        <p:blipFill>
          <a:blip r:embed="rId6" cstate="print"/>
          <a:srcRect/>
          <a:stretch>
            <a:fillRect/>
          </a:stretch>
        </p:blipFill>
        <p:spPr bwMode="auto">
          <a:xfrm>
            <a:off x="4095154" y="2156067"/>
            <a:ext cx="4077246" cy="786570"/>
          </a:xfrm>
          <a:prstGeom prst="rect">
            <a:avLst/>
          </a:prstGeom>
          <a:noFill/>
          <a:ln w="9525">
            <a:noFill/>
            <a:miter lim="800000"/>
            <a:headEnd/>
            <a:tailEnd/>
          </a:ln>
        </p:spPr>
      </p:pic>
      <p:sp>
        <p:nvSpPr>
          <p:cNvPr id="51" name="TextBox 2"/>
          <p:cNvSpPr txBox="1">
            <a:spLocks noChangeArrowheads="1"/>
          </p:cNvSpPr>
          <p:nvPr/>
        </p:nvSpPr>
        <p:spPr bwMode="auto">
          <a:xfrm>
            <a:off x="872097" y="1412757"/>
            <a:ext cx="891591"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振幅</a:t>
            </a:r>
            <a:r>
              <a:rPr lang="en-US" altLang="zh-CN" sz="2400" dirty="0">
                <a:latin typeface="微软雅黑" pitchFamily="34" charset="-122"/>
                <a:ea typeface="微软雅黑" pitchFamily="34" charset="-122"/>
              </a:rPr>
              <a:t> </a:t>
            </a:r>
            <a:endParaRPr lang="zh-CN" altLang="en-US" sz="2400" dirty="0">
              <a:latin typeface="微软雅黑" pitchFamily="34" charset="-122"/>
              <a:ea typeface="微软雅黑" pitchFamily="34" charset="-122"/>
            </a:endParaRPr>
          </a:p>
        </p:txBody>
      </p:sp>
      <p:sp>
        <p:nvSpPr>
          <p:cNvPr id="52" name="TextBox 2"/>
          <p:cNvSpPr txBox="1">
            <a:spLocks noChangeArrowheads="1"/>
          </p:cNvSpPr>
          <p:nvPr/>
        </p:nvSpPr>
        <p:spPr bwMode="auto">
          <a:xfrm>
            <a:off x="611560" y="2342474"/>
            <a:ext cx="800219"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如果</a:t>
            </a:r>
          </a:p>
        </p:txBody>
      </p:sp>
      <p:sp>
        <p:nvSpPr>
          <p:cNvPr id="53" name="TextBox 2"/>
          <p:cNvSpPr txBox="1">
            <a:spLocks noChangeArrowheads="1"/>
          </p:cNvSpPr>
          <p:nvPr/>
        </p:nvSpPr>
        <p:spPr bwMode="auto">
          <a:xfrm>
            <a:off x="3647509" y="2342474"/>
            <a:ext cx="492443"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则</a:t>
            </a:r>
          </a:p>
        </p:txBody>
      </p:sp>
      <p:sp>
        <p:nvSpPr>
          <p:cNvPr id="57" name="TextBox 2"/>
          <p:cNvSpPr txBox="1">
            <a:spLocks noChangeArrowheads="1"/>
          </p:cNvSpPr>
          <p:nvPr/>
        </p:nvSpPr>
        <p:spPr bwMode="auto">
          <a:xfrm>
            <a:off x="611560" y="3102350"/>
            <a:ext cx="800219"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如果</a:t>
            </a:r>
          </a:p>
        </p:txBody>
      </p:sp>
      <p:sp>
        <p:nvSpPr>
          <p:cNvPr id="58" name="TextBox 2"/>
          <p:cNvSpPr txBox="1">
            <a:spLocks noChangeArrowheads="1"/>
          </p:cNvSpPr>
          <p:nvPr/>
        </p:nvSpPr>
        <p:spPr bwMode="auto">
          <a:xfrm>
            <a:off x="3647509" y="3102350"/>
            <a:ext cx="492443" cy="461665"/>
          </a:xfrm>
          <a:prstGeom prst="rect">
            <a:avLst/>
          </a:prstGeom>
          <a:noFill/>
          <a:ln w="9525">
            <a:noFill/>
            <a:miter lim="800000"/>
            <a:headEnd/>
            <a:tailEnd/>
          </a:ln>
        </p:spPr>
        <p:txBody>
          <a:bodyPr wrap="none">
            <a:spAutoFit/>
          </a:bodyPr>
          <a:lstStyle/>
          <a:p>
            <a:r>
              <a:rPr lang="zh-CN" altLang="en-US" sz="2400" dirty="0">
                <a:latin typeface="微软雅黑" pitchFamily="34" charset="-122"/>
                <a:ea typeface="微软雅黑" pitchFamily="34" charset="-122"/>
              </a:rPr>
              <a:t>则</a:t>
            </a:r>
          </a:p>
        </p:txBody>
      </p:sp>
      <p:pic>
        <p:nvPicPr>
          <p:cNvPr id="59"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918257" y="1335789"/>
            <a:ext cx="2952328" cy="705240"/>
          </a:xfrm>
          <a:prstGeom prst="rect">
            <a:avLst/>
          </a:prstGeom>
          <a:noFill/>
          <a:ln w="9525">
            <a:noFill/>
            <a:miter lim="800000"/>
            <a:headEnd/>
            <a:tailEnd/>
          </a:ln>
        </p:spPr>
      </p:pic>
      <p:sp>
        <p:nvSpPr>
          <p:cNvPr id="60" name="Rectangle 60"/>
          <p:cNvSpPr>
            <a:spLocks noChangeArrowheads="1"/>
          </p:cNvSpPr>
          <p:nvPr/>
        </p:nvSpPr>
        <p:spPr bwMode="auto">
          <a:xfrm>
            <a:off x="179512" y="6290156"/>
            <a:ext cx="4752528" cy="523220"/>
          </a:xfrm>
          <a:prstGeom prst="rect">
            <a:avLst/>
          </a:prstGeom>
          <a:noFill/>
          <a:ln w="19050">
            <a:noFill/>
            <a:miter lim="800000"/>
            <a:headEnd type="none" w="med" len="lg"/>
            <a:tailEnd type="none" w="med" len="lg"/>
          </a:ln>
          <a:effectLst/>
        </p:spPr>
        <p:txBody>
          <a:bodyPr wrap="square" anchor="ctr">
            <a:spAutoFit/>
          </a:bodyPr>
          <a:lstStyle/>
          <a:p>
            <a:pPr>
              <a:defRPr/>
            </a:pPr>
            <a:r>
              <a:rPr lang="zh-CN" altLang="en-US" sz="2400" dirty="0">
                <a:latin typeface="微软雅黑" pitchFamily="34" charset="-122"/>
                <a:ea typeface="微软雅黑" pitchFamily="34" charset="-122"/>
              </a:rPr>
              <a:t>驻波：驻波的相位不传播</a:t>
            </a:r>
            <a:r>
              <a:rPr lang="zh-CN" altLang="en-US" sz="2800" dirty="0">
                <a:latin typeface="微软雅黑" pitchFamily="34" charset="-122"/>
                <a:ea typeface="微软雅黑" pitchFamily="34" charset="-122"/>
              </a:rPr>
              <a:t>。</a:t>
            </a:r>
          </a:p>
        </p:txBody>
      </p:sp>
      <p:sp>
        <p:nvSpPr>
          <p:cNvPr id="62" name="Rectangle 81"/>
          <p:cNvSpPr>
            <a:spLocks noChangeArrowheads="1"/>
          </p:cNvSpPr>
          <p:nvPr/>
        </p:nvSpPr>
        <p:spPr bwMode="auto">
          <a:xfrm>
            <a:off x="4503903" y="6290156"/>
            <a:ext cx="4604601" cy="461665"/>
          </a:xfrm>
          <a:prstGeom prst="rect">
            <a:avLst/>
          </a:prstGeom>
          <a:noFill/>
          <a:ln w="12700" algn="ctr">
            <a:noFill/>
            <a:miter lim="800000"/>
            <a:headEnd/>
            <a:tailEnd/>
          </a:ln>
          <a:effectLst/>
        </p:spPr>
        <p:txBody>
          <a:bodyPr wrap="square">
            <a:spAutoFit/>
          </a:bodyPr>
          <a:lstStyle/>
          <a:p>
            <a:pPr>
              <a:defRPr/>
            </a:pPr>
            <a:r>
              <a:rPr lang="en-US" altLang="zh-CN" sz="2400" b="1" dirty="0">
                <a:solidFill>
                  <a:srgbClr val="1E00FA"/>
                </a:solidFill>
                <a:latin typeface="微软雅黑" pitchFamily="34" charset="-122"/>
                <a:ea typeface="微软雅黑" pitchFamily="34" charset="-122"/>
              </a:rPr>
              <a:t>——“</a:t>
            </a:r>
            <a:r>
              <a:rPr lang="zh-CN" altLang="en-US" sz="2400" b="1" dirty="0">
                <a:solidFill>
                  <a:srgbClr val="1E00FA"/>
                </a:solidFill>
                <a:latin typeface="微软雅黑" pitchFamily="34" charset="-122"/>
                <a:ea typeface="微软雅黑" pitchFamily="34" charset="-122"/>
              </a:rPr>
              <a:t>驻</a:t>
            </a:r>
            <a:r>
              <a:rPr lang="en-US" altLang="zh-CN" sz="2400" b="1" dirty="0">
                <a:solidFill>
                  <a:srgbClr val="1E00FA"/>
                </a:solidFill>
                <a:latin typeface="微软雅黑" pitchFamily="34" charset="-122"/>
                <a:ea typeface="微软雅黑" pitchFamily="34" charset="-122"/>
              </a:rPr>
              <a:t>”</a:t>
            </a:r>
            <a:r>
              <a:rPr lang="zh-CN" altLang="en-US" sz="2400" b="1" dirty="0">
                <a:solidFill>
                  <a:srgbClr val="1E00FA"/>
                </a:solidFill>
                <a:latin typeface="微软雅黑" pitchFamily="34" charset="-122"/>
                <a:ea typeface="微软雅黑" pitchFamily="34" charset="-122"/>
              </a:rPr>
              <a:t>字的第二层含义</a:t>
            </a:r>
          </a:p>
        </p:txBody>
      </p:sp>
      <p:sp>
        <p:nvSpPr>
          <p:cNvPr id="118" name="Line 20"/>
          <p:cNvSpPr>
            <a:spLocks noChangeShapeType="1"/>
          </p:cNvSpPr>
          <p:nvPr/>
        </p:nvSpPr>
        <p:spPr bwMode="auto">
          <a:xfrm flipV="1">
            <a:off x="251520" y="4653136"/>
            <a:ext cx="8424935" cy="0"/>
          </a:xfrm>
          <a:prstGeom prst="line">
            <a:avLst/>
          </a:prstGeom>
          <a:ln>
            <a:headEnd/>
            <a:tailEnd type="arrow" w="med" len="med"/>
          </a:ln>
        </p:spPr>
        <p:style>
          <a:lnRef idx="2">
            <a:schemeClr val="dk1"/>
          </a:lnRef>
          <a:fillRef idx="0">
            <a:schemeClr val="dk1"/>
          </a:fillRef>
          <a:effectRef idx="1">
            <a:schemeClr val="dk1"/>
          </a:effectRef>
          <a:fontRef idx="minor">
            <a:schemeClr val="tx1"/>
          </a:fontRef>
        </p:style>
        <p:txBody>
          <a:bodyPr wrap="none" anchor="ctr"/>
          <a:lstStyle/>
          <a:p>
            <a:pPr>
              <a:defRPr/>
            </a:pPr>
            <a:endParaRPr lang="zh-CN" altLang="en-US"/>
          </a:p>
        </p:txBody>
      </p:sp>
      <p:sp>
        <p:nvSpPr>
          <p:cNvPr id="119" name="Line 21"/>
          <p:cNvSpPr>
            <a:spLocks noChangeShapeType="1"/>
          </p:cNvSpPr>
          <p:nvPr/>
        </p:nvSpPr>
        <p:spPr bwMode="auto">
          <a:xfrm>
            <a:off x="4211960" y="3724259"/>
            <a:ext cx="0" cy="1799937"/>
          </a:xfrm>
          <a:prstGeom prst="line">
            <a:avLst/>
          </a:prstGeom>
          <a:ln>
            <a:headEnd type="arrow" w="med" len="med"/>
            <a:tailEnd/>
          </a:ln>
        </p:spPr>
        <p:style>
          <a:lnRef idx="2">
            <a:schemeClr val="dk1"/>
          </a:lnRef>
          <a:fillRef idx="0">
            <a:schemeClr val="dk1"/>
          </a:fillRef>
          <a:effectRef idx="1">
            <a:schemeClr val="dk1"/>
          </a:effectRef>
          <a:fontRef idx="minor">
            <a:schemeClr val="tx1"/>
          </a:fontRef>
        </p:style>
        <p:txBody>
          <a:bodyPr wrap="none" anchor="ctr"/>
          <a:lstStyle/>
          <a:p>
            <a:pPr>
              <a:defRPr/>
            </a:pPr>
            <a:endParaRPr lang="zh-CN" altLang="en-US"/>
          </a:p>
        </p:txBody>
      </p:sp>
      <p:sp>
        <p:nvSpPr>
          <p:cNvPr id="120" name="Freeform 28"/>
          <p:cNvSpPr>
            <a:spLocks/>
          </p:cNvSpPr>
          <p:nvPr/>
        </p:nvSpPr>
        <p:spPr bwMode="auto">
          <a:xfrm>
            <a:off x="3871334" y="4080226"/>
            <a:ext cx="1388625" cy="1182613"/>
          </a:xfrm>
          <a:custGeom>
            <a:avLst/>
            <a:gdLst>
              <a:gd name="T0" fmla="*/ 0 w 1152"/>
              <a:gd name="T1" fmla="*/ 2155 h 864"/>
              <a:gd name="T2" fmla="*/ 220 w 1152"/>
              <a:gd name="T3" fmla="*/ 0 h 864"/>
              <a:gd name="T4" fmla="*/ 440 w 1152"/>
              <a:gd name="T5" fmla="*/ 2155 h 864"/>
              <a:gd name="T6" fmla="*/ 659 w 1152"/>
              <a:gd name="T7" fmla="*/ 4313 h 864"/>
              <a:gd name="T8" fmla="*/ 879 w 1152"/>
              <a:gd name="T9" fmla="*/ 2155 h 864"/>
              <a:gd name="T10" fmla="*/ 0 60000 65536"/>
              <a:gd name="T11" fmla="*/ 0 60000 65536"/>
              <a:gd name="T12" fmla="*/ 0 60000 65536"/>
              <a:gd name="T13" fmla="*/ 0 60000 65536"/>
              <a:gd name="T14" fmla="*/ 0 60000 65536"/>
              <a:gd name="T15" fmla="*/ 0 w 1152"/>
              <a:gd name="T16" fmla="*/ 0 h 864"/>
              <a:gd name="T17" fmla="*/ 1152 w 1152"/>
              <a:gd name="T18" fmla="*/ 864 h 864"/>
            </a:gdLst>
            <a:ahLst/>
            <a:cxnLst>
              <a:cxn ang="T10">
                <a:pos x="T0" y="T1"/>
              </a:cxn>
              <a:cxn ang="T11">
                <a:pos x="T2" y="T3"/>
              </a:cxn>
              <a:cxn ang="T12">
                <a:pos x="T4" y="T5"/>
              </a:cxn>
              <a:cxn ang="T13">
                <a:pos x="T6" y="T7"/>
              </a:cxn>
              <a:cxn ang="T14">
                <a:pos x="T8" y="T9"/>
              </a:cxn>
            </a:cxnLst>
            <a:rect l="T15" t="T16" r="T17" b="T18"/>
            <a:pathLst>
              <a:path w="1152" h="864">
                <a:moveTo>
                  <a:pt x="0" y="432"/>
                </a:moveTo>
                <a:cubicBezTo>
                  <a:pt x="96" y="216"/>
                  <a:pt x="192" y="0"/>
                  <a:pt x="288" y="0"/>
                </a:cubicBezTo>
                <a:cubicBezTo>
                  <a:pt x="384" y="0"/>
                  <a:pt x="480" y="288"/>
                  <a:pt x="576" y="432"/>
                </a:cubicBezTo>
                <a:cubicBezTo>
                  <a:pt x="672" y="576"/>
                  <a:pt x="768" y="864"/>
                  <a:pt x="864" y="864"/>
                </a:cubicBezTo>
                <a:cubicBezTo>
                  <a:pt x="960" y="864"/>
                  <a:pt x="1104" y="504"/>
                  <a:pt x="1152" y="432"/>
                </a:cubicBezTo>
              </a:path>
            </a:pathLst>
          </a:custGeom>
          <a:noFill/>
          <a:ln w="38100">
            <a:solidFill>
              <a:srgbClr val="FF0000"/>
            </a:solidFill>
            <a:round/>
            <a:headEnd/>
            <a:tailEnd/>
          </a:ln>
        </p:spPr>
        <p:txBody>
          <a:bodyPr wrap="none" anchor="ctr"/>
          <a:lstStyle/>
          <a:p>
            <a:endParaRPr lang="zh-CN" altLang="en-US"/>
          </a:p>
        </p:txBody>
      </p:sp>
      <p:sp>
        <p:nvSpPr>
          <p:cNvPr id="122" name="Oval 30"/>
          <p:cNvSpPr>
            <a:spLocks noChangeArrowheads="1"/>
          </p:cNvSpPr>
          <p:nvPr/>
        </p:nvSpPr>
        <p:spPr bwMode="auto">
          <a:xfrm>
            <a:off x="4507581" y="4621862"/>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3" name="Freeform 37"/>
          <p:cNvSpPr>
            <a:spLocks/>
          </p:cNvSpPr>
          <p:nvPr/>
        </p:nvSpPr>
        <p:spPr bwMode="auto">
          <a:xfrm>
            <a:off x="3177021" y="4647880"/>
            <a:ext cx="694312" cy="614959"/>
          </a:xfrm>
          <a:custGeom>
            <a:avLst/>
            <a:gdLst>
              <a:gd name="T0" fmla="*/ 0 w 576"/>
              <a:gd name="T1" fmla="*/ 0 h 384"/>
              <a:gd name="T2" fmla="*/ 220 w 576"/>
              <a:gd name="T3" fmla="*/ 10776 h 384"/>
              <a:gd name="T4" fmla="*/ 440 w 576"/>
              <a:gd name="T5" fmla="*/ 0 h 384"/>
              <a:gd name="T6" fmla="*/ 0 60000 65536"/>
              <a:gd name="T7" fmla="*/ 0 60000 65536"/>
              <a:gd name="T8" fmla="*/ 0 60000 65536"/>
              <a:gd name="T9" fmla="*/ 0 w 576"/>
              <a:gd name="T10" fmla="*/ 0 h 384"/>
              <a:gd name="T11" fmla="*/ 576 w 576"/>
              <a:gd name="T12" fmla="*/ 384 h 384"/>
            </a:gdLst>
            <a:ahLst/>
            <a:cxnLst>
              <a:cxn ang="T6">
                <a:pos x="T0" y="T1"/>
              </a:cxn>
              <a:cxn ang="T7">
                <a:pos x="T2" y="T3"/>
              </a:cxn>
              <a:cxn ang="T8">
                <a:pos x="T4" y="T5"/>
              </a:cxn>
            </a:cxnLst>
            <a:rect l="T9" t="T10" r="T11" b="T12"/>
            <a:pathLst>
              <a:path w="576" h="384">
                <a:moveTo>
                  <a:pt x="0" y="0"/>
                </a:moveTo>
                <a:cubicBezTo>
                  <a:pt x="96" y="192"/>
                  <a:pt x="192" y="384"/>
                  <a:pt x="288" y="384"/>
                </a:cubicBezTo>
                <a:cubicBezTo>
                  <a:pt x="384" y="384"/>
                  <a:pt x="528" y="64"/>
                  <a:pt x="576" y="0"/>
                </a:cubicBezTo>
              </a:path>
            </a:pathLst>
          </a:custGeom>
          <a:noFill/>
          <a:ln w="38100">
            <a:solidFill>
              <a:srgbClr val="FF0000"/>
            </a:solidFill>
            <a:round/>
            <a:headEnd/>
            <a:tailEnd/>
          </a:ln>
        </p:spPr>
        <p:txBody>
          <a:bodyPr wrap="none" anchor="ctr"/>
          <a:lstStyle/>
          <a:p>
            <a:endParaRPr lang="zh-CN" altLang="en-US"/>
          </a:p>
        </p:txBody>
      </p:sp>
      <p:sp>
        <p:nvSpPr>
          <p:cNvPr id="125" name="Oval 40"/>
          <p:cNvSpPr>
            <a:spLocks noChangeArrowheads="1"/>
          </p:cNvSpPr>
          <p:nvPr/>
        </p:nvSpPr>
        <p:spPr bwMode="auto">
          <a:xfrm>
            <a:off x="3786089" y="4621862"/>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graphicFrame>
        <p:nvGraphicFramePr>
          <p:cNvPr id="126" name="Object 41"/>
          <p:cNvGraphicFramePr>
            <a:graphicFrameLocks noChangeAspect="1"/>
          </p:cNvGraphicFramePr>
          <p:nvPr/>
        </p:nvGraphicFramePr>
        <p:xfrm>
          <a:off x="8532440" y="4725144"/>
          <a:ext cx="226084" cy="237705"/>
        </p:xfrm>
        <a:graphic>
          <a:graphicData uri="http://schemas.openxmlformats.org/presentationml/2006/ole">
            <mc:AlternateContent xmlns:mc="http://schemas.openxmlformats.org/markup-compatibility/2006">
              <mc:Choice xmlns:v="urn:schemas-microsoft-com:vml" Requires="v">
                <p:oleObj name="公式" r:id="rId8" imgW="126835" imgH="139518" progId="Equation.3">
                  <p:embed/>
                </p:oleObj>
              </mc:Choice>
              <mc:Fallback>
                <p:oleObj name="公式" r:id="rId8" imgW="126835" imgH="139518" progId="Equation.3">
                  <p:embed/>
                  <p:pic>
                    <p:nvPicPr>
                      <p:cNvPr id="126"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2440" y="4725144"/>
                        <a:ext cx="226084" cy="237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7" name="Object 42"/>
          <p:cNvGraphicFramePr>
            <a:graphicFrameLocks noChangeAspect="1"/>
          </p:cNvGraphicFramePr>
          <p:nvPr/>
        </p:nvGraphicFramePr>
        <p:xfrm>
          <a:off x="4487863" y="3563938"/>
          <a:ext cx="817562" cy="527050"/>
        </p:xfrm>
        <a:graphic>
          <a:graphicData uri="http://schemas.openxmlformats.org/presentationml/2006/ole">
            <mc:AlternateContent xmlns:mc="http://schemas.openxmlformats.org/markup-compatibility/2006">
              <mc:Choice xmlns:v="urn:schemas-microsoft-com:vml" Requires="v">
                <p:oleObj name="Equation" r:id="rId10" imgW="583920" imgH="393480" progId="Equation.DSMT4">
                  <p:embed/>
                </p:oleObj>
              </mc:Choice>
              <mc:Fallback>
                <p:oleObj name="Equation" r:id="rId10" imgW="583920" imgH="393480" progId="Equation.DSMT4">
                  <p:embed/>
                  <p:pic>
                    <p:nvPicPr>
                      <p:cNvPr id="127" name="Object 42"/>
                      <p:cNvPicPr>
                        <a:picLocks noChangeAspect="1" noChangeArrowheads="1"/>
                      </p:cNvPicPr>
                      <p:nvPr/>
                    </p:nvPicPr>
                    <p:blipFill>
                      <a:blip r:embed="rId11"/>
                      <a:srcRect/>
                      <a:stretch>
                        <a:fillRect/>
                      </a:stretch>
                    </p:blipFill>
                    <p:spPr bwMode="auto">
                      <a:xfrm>
                        <a:off x="4487863" y="3563938"/>
                        <a:ext cx="817562"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43"/>
          <p:cNvGraphicFramePr>
            <a:graphicFrameLocks noChangeAspect="1"/>
          </p:cNvGraphicFramePr>
          <p:nvPr/>
        </p:nvGraphicFramePr>
        <p:xfrm>
          <a:off x="4195017" y="4636054"/>
          <a:ext cx="159371" cy="177392"/>
        </p:xfrm>
        <a:graphic>
          <a:graphicData uri="http://schemas.openxmlformats.org/presentationml/2006/ole">
            <mc:AlternateContent xmlns:mc="http://schemas.openxmlformats.org/markup-compatibility/2006">
              <mc:Choice xmlns:v="urn:schemas-microsoft-com:vml" Requires="v">
                <p:oleObj name="公式" r:id="rId12" imgW="164957" imgH="190335" progId="Equation.3">
                  <p:embed/>
                </p:oleObj>
              </mc:Choice>
              <mc:Fallback>
                <p:oleObj name="公式" r:id="rId12" imgW="164957" imgH="190335" progId="Equation.3">
                  <p:embed/>
                  <p:pic>
                    <p:nvPicPr>
                      <p:cNvPr id="128"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95017" y="4636054"/>
                        <a:ext cx="159371" cy="177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 name="Freeform 28"/>
          <p:cNvSpPr>
            <a:spLocks/>
          </p:cNvSpPr>
          <p:nvPr/>
        </p:nvSpPr>
        <p:spPr bwMode="auto">
          <a:xfrm>
            <a:off x="5256232" y="4077072"/>
            <a:ext cx="1404000" cy="1182613"/>
          </a:xfrm>
          <a:custGeom>
            <a:avLst/>
            <a:gdLst>
              <a:gd name="T0" fmla="*/ 0 w 1152"/>
              <a:gd name="T1" fmla="*/ 2155 h 864"/>
              <a:gd name="T2" fmla="*/ 220 w 1152"/>
              <a:gd name="T3" fmla="*/ 0 h 864"/>
              <a:gd name="T4" fmla="*/ 440 w 1152"/>
              <a:gd name="T5" fmla="*/ 2155 h 864"/>
              <a:gd name="T6" fmla="*/ 659 w 1152"/>
              <a:gd name="T7" fmla="*/ 4313 h 864"/>
              <a:gd name="T8" fmla="*/ 879 w 1152"/>
              <a:gd name="T9" fmla="*/ 2155 h 864"/>
              <a:gd name="T10" fmla="*/ 0 60000 65536"/>
              <a:gd name="T11" fmla="*/ 0 60000 65536"/>
              <a:gd name="T12" fmla="*/ 0 60000 65536"/>
              <a:gd name="T13" fmla="*/ 0 60000 65536"/>
              <a:gd name="T14" fmla="*/ 0 60000 65536"/>
              <a:gd name="T15" fmla="*/ 0 w 1152"/>
              <a:gd name="T16" fmla="*/ 0 h 864"/>
              <a:gd name="T17" fmla="*/ 1152 w 1152"/>
              <a:gd name="T18" fmla="*/ 864 h 864"/>
            </a:gdLst>
            <a:ahLst/>
            <a:cxnLst>
              <a:cxn ang="T10">
                <a:pos x="T0" y="T1"/>
              </a:cxn>
              <a:cxn ang="T11">
                <a:pos x="T2" y="T3"/>
              </a:cxn>
              <a:cxn ang="T12">
                <a:pos x="T4" y="T5"/>
              </a:cxn>
              <a:cxn ang="T13">
                <a:pos x="T6" y="T7"/>
              </a:cxn>
              <a:cxn ang="T14">
                <a:pos x="T8" y="T9"/>
              </a:cxn>
            </a:cxnLst>
            <a:rect l="T15" t="T16" r="T17" b="T18"/>
            <a:pathLst>
              <a:path w="1152" h="864">
                <a:moveTo>
                  <a:pt x="0" y="432"/>
                </a:moveTo>
                <a:cubicBezTo>
                  <a:pt x="96" y="216"/>
                  <a:pt x="192" y="0"/>
                  <a:pt x="288" y="0"/>
                </a:cubicBezTo>
                <a:cubicBezTo>
                  <a:pt x="384" y="0"/>
                  <a:pt x="480" y="288"/>
                  <a:pt x="576" y="432"/>
                </a:cubicBezTo>
                <a:cubicBezTo>
                  <a:pt x="672" y="576"/>
                  <a:pt x="768" y="864"/>
                  <a:pt x="864" y="864"/>
                </a:cubicBezTo>
                <a:cubicBezTo>
                  <a:pt x="960" y="864"/>
                  <a:pt x="1104" y="504"/>
                  <a:pt x="1152" y="432"/>
                </a:cubicBezTo>
              </a:path>
            </a:pathLst>
          </a:custGeom>
          <a:noFill/>
          <a:ln w="38100">
            <a:solidFill>
              <a:srgbClr val="FF0000"/>
            </a:solidFill>
            <a:round/>
            <a:headEnd/>
            <a:tailEnd/>
          </a:ln>
        </p:spPr>
        <p:txBody>
          <a:bodyPr wrap="none" anchor="ctr"/>
          <a:lstStyle/>
          <a:p>
            <a:endParaRPr lang="zh-CN" altLang="en-US"/>
          </a:p>
        </p:txBody>
      </p:sp>
      <p:sp>
        <p:nvSpPr>
          <p:cNvPr id="130" name="Freeform 28"/>
          <p:cNvSpPr>
            <a:spLocks/>
          </p:cNvSpPr>
          <p:nvPr/>
        </p:nvSpPr>
        <p:spPr bwMode="auto">
          <a:xfrm flipH="1">
            <a:off x="1815223" y="4077072"/>
            <a:ext cx="1388625" cy="1182613"/>
          </a:xfrm>
          <a:custGeom>
            <a:avLst/>
            <a:gdLst>
              <a:gd name="T0" fmla="*/ 0 w 1152"/>
              <a:gd name="T1" fmla="*/ 2155 h 864"/>
              <a:gd name="T2" fmla="*/ 220 w 1152"/>
              <a:gd name="T3" fmla="*/ 0 h 864"/>
              <a:gd name="T4" fmla="*/ 440 w 1152"/>
              <a:gd name="T5" fmla="*/ 2155 h 864"/>
              <a:gd name="T6" fmla="*/ 659 w 1152"/>
              <a:gd name="T7" fmla="*/ 4313 h 864"/>
              <a:gd name="T8" fmla="*/ 879 w 1152"/>
              <a:gd name="T9" fmla="*/ 2155 h 864"/>
              <a:gd name="T10" fmla="*/ 0 60000 65536"/>
              <a:gd name="T11" fmla="*/ 0 60000 65536"/>
              <a:gd name="T12" fmla="*/ 0 60000 65536"/>
              <a:gd name="T13" fmla="*/ 0 60000 65536"/>
              <a:gd name="T14" fmla="*/ 0 60000 65536"/>
              <a:gd name="T15" fmla="*/ 0 w 1152"/>
              <a:gd name="T16" fmla="*/ 0 h 864"/>
              <a:gd name="T17" fmla="*/ 1152 w 1152"/>
              <a:gd name="T18" fmla="*/ 864 h 864"/>
            </a:gdLst>
            <a:ahLst/>
            <a:cxnLst>
              <a:cxn ang="T10">
                <a:pos x="T0" y="T1"/>
              </a:cxn>
              <a:cxn ang="T11">
                <a:pos x="T2" y="T3"/>
              </a:cxn>
              <a:cxn ang="T12">
                <a:pos x="T4" y="T5"/>
              </a:cxn>
              <a:cxn ang="T13">
                <a:pos x="T6" y="T7"/>
              </a:cxn>
              <a:cxn ang="T14">
                <a:pos x="T8" y="T9"/>
              </a:cxn>
            </a:cxnLst>
            <a:rect l="T15" t="T16" r="T17" b="T18"/>
            <a:pathLst>
              <a:path w="1152" h="864">
                <a:moveTo>
                  <a:pt x="0" y="432"/>
                </a:moveTo>
                <a:cubicBezTo>
                  <a:pt x="96" y="216"/>
                  <a:pt x="192" y="0"/>
                  <a:pt x="288" y="0"/>
                </a:cubicBezTo>
                <a:cubicBezTo>
                  <a:pt x="384" y="0"/>
                  <a:pt x="480" y="288"/>
                  <a:pt x="576" y="432"/>
                </a:cubicBezTo>
                <a:cubicBezTo>
                  <a:pt x="672" y="576"/>
                  <a:pt x="768" y="864"/>
                  <a:pt x="864" y="864"/>
                </a:cubicBezTo>
                <a:cubicBezTo>
                  <a:pt x="960" y="864"/>
                  <a:pt x="1104" y="504"/>
                  <a:pt x="1152" y="432"/>
                </a:cubicBezTo>
              </a:path>
            </a:pathLst>
          </a:custGeom>
          <a:noFill/>
          <a:ln w="38100">
            <a:solidFill>
              <a:srgbClr val="FF0000"/>
            </a:solidFill>
            <a:round/>
            <a:headEnd/>
            <a:tailEnd/>
          </a:ln>
        </p:spPr>
        <p:txBody>
          <a:bodyPr wrap="none" anchor="ctr"/>
          <a:lstStyle/>
          <a:p>
            <a:endParaRPr lang="zh-CN" altLang="en-US"/>
          </a:p>
        </p:txBody>
      </p:sp>
      <p:sp>
        <p:nvSpPr>
          <p:cNvPr id="131" name="Freeform 28"/>
          <p:cNvSpPr>
            <a:spLocks/>
          </p:cNvSpPr>
          <p:nvPr/>
        </p:nvSpPr>
        <p:spPr bwMode="auto">
          <a:xfrm>
            <a:off x="6660232" y="4077072"/>
            <a:ext cx="1404000" cy="1182613"/>
          </a:xfrm>
          <a:custGeom>
            <a:avLst/>
            <a:gdLst>
              <a:gd name="T0" fmla="*/ 0 w 1152"/>
              <a:gd name="T1" fmla="*/ 2155 h 864"/>
              <a:gd name="T2" fmla="*/ 220 w 1152"/>
              <a:gd name="T3" fmla="*/ 0 h 864"/>
              <a:gd name="T4" fmla="*/ 440 w 1152"/>
              <a:gd name="T5" fmla="*/ 2155 h 864"/>
              <a:gd name="T6" fmla="*/ 659 w 1152"/>
              <a:gd name="T7" fmla="*/ 4313 h 864"/>
              <a:gd name="T8" fmla="*/ 879 w 1152"/>
              <a:gd name="T9" fmla="*/ 2155 h 864"/>
              <a:gd name="T10" fmla="*/ 0 60000 65536"/>
              <a:gd name="T11" fmla="*/ 0 60000 65536"/>
              <a:gd name="T12" fmla="*/ 0 60000 65536"/>
              <a:gd name="T13" fmla="*/ 0 60000 65536"/>
              <a:gd name="T14" fmla="*/ 0 60000 65536"/>
              <a:gd name="T15" fmla="*/ 0 w 1152"/>
              <a:gd name="T16" fmla="*/ 0 h 864"/>
              <a:gd name="T17" fmla="*/ 1152 w 1152"/>
              <a:gd name="T18" fmla="*/ 864 h 864"/>
            </a:gdLst>
            <a:ahLst/>
            <a:cxnLst>
              <a:cxn ang="T10">
                <a:pos x="T0" y="T1"/>
              </a:cxn>
              <a:cxn ang="T11">
                <a:pos x="T2" y="T3"/>
              </a:cxn>
              <a:cxn ang="T12">
                <a:pos x="T4" y="T5"/>
              </a:cxn>
              <a:cxn ang="T13">
                <a:pos x="T6" y="T7"/>
              </a:cxn>
              <a:cxn ang="T14">
                <a:pos x="T8" y="T9"/>
              </a:cxn>
            </a:cxnLst>
            <a:rect l="T15" t="T16" r="T17" b="T18"/>
            <a:pathLst>
              <a:path w="1152" h="864">
                <a:moveTo>
                  <a:pt x="0" y="432"/>
                </a:moveTo>
                <a:cubicBezTo>
                  <a:pt x="96" y="216"/>
                  <a:pt x="192" y="0"/>
                  <a:pt x="288" y="0"/>
                </a:cubicBezTo>
                <a:cubicBezTo>
                  <a:pt x="384" y="0"/>
                  <a:pt x="480" y="288"/>
                  <a:pt x="576" y="432"/>
                </a:cubicBezTo>
                <a:cubicBezTo>
                  <a:pt x="672" y="576"/>
                  <a:pt x="768" y="864"/>
                  <a:pt x="864" y="864"/>
                </a:cubicBezTo>
                <a:cubicBezTo>
                  <a:pt x="960" y="864"/>
                  <a:pt x="1104" y="504"/>
                  <a:pt x="1152" y="432"/>
                </a:cubicBezTo>
              </a:path>
            </a:pathLst>
          </a:custGeom>
          <a:noFill/>
          <a:ln w="38100">
            <a:solidFill>
              <a:srgbClr val="FF0000"/>
            </a:solidFill>
            <a:round/>
            <a:headEnd/>
            <a:tailEnd/>
          </a:ln>
        </p:spPr>
        <p:txBody>
          <a:bodyPr wrap="none" anchor="ctr"/>
          <a:lstStyle/>
          <a:p>
            <a:endParaRPr lang="zh-CN" altLang="en-US"/>
          </a:p>
        </p:txBody>
      </p:sp>
      <p:sp>
        <p:nvSpPr>
          <p:cNvPr id="132" name="Freeform 28"/>
          <p:cNvSpPr>
            <a:spLocks/>
          </p:cNvSpPr>
          <p:nvPr/>
        </p:nvSpPr>
        <p:spPr bwMode="auto">
          <a:xfrm flipH="1">
            <a:off x="446400" y="4077072"/>
            <a:ext cx="1388625" cy="1182613"/>
          </a:xfrm>
          <a:custGeom>
            <a:avLst/>
            <a:gdLst>
              <a:gd name="T0" fmla="*/ 0 w 1152"/>
              <a:gd name="T1" fmla="*/ 2155 h 864"/>
              <a:gd name="T2" fmla="*/ 220 w 1152"/>
              <a:gd name="T3" fmla="*/ 0 h 864"/>
              <a:gd name="T4" fmla="*/ 440 w 1152"/>
              <a:gd name="T5" fmla="*/ 2155 h 864"/>
              <a:gd name="T6" fmla="*/ 659 w 1152"/>
              <a:gd name="T7" fmla="*/ 4313 h 864"/>
              <a:gd name="T8" fmla="*/ 879 w 1152"/>
              <a:gd name="T9" fmla="*/ 2155 h 864"/>
              <a:gd name="T10" fmla="*/ 0 60000 65536"/>
              <a:gd name="T11" fmla="*/ 0 60000 65536"/>
              <a:gd name="T12" fmla="*/ 0 60000 65536"/>
              <a:gd name="T13" fmla="*/ 0 60000 65536"/>
              <a:gd name="T14" fmla="*/ 0 60000 65536"/>
              <a:gd name="T15" fmla="*/ 0 w 1152"/>
              <a:gd name="T16" fmla="*/ 0 h 864"/>
              <a:gd name="T17" fmla="*/ 1152 w 1152"/>
              <a:gd name="T18" fmla="*/ 864 h 864"/>
            </a:gdLst>
            <a:ahLst/>
            <a:cxnLst>
              <a:cxn ang="T10">
                <a:pos x="T0" y="T1"/>
              </a:cxn>
              <a:cxn ang="T11">
                <a:pos x="T2" y="T3"/>
              </a:cxn>
              <a:cxn ang="T12">
                <a:pos x="T4" y="T5"/>
              </a:cxn>
              <a:cxn ang="T13">
                <a:pos x="T6" y="T7"/>
              </a:cxn>
              <a:cxn ang="T14">
                <a:pos x="T8" y="T9"/>
              </a:cxn>
            </a:cxnLst>
            <a:rect l="T15" t="T16" r="T17" b="T18"/>
            <a:pathLst>
              <a:path w="1152" h="864">
                <a:moveTo>
                  <a:pt x="0" y="432"/>
                </a:moveTo>
                <a:cubicBezTo>
                  <a:pt x="96" y="216"/>
                  <a:pt x="192" y="0"/>
                  <a:pt x="288" y="0"/>
                </a:cubicBezTo>
                <a:cubicBezTo>
                  <a:pt x="384" y="0"/>
                  <a:pt x="480" y="288"/>
                  <a:pt x="576" y="432"/>
                </a:cubicBezTo>
                <a:cubicBezTo>
                  <a:pt x="672" y="576"/>
                  <a:pt x="768" y="864"/>
                  <a:pt x="864" y="864"/>
                </a:cubicBezTo>
                <a:cubicBezTo>
                  <a:pt x="960" y="864"/>
                  <a:pt x="1104" y="504"/>
                  <a:pt x="1152" y="432"/>
                </a:cubicBezTo>
              </a:path>
            </a:pathLst>
          </a:custGeom>
          <a:noFill/>
          <a:ln w="38100">
            <a:solidFill>
              <a:srgbClr val="FF0000"/>
            </a:solidFill>
            <a:round/>
            <a:headEnd/>
            <a:tailEnd/>
          </a:ln>
        </p:spPr>
        <p:txBody>
          <a:bodyPr wrap="none" anchor="ctr"/>
          <a:lstStyle/>
          <a:p>
            <a:endParaRPr lang="zh-CN" altLang="en-US" dirty="0"/>
          </a:p>
        </p:txBody>
      </p:sp>
      <p:sp>
        <p:nvSpPr>
          <p:cNvPr id="133" name="Oval 39"/>
          <p:cNvSpPr>
            <a:spLocks noChangeArrowheads="1"/>
          </p:cNvSpPr>
          <p:nvPr/>
        </p:nvSpPr>
        <p:spPr bwMode="auto">
          <a:xfrm>
            <a:off x="1763688" y="4605700"/>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4" name="Oval 39"/>
          <p:cNvSpPr>
            <a:spLocks noChangeArrowheads="1"/>
          </p:cNvSpPr>
          <p:nvPr/>
        </p:nvSpPr>
        <p:spPr bwMode="auto">
          <a:xfrm>
            <a:off x="3118956" y="4600575"/>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21" name="Oval 29"/>
          <p:cNvSpPr>
            <a:spLocks noChangeArrowheads="1"/>
          </p:cNvSpPr>
          <p:nvPr/>
        </p:nvSpPr>
        <p:spPr bwMode="auto">
          <a:xfrm>
            <a:off x="5201894" y="4605700"/>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34" name="Oval 29"/>
          <p:cNvSpPr>
            <a:spLocks noChangeArrowheads="1"/>
          </p:cNvSpPr>
          <p:nvPr/>
        </p:nvSpPr>
        <p:spPr bwMode="auto">
          <a:xfrm>
            <a:off x="5868144" y="4605700"/>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35" name="Oval 29"/>
          <p:cNvSpPr>
            <a:spLocks noChangeArrowheads="1"/>
          </p:cNvSpPr>
          <p:nvPr/>
        </p:nvSpPr>
        <p:spPr bwMode="auto">
          <a:xfrm>
            <a:off x="6588224" y="4605700"/>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36" name="Oval 29"/>
          <p:cNvSpPr>
            <a:spLocks noChangeArrowheads="1"/>
          </p:cNvSpPr>
          <p:nvPr/>
        </p:nvSpPr>
        <p:spPr bwMode="auto">
          <a:xfrm>
            <a:off x="7308304" y="4605700"/>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37" name="Oval 39"/>
          <p:cNvSpPr>
            <a:spLocks noChangeArrowheads="1"/>
          </p:cNvSpPr>
          <p:nvPr/>
        </p:nvSpPr>
        <p:spPr bwMode="auto">
          <a:xfrm>
            <a:off x="2427291" y="4605700"/>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sp>
        <p:nvSpPr>
          <p:cNvPr id="138" name="Rectangle 60"/>
          <p:cNvSpPr>
            <a:spLocks noChangeArrowheads="1"/>
          </p:cNvSpPr>
          <p:nvPr/>
        </p:nvSpPr>
        <p:spPr bwMode="auto">
          <a:xfrm>
            <a:off x="179512" y="5692025"/>
            <a:ext cx="8604448" cy="461665"/>
          </a:xfrm>
          <a:prstGeom prst="rect">
            <a:avLst/>
          </a:prstGeom>
          <a:noFill/>
          <a:ln w="19050">
            <a:noFill/>
            <a:miter lim="800000"/>
            <a:headEnd type="none" w="med" len="lg"/>
            <a:tailEnd type="none" w="med" len="lg"/>
          </a:ln>
          <a:effectLst/>
        </p:spPr>
        <p:txBody>
          <a:bodyPr wrap="square" anchor="ctr">
            <a:spAutoFit/>
          </a:bodyPr>
          <a:lstStyle/>
          <a:p>
            <a:pPr>
              <a:defRPr/>
            </a:pPr>
            <a:r>
              <a:rPr lang="zh-CN" altLang="en-US" sz="2400" dirty="0">
                <a:latin typeface="微软雅黑" pitchFamily="34" charset="-122"/>
                <a:ea typeface="微软雅黑" pitchFamily="34" charset="-122"/>
              </a:rPr>
              <a:t>两节点之间质元振动同向；节点两侧质元振动反向。</a:t>
            </a:r>
          </a:p>
        </p:txBody>
      </p:sp>
      <p:sp>
        <p:nvSpPr>
          <p:cNvPr id="38" name="Oval 39"/>
          <p:cNvSpPr>
            <a:spLocks noChangeArrowheads="1"/>
          </p:cNvSpPr>
          <p:nvPr/>
        </p:nvSpPr>
        <p:spPr bwMode="auto">
          <a:xfrm>
            <a:off x="1076469" y="4600575"/>
            <a:ext cx="128485" cy="119444"/>
          </a:xfrm>
          <a:prstGeom prst="ellipse">
            <a:avLst/>
          </a:prstGeom>
          <a:gradFill rotWithShape="0">
            <a:gsLst>
              <a:gs pos="0">
                <a:srgbClr val="FF3300"/>
              </a:gs>
              <a:gs pos="100000">
                <a:srgbClr val="C22700"/>
              </a:gs>
            </a:gsLst>
            <a:path path="shape">
              <a:fillToRect l="50000" t="50000" r="50000" b="50000"/>
            </a:path>
          </a:gradFill>
          <a:ln w="9525">
            <a:solidFill>
              <a:schemeClr val="tx1"/>
            </a:solidFill>
            <a:round/>
            <a:headEnd/>
            <a:tailEnd/>
          </a:ln>
        </p:spPr>
        <p:txBody>
          <a:bodyPr wrap="none" anchor="ctr"/>
          <a:lstStyle/>
          <a:p>
            <a:endParaRPr lang="zh-CN" altLang="en-US"/>
          </a:p>
        </p:txBody>
      </p:sp>
      <p:pic>
        <p:nvPicPr>
          <p:cNvPr id="39" name="Picture 8"/>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2504772" y="528055"/>
            <a:ext cx="3414376" cy="76936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http://upload-images.jianshu.io/upload_images/4766-d160ab3a368e52f7.gif?imageMogr2/auto-orient/strip"/>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6565" y="1772816"/>
            <a:ext cx="7143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51520" y="4866117"/>
            <a:ext cx="8496944"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相对传播的两列波（红线和蓝线）相遇叠加，形成驻波（黑线）</a:t>
            </a:r>
          </a:p>
        </p:txBody>
      </p:sp>
      <p:sp>
        <p:nvSpPr>
          <p:cNvPr id="2" name="文本框 1">
            <a:extLst>
              <a:ext uri="{FF2B5EF4-FFF2-40B4-BE49-F238E27FC236}">
                <a16:creationId xmlns:a16="http://schemas.microsoft.com/office/drawing/2014/main" id="{BD1C0D23-8FE4-1CAE-B6F2-8501A1DD8A48}"/>
              </a:ext>
            </a:extLst>
          </p:cNvPr>
          <p:cNvSpPr txBox="1"/>
          <p:nvPr/>
        </p:nvSpPr>
        <p:spPr>
          <a:xfrm>
            <a:off x="683568" y="476672"/>
            <a:ext cx="374441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再次理解驻波的特点</a:t>
            </a:r>
          </a:p>
        </p:txBody>
      </p:sp>
    </p:spTree>
    <p:extLst>
      <p:ext uri="{BB962C8B-B14F-4D97-AF65-F5344CB8AC3E}">
        <p14:creationId xmlns:p14="http://schemas.microsoft.com/office/powerpoint/2010/main" val="3209183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0" name="Text Box 4">
            <a:extLst>
              <a:ext uri="{FF2B5EF4-FFF2-40B4-BE49-F238E27FC236}">
                <a16:creationId xmlns:a16="http://schemas.microsoft.com/office/drawing/2014/main" id="{82E5E912-DA36-4629-AAE0-1009ACD1A3B7}"/>
              </a:ext>
            </a:extLst>
          </p:cNvPr>
          <p:cNvSpPr txBox="1">
            <a:spLocks noChangeArrowheads="1"/>
          </p:cNvSpPr>
          <p:nvPr/>
        </p:nvSpPr>
        <p:spPr bwMode="auto">
          <a:xfrm>
            <a:off x="292099" y="620688"/>
            <a:ext cx="8736013"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非横非纵波：不能严格判断振动方向与传播方向的关系，或者说这种波既包含横波，也包含纵波。如，水面波等。</a:t>
            </a:r>
          </a:p>
        </p:txBody>
      </p:sp>
      <p:sp>
        <p:nvSpPr>
          <p:cNvPr id="8" name="TextBox 7">
            <a:extLst>
              <a:ext uri="{FF2B5EF4-FFF2-40B4-BE49-F238E27FC236}">
                <a16:creationId xmlns:a16="http://schemas.microsoft.com/office/drawing/2014/main" id="{DEAF59BA-727D-4B75-8903-7F69A08DA14D}"/>
              </a:ext>
            </a:extLst>
          </p:cNvPr>
          <p:cNvSpPr txBox="1">
            <a:spLocks noChangeArrowheads="1"/>
          </p:cNvSpPr>
          <p:nvPr/>
        </p:nvSpPr>
        <p:spPr bwMode="auto">
          <a:xfrm>
            <a:off x="251520" y="2348880"/>
            <a:ext cx="2901756"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按能量的传播方式</a:t>
            </a:r>
          </a:p>
        </p:txBody>
      </p:sp>
      <p:sp>
        <p:nvSpPr>
          <p:cNvPr id="9" name="TextBox 8">
            <a:extLst>
              <a:ext uri="{FF2B5EF4-FFF2-40B4-BE49-F238E27FC236}">
                <a16:creationId xmlns:a16="http://schemas.microsoft.com/office/drawing/2014/main" id="{F9C169AB-DF0F-4C3E-A98E-D2A985CB2079}"/>
              </a:ext>
            </a:extLst>
          </p:cNvPr>
          <p:cNvSpPr txBox="1">
            <a:spLocks noChangeArrowheads="1"/>
          </p:cNvSpPr>
          <p:nvPr/>
        </p:nvSpPr>
        <p:spPr bwMode="auto">
          <a:xfrm>
            <a:off x="395536" y="3140968"/>
            <a:ext cx="787908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一维波：在一个方向上传播。如，绳，棒中传播的波等；</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二维波：在两个方向上传播。如，水面波、表面波等；</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2400" dirty="0">
                <a:latin typeface="微软雅黑" panose="020B0503020204020204" pitchFamily="34" charset="-122"/>
                <a:ea typeface="微软雅黑" panose="020B0503020204020204" pitchFamily="34" charset="-122"/>
              </a:rPr>
              <a:t>三维波：在三个方向上传播。如，声波等。</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252658" y="212329"/>
            <a:ext cx="2212465" cy="461665"/>
          </a:xfrm>
          <a:prstGeom prst="rect">
            <a:avLst/>
          </a:prstGeom>
          <a:noFill/>
          <a:ln w="9525">
            <a:noFill/>
            <a:miter lim="800000"/>
            <a:headEnd/>
            <a:tailEnd/>
          </a:ln>
        </p:spPr>
        <p:txBody>
          <a:bodyPr wrap="none">
            <a:spAutoFit/>
          </a:bodyPr>
          <a:lstStyle/>
          <a:p>
            <a:r>
              <a:rPr lang="en-US" altLang="zh-CN" sz="2400" dirty="0">
                <a:latin typeface="微软雅黑" pitchFamily="34" charset="-122"/>
                <a:ea typeface="微软雅黑" pitchFamily="34" charset="-122"/>
              </a:rPr>
              <a:t>4</a:t>
            </a:r>
            <a:r>
              <a:rPr lang="zh-CN" altLang="en-US" sz="2400" dirty="0">
                <a:latin typeface="微软雅黑" pitchFamily="34" charset="-122"/>
                <a:ea typeface="微软雅黑" pitchFamily="34" charset="-122"/>
              </a:rPr>
              <a:t>、能量的特征</a:t>
            </a:r>
          </a:p>
        </p:txBody>
      </p:sp>
      <p:sp>
        <p:nvSpPr>
          <p:cNvPr id="16" name="Rectangle 60"/>
          <p:cNvSpPr>
            <a:spLocks noChangeArrowheads="1"/>
          </p:cNvSpPr>
          <p:nvPr/>
        </p:nvSpPr>
        <p:spPr bwMode="auto">
          <a:xfrm>
            <a:off x="179512" y="6196081"/>
            <a:ext cx="4752528" cy="461665"/>
          </a:xfrm>
          <a:prstGeom prst="rect">
            <a:avLst/>
          </a:prstGeom>
          <a:noFill/>
          <a:ln w="19050">
            <a:noFill/>
            <a:miter lim="800000"/>
            <a:headEnd type="none" w="med" len="lg"/>
            <a:tailEnd type="none" w="med" len="lg"/>
          </a:ln>
          <a:effectLst/>
        </p:spPr>
        <p:txBody>
          <a:bodyPr wrap="square" anchor="ctr">
            <a:spAutoFit/>
          </a:bodyPr>
          <a:lstStyle/>
          <a:p>
            <a:pPr>
              <a:defRPr/>
            </a:pPr>
            <a:r>
              <a:rPr lang="zh-CN" altLang="en-US" sz="2400" dirty="0">
                <a:latin typeface="微软雅黑" pitchFamily="34" charset="-122"/>
                <a:ea typeface="微软雅黑" pitchFamily="34" charset="-122"/>
              </a:rPr>
              <a:t>驻波：没有能量的传播</a:t>
            </a:r>
          </a:p>
        </p:txBody>
      </p:sp>
      <p:sp>
        <p:nvSpPr>
          <p:cNvPr id="17" name="Rectangle 81"/>
          <p:cNvSpPr>
            <a:spLocks noChangeArrowheads="1"/>
          </p:cNvSpPr>
          <p:nvPr/>
        </p:nvSpPr>
        <p:spPr bwMode="auto">
          <a:xfrm>
            <a:off x="3995936" y="6165304"/>
            <a:ext cx="4604601" cy="461665"/>
          </a:xfrm>
          <a:prstGeom prst="rect">
            <a:avLst/>
          </a:prstGeom>
          <a:noFill/>
          <a:ln w="12700" algn="ctr">
            <a:noFill/>
            <a:miter lim="800000"/>
            <a:headEnd/>
            <a:tailEnd/>
          </a:ln>
          <a:effectLst/>
        </p:spPr>
        <p:txBody>
          <a:bodyPr wrap="square">
            <a:spAutoFit/>
          </a:bodyPr>
          <a:lstStyle/>
          <a:p>
            <a:pPr>
              <a:defRPr/>
            </a:pPr>
            <a:r>
              <a:rPr lang="en-US" altLang="zh-CN" sz="2400" b="1" dirty="0">
                <a:solidFill>
                  <a:srgbClr val="1E00FA"/>
                </a:solidFill>
                <a:latin typeface="微软雅黑" pitchFamily="34" charset="-122"/>
                <a:ea typeface="微软雅黑" pitchFamily="34" charset="-122"/>
              </a:rPr>
              <a:t>——“</a:t>
            </a:r>
            <a:r>
              <a:rPr lang="zh-CN" altLang="en-US" sz="2400" b="1" dirty="0">
                <a:solidFill>
                  <a:srgbClr val="1E00FA"/>
                </a:solidFill>
                <a:latin typeface="微软雅黑" pitchFamily="34" charset="-122"/>
                <a:ea typeface="微软雅黑" pitchFamily="34" charset="-122"/>
              </a:rPr>
              <a:t>驻</a:t>
            </a:r>
            <a:r>
              <a:rPr lang="en-US" altLang="zh-CN" sz="2400" b="1" dirty="0">
                <a:solidFill>
                  <a:srgbClr val="1E00FA"/>
                </a:solidFill>
                <a:latin typeface="微软雅黑" pitchFamily="34" charset="-122"/>
                <a:ea typeface="微软雅黑" pitchFamily="34" charset="-122"/>
              </a:rPr>
              <a:t>”</a:t>
            </a:r>
            <a:r>
              <a:rPr lang="zh-CN" altLang="en-US" sz="2400" b="1" dirty="0">
                <a:solidFill>
                  <a:srgbClr val="1E00FA"/>
                </a:solidFill>
                <a:latin typeface="微软雅黑" pitchFamily="34" charset="-122"/>
                <a:ea typeface="微软雅黑" pitchFamily="34" charset="-122"/>
              </a:rPr>
              <a:t>字的第三层含义</a:t>
            </a:r>
          </a:p>
        </p:txBody>
      </p:sp>
      <p:grpSp>
        <p:nvGrpSpPr>
          <p:cNvPr id="21" name="组合 43"/>
          <p:cNvGrpSpPr>
            <a:grpSpLocks/>
          </p:cNvGrpSpPr>
          <p:nvPr/>
        </p:nvGrpSpPr>
        <p:grpSpPr bwMode="auto">
          <a:xfrm>
            <a:off x="267106" y="1684079"/>
            <a:ext cx="5006330" cy="2296434"/>
            <a:chOff x="299834" y="1395413"/>
            <a:chExt cx="4929188" cy="3528818"/>
          </a:xfrm>
        </p:grpSpPr>
        <p:sp>
          <p:nvSpPr>
            <p:cNvPr id="22" name="Rectangle 7"/>
            <p:cNvSpPr>
              <a:spLocks noChangeArrowheads="1"/>
            </p:cNvSpPr>
            <p:nvPr/>
          </p:nvSpPr>
          <p:spPr bwMode="auto">
            <a:xfrm>
              <a:off x="299834" y="1395413"/>
              <a:ext cx="4929188" cy="35052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wrap="none" anchor="ctr"/>
            <a:lstStyle/>
            <a:p>
              <a:pPr>
                <a:defRPr/>
              </a:pPr>
              <a:endParaRPr lang="zh-CN" altLang="en-US"/>
            </a:p>
          </p:txBody>
        </p:sp>
        <p:sp>
          <p:nvSpPr>
            <p:cNvPr id="23" name="Line 8"/>
            <p:cNvSpPr>
              <a:spLocks noChangeShapeType="1"/>
            </p:cNvSpPr>
            <p:nvPr/>
          </p:nvSpPr>
          <p:spPr bwMode="auto">
            <a:xfrm>
              <a:off x="2728436" y="1509713"/>
              <a:ext cx="0" cy="3276600"/>
            </a:xfrm>
            <a:prstGeom prst="line">
              <a:avLst/>
            </a:prstGeom>
            <a:noFill/>
            <a:ln w="38100">
              <a:solidFill>
                <a:srgbClr val="009900"/>
              </a:solidFill>
              <a:prstDash val="dash"/>
              <a:round/>
              <a:headEnd/>
              <a:tailEnd/>
            </a:ln>
          </p:spPr>
          <p:txBody>
            <a:bodyPr wrap="none" anchor="ctr"/>
            <a:lstStyle/>
            <a:p>
              <a:endParaRPr lang="zh-CN" altLang="en-US"/>
            </a:p>
          </p:txBody>
        </p:sp>
        <p:sp>
          <p:nvSpPr>
            <p:cNvPr id="24" name="Line 9"/>
            <p:cNvSpPr>
              <a:spLocks noChangeShapeType="1"/>
            </p:cNvSpPr>
            <p:nvPr/>
          </p:nvSpPr>
          <p:spPr bwMode="auto">
            <a:xfrm>
              <a:off x="586196" y="4176713"/>
              <a:ext cx="4356463" cy="0"/>
            </a:xfrm>
            <a:prstGeom prst="line">
              <a:avLst/>
            </a:prstGeom>
            <a:noFill/>
            <a:ln w="12700">
              <a:solidFill>
                <a:schemeClr val="tx1"/>
              </a:solidFill>
              <a:round/>
              <a:headEnd/>
              <a:tailEnd type="triangle" w="sm" len="lg"/>
            </a:ln>
          </p:spPr>
          <p:txBody>
            <a:bodyPr wrap="none" anchor="ctr"/>
            <a:lstStyle/>
            <a:p>
              <a:endParaRPr lang="zh-CN" altLang="en-US"/>
            </a:p>
          </p:txBody>
        </p:sp>
        <p:sp>
          <p:nvSpPr>
            <p:cNvPr id="25" name="Freeform 10"/>
            <p:cNvSpPr>
              <a:spLocks/>
            </p:cNvSpPr>
            <p:nvPr/>
          </p:nvSpPr>
          <p:spPr bwMode="auto">
            <a:xfrm>
              <a:off x="811530" y="1814513"/>
              <a:ext cx="3810341" cy="2057400"/>
            </a:xfrm>
            <a:custGeom>
              <a:avLst/>
              <a:gdLst>
                <a:gd name="T0" fmla="*/ 0 w 2435"/>
                <a:gd name="T1" fmla="*/ 2147483647 h 1296"/>
                <a:gd name="T2" fmla="*/ 2147483647 w 2435"/>
                <a:gd name="T3" fmla="*/ 2147483647 h 1296"/>
                <a:gd name="T4" fmla="*/ 2147483647 w 2435"/>
                <a:gd name="T5" fmla="*/ 2147483647 h 1296"/>
                <a:gd name="T6" fmla="*/ 2147483647 w 2435"/>
                <a:gd name="T7" fmla="*/ 2147483647 h 1296"/>
                <a:gd name="T8" fmla="*/ 2147483647 w 2435"/>
                <a:gd name="T9" fmla="*/ 2147483647 h 1296"/>
                <a:gd name="T10" fmla="*/ 2147483647 w 2435"/>
                <a:gd name="T11" fmla="*/ 2147483647 h 1296"/>
                <a:gd name="T12" fmla="*/ 2147483647 w 2435"/>
                <a:gd name="T13" fmla="*/ 2147483647 h 1296"/>
                <a:gd name="T14" fmla="*/ 2147483647 w 2435"/>
                <a:gd name="T15" fmla="*/ 2147483647 h 1296"/>
                <a:gd name="T16" fmla="*/ 2147483647 w 2435"/>
                <a:gd name="T17" fmla="*/ 2147483647 h 1296"/>
                <a:gd name="T18" fmla="*/ 2147483647 w 2435"/>
                <a:gd name="T19" fmla="*/ 2147483647 h 12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35"/>
                <a:gd name="T31" fmla="*/ 0 h 1296"/>
                <a:gd name="T32" fmla="*/ 2435 w 2435"/>
                <a:gd name="T33" fmla="*/ 1296 h 12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35" h="1296">
                  <a:moveTo>
                    <a:pt x="0" y="646"/>
                  </a:moveTo>
                  <a:cubicBezTo>
                    <a:pt x="52" y="564"/>
                    <a:pt x="214" y="259"/>
                    <a:pt x="315" y="152"/>
                  </a:cubicBezTo>
                  <a:cubicBezTo>
                    <a:pt x="416" y="45"/>
                    <a:pt x="513" y="2"/>
                    <a:pt x="609" y="1"/>
                  </a:cubicBezTo>
                  <a:cubicBezTo>
                    <a:pt x="705" y="0"/>
                    <a:pt x="810" y="72"/>
                    <a:pt x="891" y="145"/>
                  </a:cubicBezTo>
                  <a:cubicBezTo>
                    <a:pt x="972" y="218"/>
                    <a:pt x="1040" y="356"/>
                    <a:pt x="1095" y="440"/>
                  </a:cubicBezTo>
                  <a:cubicBezTo>
                    <a:pt x="1150" y="524"/>
                    <a:pt x="1148" y="531"/>
                    <a:pt x="1218" y="646"/>
                  </a:cubicBezTo>
                  <a:cubicBezTo>
                    <a:pt x="1288" y="761"/>
                    <a:pt x="1413" y="1021"/>
                    <a:pt x="1514" y="1128"/>
                  </a:cubicBezTo>
                  <a:cubicBezTo>
                    <a:pt x="1615" y="1235"/>
                    <a:pt x="1721" y="1286"/>
                    <a:pt x="1826" y="1291"/>
                  </a:cubicBezTo>
                  <a:cubicBezTo>
                    <a:pt x="1931" y="1296"/>
                    <a:pt x="2041" y="1265"/>
                    <a:pt x="2142" y="1158"/>
                  </a:cubicBezTo>
                  <a:cubicBezTo>
                    <a:pt x="2243" y="1051"/>
                    <a:pt x="2374" y="753"/>
                    <a:pt x="2435" y="646"/>
                  </a:cubicBezTo>
                </a:path>
              </a:pathLst>
            </a:custGeom>
            <a:noFill/>
            <a:ln w="38100">
              <a:solidFill>
                <a:srgbClr val="0000FF"/>
              </a:solidFill>
              <a:round/>
              <a:headEnd/>
              <a:tailEnd/>
            </a:ln>
          </p:spPr>
          <p:txBody>
            <a:bodyPr wrap="none" anchor="ctr"/>
            <a:lstStyle/>
            <a:p>
              <a:endParaRPr lang="zh-CN" altLang="en-US"/>
            </a:p>
          </p:txBody>
        </p:sp>
        <p:sp>
          <p:nvSpPr>
            <p:cNvPr id="26" name="Line 11"/>
            <p:cNvSpPr>
              <a:spLocks noChangeShapeType="1"/>
            </p:cNvSpPr>
            <p:nvPr/>
          </p:nvSpPr>
          <p:spPr bwMode="auto">
            <a:xfrm>
              <a:off x="736419" y="4176713"/>
              <a:ext cx="3905795" cy="0"/>
            </a:xfrm>
            <a:prstGeom prst="line">
              <a:avLst/>
            </a:prstGeom>
            <a:noFill/>
            <a:ln w="38100">
              <a:solidFill>
                <a:srgbClr val="0000FF"/>
              </a:solidFill>
              <a:round/>
              <a:headEnd/>
              <a:tailEnd/>
            </a:ln>
          </p:spPr>
          <p:txBody>
            <a:bodyPr wrap="none" anchor="ctr"/>
            <a:lstStyle/>
            <a:p>
              <a:endParaRPr lang="zh-CN" altLang="en-US"/>
            </a:p>
          </p:txBody>
        </p:sp>
        <p:sp>
          <p:nvSpPr>
            <p:cNvPr id="27" name="Line 12"/>
            <p:cNvSpPr>
              <a:spLocks noChangeShapeType="1"/>
            </p:cNvSpPr>
            <p:nvPr/>
          </p:nvSpPr>
          <p:spPr bwMode="auto">
            <a:xfrm>
              <a:off x="2463982" y="2400301"/>
              <a:ext cx="0" cy="1755775"/>
            </a:xfrm>
            <a:prstGeom prst="line">
              <a:avLst/>
            </a:prstGeom>
            <a:noFill/>
            <a:ln w="9525">
              <a:solidFill>
                <a:schemeClr val="tx1"/>
              </a:solidFill>
              <a:prstDash val="dash"/>
              <a:round/>
              <a:headEnd/>
              <a:tailEnd/>
            </a:ln>
          </p:spPr>
          <p:txBody>
            <a:bodyPr wrap="none" anchor="ctr"/>
            <a:lstStyle/>
            <a:p>
              <a:endParaRPr lang="zh-CN" altLang="en-US"/>
            </a:p>
          </p:txBody>
        </p:sp>
        <p:sp>
          <p:nvSpPr>
            <p:cNvPr id="28" name="Line 13"/>
            <p:cNvSpPr>
              <a:spLocks noChangeShapeType="1"/>
            </p:cNvSpPr>
            <p:nvPr/>
          </p:nvSpPr>
          <p:spPr bwMode="auto">
            <a:xfrm>
              <a:off x="2313759" y="2205038"/>
              <a:ext cx="0" cy="1971675"/>
            </a:xfrm>
            <a:prstGeom prst="line">
              <a:avLst/>
            </a:prstGeom>
            <a:noFill/>
            <a:ln w="9525">
              <a:solidFill>
                <a:schemeClr val="tx1"/>
              </a:solidFill>
              <a:prstDash val="dash"/>
              <a:round/>
              <a:headEnd/>
              <a:tailEnd/>
            </a:ln>
          </p:spPr>
          <p:txBody>
            <a:bodyPr wrap="none" anchor="ctr"/>
            <a:lstStyle/>
            <a:p>
              <a:endParaRPr lang="zh-CN" altLang="en-US"/>
            </a:p>
          </p:txBody>
        </p:sp>
        <p:sp>
          <p:nvSpPr>
            <p:cNvPr id="29" name="Line 14"/>
            <p:cNvSpPr>
              <a:spLocks noChangeShapeType="1"/>
            </p:cNvSpPr>
            <p:nvPr/>
          </p:nvSpPr>
          <p:spPr bwMode="auto">
            <a:xfrm>
              <a:off x="2614205" y="2692401"/>
              <a:ext cx="0" cy="1463675"/>
            </a:xfrm>
            <a:prstGeom prst="line">
              <a:avLst/>
            </a:prstGeom>
            <a:noFill/>
            <a:ln w="9525">
              <a:solidFill>
                <a:schemeClr val="tx1"/>
              </a:solidFill>
              <a:prstDash val="dash"/>
              <a:round/>
              <a:headEnd/>
              <a:tailEnd/>
            </a:ln>
          </p:spPr>
          <p:txBody>
            <a:bodyPr wrap="none" anchor="ctr"/>
            <a:lstStyle/>
            <a:p>
              <a:endParaRPr lang="zh-CN" altLang="en-US"/>
            </a:p>
          </p:txBody>
        </p:sp>
        <p:sp>
          <p:nvSpPr>
            <p:cNvPr id="30" name="Line 15"/>
            <p:cNvSpPr>
              <a:spLocks noChangeShapeType="1"/>
            </p:cNvSpPr>
            <p:nvPr/>
          </p:nvSpPr>
          <p:spPr bwMode="auto">
            <a:xfrm flipH="1">
              <a:off x="2801983" y="2957513"/>
              <a:ext cx="0" cy="1219200"/>
            </a:xfrm>
            <a:prstGeom prst="line">
              <a:avLst/>
            </a:prstGeom>
            <a:noFill/>
            <a:ln w="9525">
              <a:solidFill>
                <a:schemeClr val="tx1"/>
              </a:solidFill>
              <a:prstDash val="dash"/>
              <a:round/>
              <a:headEnd/>
              <a:tailEnd/>
            </a:ln>
          </p:spPr>
          <p:txBody>
            <a:bodyPr wrap="none" anchor="ctr"/>
            <a:lstStyle/>
            <a:p>
              <a:endParaRPr lang="zh-CN" altLang="en-US"/>
            </a:p>
          </p:txBody>
        </p:sp>
        <p:sp>
          <p:nvSpPr>
            <p:cNvPr id="31" name="Line 16"/>
            <p:cNvSpPr>
              <a:spLocks noChangeShapeType="1"/>
            </p:cNvSpPr>
            <p:nvPr/>
          </p:nvSpPr>
          <p:spPr bwMode="auto">
            <a:xfrm>
              <a:off x="1712867" y="1814513"/>
              <a:ext cx="0" cy="2341563"/>
            </a:xfrm>
            <a:prstGeom prst="line">
              <a:avLst/>
            </a:prstGeom>
            <a:noFill/>
            <a:ln w="9525">
              <a:solidFill>
                <a:schemeClr val="tx1"/>
              </a:solidFill>
              <a:prstDash val="dash"/>
              <a:round/>
              <a:headEnd/>
              <a:tailEnd/>
            </a:ln>
          </p:spPr>
          <p:txBody>
            <a:bodyPr wrap="none" anchor="ctr"/>
            <a:lstStyle/>
            <a:p>
              <a:endParaRPr lang="zh-CN" altLang="en-US"/>
            </a:p>
          </p:txBody>
        </p:sp>
        <p:sp>
          <p:nvSpPr>
            <p:cNvPr id="32" name="Line 17"/>
            <p:cNvSpPr>
              <a:spLocks noChangeShapeType="1"/>
            </p:cNvSpPr>
            <p:nvPr/>
          </p:nvSpPr>
          <p:spPr bwMode="auto">
            <a:xfrm>
              <a:off x="1859961" y="1814513"/>
              <a:ext cx="0" cy="2341563"/>
            </a:xfrm>
            <a:prstGeom prst="line">
              <a:avLst/>
            </a:prstGeom>
            <a:noFill/>
            <a:ln w="9525">
              <a:solidFill>
                <a:schemeClr val="tx1"/>
              </a:solidFill>
              <a:prstDash val="dash"/>
              <a:round/>
              <a:headEnd/>
              <a:tailEnd/>
            </a:ln>
          </p:spPr>
          <p:txBody>
            <a:bodyPr wrap="none" anchor="ctr"/>
            <a:lstStyle/>
            <a:p>
              <a:endParaRPr lang="zh-CN" altLang="en-US"/>
            </a:p>
          </p:txBody>
        </p:sp>
        <p:sp>
          <p:nvSpPr>
            <p:cNvPr id="33" name="Line 18"/>
            <p:cNvSpPr>
              <a:spLocks noChangeShapeType="1"/>
            </p:cNvSpPr>
            <p:nvPr/>
          </p:nvSpPr>
          <p:spPr bwMode="auto">
            <a:xfrm>
              <a:off x="1712867" y="1814513"/>
              <a:ext cx="150223" cy="0"/>
            </a:xfrm>
            <a:prstGeom prst="line">
              <a:avLst/>
            </a:prstGeom>
            <a:noFill/>
            <a:ln w="57150">
              <a:solidFill>
                <a:srgbClr val="FF0000"/>
              </a:solidFill>
              <a:round/>
              <a:headEnd/>
              <a:tailEnd/>
            </a:ln>
          </p:spPr>
          <p:txBody>
            <a:bodyPr wrap="none" anchor="ctr"/>
            <a:lstStyle/>
            <a:p>
              <a:endParaRPr lang="zh-CN" altLang="en-US"/>
            </a:p>
          </p:txBody>
        </p:sp>
        <p:sp>
          <p:nvSpPr>
            <p:cNvPr id="34" name="Line 19"/>
            <p:cNvSpPr>
              <a:spLocks noChangeShapeType="1"/>
            </p:cNvSpPr>
            <p:nvPr/>
          </p:nvSpPr>
          <p:spPr bwMode="auto">
            <a:xfrm>
              <a:off x="2313759" y="2195513"/>
              <a:ext cx="150223" cy="228600"/>
            </a:xfrm>
            <a:prstGeom prst="line">
              <a:avLst/>
            </a:prstGeom>
            <a:noFill/>
            <a:ln w="57150">
              <a:solidFill>
                <a:srgbClr val="FF0000"/>
              </a:solidFill>
              <a:round/>
              <a:headEnd/>
              <a:tailEnd/>
            </a:ln>
          </p:spPr>
          <p:txBody>
            <a:bodyPr wrap="none" anchor="ctr"/>
            <a:lstStyle/>
            <a:p>
              <a:endParaRPr lang="zh-CN" altLang="en-US"/>
            </a:p>
          </p:txBody>
        </p:sp>
        <p:sp>
          <p:nvSpPr>
            <p:cNvPr id="35" name="Line 20"/>
            <p:cNvSpPr>
              <a:spLocks noChangeShapeType="1"/>
            </p:cNvSpPr>
            <p:nvPr/>
          </p:nvSpPr>
          <p:spPr bwMode="auto">
            <a:xfrm>
              <a:off x="2614205" y="2652713"/>
              <a:ext cx="225334" cy="381000"/>
            </a:xfrm>
            <a:prstGeom prst="line">
              <a:avLst/>
            </a:prstGeom>
            <a:noFill/>
            <a:ln w="57150">
              <a:solidFill>
                <a:srgbClr val="FF0000"/>
              </a:solidFill>
              <a:round/>
              <a:headEnd/>
              <a:tailEnd/>
            </a:ln>
          </p:spPr>
          <p:txBody>
            <a:bodyPr wrap="none" anchor="ctr"/>
            <a:lstStyle/>
            <a:p>
              <a:endParaRPr lang="zh-CN" altLang="en-US"/>
            </a:p>
          </p:txBody>
        </p:sp>
        <p:sp>
          <p:nvSpPr>
            <p:cNvPr id="36" name="Line 21"/>
            <p:cNvSpPr>
              <a:spLocks noChangeShapeType="1"/>
            </p:cNvSpPr>
            <p:nvPr/>
          </p:nvSpPr>
          <p:spPr bwMode="auto">
            <a:xfrm>
              <a:off x="1712867" y="4176713"/>
              <a:ext cx="150223" cy="0"/>
            </a:xfrm>
            <a:prstGeom prst="line">
              <a:avLst/>
            </a:prstGeom>
            <a:noFill/>
            <a:ln w="57150">
              <a:solidFill>
                <a:srgbClr val="FFFF00"/>
              </a:solidFill>
              <a:round/>
              <a:headEnd/>
              <a:tailEnd/>
            </a:ln>
          </p:spPr>
          <p:txBody>
            <a:bodyPr wrap="none" anchor="ctr"/>
            <a:lstStyle/>
            <a:p>
              <a:endParaRPr lang="zh-CN" altLang="en-US"/>
            </a:p>
          </p:txBody>
        </p:sp>
        <p:sp>
          <p:nvSpPr>
            <p:cNvPr id="37" name="Line 22"/>
            <p:cNvSpPr>
              <a:spLocks noChangeShapeType="1"/>
            </p:cNvSpPr>
            <p:nvPr/>
          </p:nvSpPr>
          <p:spPr bwMode="auto">
            <a:xfrm>
              <a:off x="2313759" y="4176713"/>
              <a:ext cx="150223" cy="0"/>
            </a:xfrm>
            <a:prstGeom prst="line">
              <a:avLst/>
            </a:prstGeom>
            <a:noFill/>
            <a:ln w="57150">
              <a:solidFill>
                <a:srgbClr val="FFFF00"/>
              </a:solidFill>
              <a:round/>
              <a:headEnd/>
              <a:tailEnd/>
            </a:ln>
          </p:spPr>
          <p:txBody>
            <a:bodyPr wrap="none" anchor="ctr"/>
            <a:lstStyle/>
            <a:p>
              <a:endParaRPr lang="zh-CN" altLang="en-US"/>
            </a:p>
          </p:txBody>
        </p:sp>
        <p:sp>
          <p:nvSpPr>
            <p:cNvPr id="38" name="Line 23"/>
            <p:cNvSpPr>
              <a:spLocks noChangeShapeType="1"/>
            </p:cNvSpPr>
            <p:nvPr/>
          </p:nvSpPr>
          <p:spPr bwMode="auto">
            <a:xfrm>
              <a:off x="2614205" y="4176713"/>
              <a:ext cx="190908" cy="0"/>
            </a:xfrm>
            <a:prstGeom prst="line">
              <a:avLst/>
            </a:prstGeom>
            <a:noFill/>
            <a:ln w="57150">
              <a:solidFill>
                <a:srgbClr val="FFFF00"/>
              </a:solidFill>
              <a:round/>
              <a:headEnd/>
              <a:tailEnd/>
            </a:ln>
          </p:spPr>
          <p:txBody>
            <a:bodyPr wrap="none" anchor="ctr"/>
            <a:lstStyle/>
            <a:p>
              <a:endParaRPr lang="zh-CN" altLang="en-US"/>
            </a:p>
          </p:txBody>
        </p:sp>
        <p:sp>
          <p:nvSpPr>
            <p:cNvPr id="39" name="Text Box 24"/>
            <p:cNvSpPr txBox="1">
              <a:spLocks noChangeArrowheads="1"/>
            </p:cNvSpPr>
            <p:nvPr/>
          </p:nvSpPr>
          <p:spPr bwMode="auto">
            <a:xfrm>
              <a:off x="1487533" y="4176713"/>
              <a:ext cx="395900" cy="519113"/>
            </a:xfrm>
            <a:prstGeom prst="rect">
              <a:avLst/>
            </a:prstGeom>
            <a:noFill/>
            <a:ln w="9525">
              <a:noFill/>
              <a:miter lim="800000"/>
              <a:headEnd/>
              <a:tailEnd/>
            </a:ln>
          </p:spPr>
          <p:txBody>
            <a:bodyPr wrap="none">
              <a:spAutoFit/>
            </a:bodyPr>
            <a:lstStyle/>
            <a:p>
              <a:pPr>
                <a:spcBef>
                  <a:spcPct val="50000"/>
                </a:spcBef>
              </a:pPr>
              <a:r>
                <a:rPr lang="en-US" altLang="zh-CN" sz="2800" i="1">
                  <a:latin typeface="Times New Roman" pitchFamily="18" charset="0"/>
                </a:rPr>
                <a:t>A</a:t>
              </a:r>
            </a:p>
          </p:txBody>
        </p:sp>
        <p:sp>
          <p:nvSpPr>
            <p:cNvPr id="40" name="Text Box 25"/>
            <p:cNvSpPr txBox="1">
              <a:spLocks noChangeArrowheads="1"/>
            </p:cNvSpPr>
            <p:nvPr/>
          </p:nvSpPr>
          <p:spPr bwMode="auto">
            <a:xfrm>
              <a:off x="2163536" y="4176713"/>
              <a:ext cx="395900" cy="519113"/>
            </a:xfrm>
            <a:prstGeom prst="rect">
              <a:avLst/>
            </a:prstGeom>
            <a:noFill/>
            <a:ln w="9525">
              <a:noFill/>
              <a:miter lim="800000"/>
              <a:headEnd/>
              <a:tailEnd/>
            </a:ln>
          </p:spPr>
          <p:txBody>
            <a:bodyPr wrap="none">
              <a:spAutoFit/>
            </a:bodyPr>
            <a:lstStyle/>
            <a:p>
              <a:pPr>
                <a:spcBef>
                  <a:spcPct val="50000"/>
                </a:spcBef>
              </a:pPr>
              <a:r>
                <a:rPr lang="en-US" altLang="zh-CN" sz="2800" i="1" dirty="0">
                  <a:latin typeface="Times New Roman" pitchFamily="18" charset="0"/>
                </a:rPr>
                <a:t>B</a:t>
              </a:r>
            </a:p>
          </p:txBody>
        </p:sp>
        <p:sp>
          <p:nvSpPr>
            <p:cNvPr id="41" name="Text Box 26"/>
            <p:cNvSpPr txBox="1">
              <a:spLocks noChangeArrowheads="1"/>
            </p:cNvSpPr>
            <p:nvPr/>
          </p:nvSpPr>
          <p:spPr bwMode="auto">
            <a:xfrm>
              <a:off x="2650195" y="4191001"/>
              <a:ext cx="414678" cy="519113"/>
            </a:xfrm>
            <a:prstGeom prst="rect">
              <a:avLst/>
            </a:prstGeom>
            <a:noFill/>
            <a:ln w="9525">
              <a:noFill/>
              <a:miter lim="800000"/>
              <a:headEnd/>
              <a:tailEnd/>
            </a:ln>
          </p:spPr>
          <p:txBody>
            <a:bodyPr wrap="none">
              <a:spAutoFit/>
            </a:bodyPr>
            <a:lstStyle/>
            <a:p>
              <a:pPr>
                <a:spcBef>
                  <a:spcPct val="50000"/>
                </a:spcBef>
              </a:pPr>
              <a:r>
                <a:rPr lang="en-US" altLang="zh-CN" sz="2800" i="1">
                  <a:latin typeface="Times New Roman" pitchFamily="18" charset="0"/>
                </a:rPr>
                <a:t>C</a:t>
              </a:r>
            </a:p>
          </p:txBody>
        </p:sp>
        <p:sp>
          <p:nvSpPr>
            <p:cNvPr id="42" name="Line 27"/>
            <p:cNvSpPr>
              <a:spLocks noChangeShapeType="1"/>
            </p:cNvSpPr>
            <p:nvPr/>
          </p:nvSpPr>
          <p:spPr bwMode="auto">
            <a:xfrm>
              <a:off x="586196" y="2844801"/>
              <a:ext cx="4356463" cy="0"/>
            </a:xfrm>
            <a:prstGeom prst="line">
              <a:avLst/>
            </a:prstGeom>
            <a:noFill/>
            <a:ln w="12700">
              <a:solidFill>
                <a:schemeClr val="tx1"/>
              </a:solidFill>
              <a:round/>
              <a:headEnd/>
              <a:tailEnd type="triangle" w="sm" len="lg"/>
            </a:ln>
          </p:spPr>
          <p:txBody>
            <a:bodyPr wrap="none" anchor="ctr"/>
            <a:lstStyle/>
            <a:p>
              <a:endParaRPr lang="zh-CN" altLang="en-US"/>
            </a:p>
          </p:txBody>
        </p:sp>
        <p:sp>
          <p:nvSpPr>
            <p:cNvPr id="44" name="Text Box 30"/>
            <p:cNvSpPr txBox="1">
              <a:spLocks noChangeArrowheads="1"/>
            </p:cNvSpPr>
            <p:nvPr/>
          </p:nvSpPr>
          <p:spPr bwMode="auto">
            <a:xfrm>
              <a:off x="985473" y="2881313"/>
              <a:ext cx="670290" cy="1135069"/>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wrap="square">
              <a:spAutoFit/>
            </a:bodyPr>
            <a:lstStyle/>
            <a:p>
              <a:pPr algn="ctr">
                <a:spcBef>
                  <a:spcPct val="50000"/>
                </a:spcBef>
                <a:defRPr/>
              </a:pPr>
              <a:r>
                <a:rPr lang="zh-CN" altLang="en-US" sz="2100" b="1" dirty="0">
                  <a:latin typeface="华文楷体" pitchFamily="2" charset="-122"/>
                  <a:ea typeface="华文楷体" pitchFamily="2" charset="-122"/>
                </a:rPr>
                <a:t>波腹</a:t>
              </a:r>
            </a:p>
          </p:txBody>
        </p:sp>
        <p:graphicFrame>
          <p:nvGraphicFramePr>
            <p:cNvPr id="45" name="Object 31"/>
            <p:cNvGraphicFramePr>
              <a:graphicFrameLocks noChangeAspect="1"/>
            </p:cNvGraphicFramePr>
            <p:nvPr/>
          </p:nvGraphicFramePr>
          <p:xfrm>
            <a:off x="4567102" y="2424113"/>
            <a:ext cx="305140" cy="330200"/>
          </p:xfrm>
          <a:graphic>
            <a:graphicData uri="http://schemas.openxmlformats.org/presentationml/2006/ole">
              <mc:AlternateContent xmlns:mc="http://schemas.openxmlformats.org/markup-compatibility/2006">
                <mc:Choice xmlns:v="urn:schemas-microsoft-com:vml" Requires="v">
                  <p:oleObj name="Equation" r:id="rId3" imgW="190417" imgH="203112" progId="Equation.3">
                    <p:embed/>
                  </p:oleObj>
                </mc:Choice>
                <mc:Fallback>
                  <p:oleObj name="Equation" r:id="rId3" imgW="190417" imgH="203112" progId="Equation.3">
                    <p:embed/>
                    <p:pic>
                      <p:nvPicPr>
                        <p:cNvPr id="45"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102" y="2424113"/>
                          <a:ext cx="30514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32"/>
            <p:cNvGraphicFramePr>
              <a:graphicFrameLocks noChangeAspect="1"/>
            </p:cNvGraphicFramePr>
            <p:nvPr/>
          </p:nvGraphicFramePr>
          <p:xfrm>
            <a:off x="4642213" y="3795713"/>
            <a:ext cx="305140" cy="330200"/>
          </p:xfrm>
          <a:graphic>
            <a:graphicData uri="http://schemas.openxmlformats.org/presentationml/2006/ole">
              <mc:AlternateContent xmlns:mc="http://schemas.openxmlformats.org/markup-compatibility/2006">
                <mc:Choice xmlns:v="urn:schemas-microsoft-com:vml" Requires="v">
                  <p:oleObj name="Equation" r:id="rId5" imgW="190417" imgH="203112" progId="Equation.3">
                    <p:embed/>
                  </p:oleObj>
                </mc:Choice>
                <mc:Fallback>
                  <p:oleObj name="Equation" r:id="rId5" imgW="190417" imgH="203112" progId="Equation.3">
                    <p:embed/>
                    <p:pic>
                      <p:nvPicPr>
                        <p:cNvPr id="46"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213" y="3795713"/>
                          <a:ext cx="30514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Text Box 33"/>
            <p:cNvSpPr txBox="1">
              <a:spLocks noChangeArrowheads="1"/>
            </p:cNvSpPr>
            <p:nvPr/>
          </p:nvSpPr>
          <p:spPr bwMode="auto">
            <a:xfrm>
              <a:off x="500130" y="1571627"/>
              <a:ext cx="970688" cy="804007"/>
            </a:xfrm>
            <a:prstGeom prst="rect">
              <a:avLst/>
            </a:prstGeom>
            <a:noFill/>
            <a:ln w="19050">
              <a:noFill/>
              <a:miter lim="800000"/>
              <a:headEnd/>
              <a:tailEnd/>
            </a:ln>
          </p:spPr>
          <p:txBody>
            <a:bodyPr wrap="square">
              <a:spAutoFit/>
            </a:bodyPr>
            <a:lstStyle/>
            <a:p>
              <a:pPr>
                <a:spcBef>
                  <a:spcPct val="50000"/>
                </a:spcBef>
              </a:pPr>
              <a:endParaRPr lang="zh-CN" altLang="en-US" sz="2800" b="1" dirty="0">
                <a:solidFill>
                  <a:srgbClr val="1C1C1C"/>
                </a:solidFill>
                <a:latin typeface="Times New Roman" pitchFamily="18" charset="0"/>
              </a:endParaRPr>
            </a:p>
          </p:txBody>
        </p:sp>
        <p:sp>
          <p:nvSpPr>
            <p:cNvPr id="48" name="Text Box 33"/>
            <p:cNvSpPr txBox="1">
              <a:spLocks noChangeArrowheads="1"/>
            </p:cNvSpPr>
            <p:nvPr/>
          </p:nvSpPr>
          <p:spPr bwMode="auto">
            <a:xfrm>
              <a:off x="428625" y="4214813"/>
              <a:ext cx="1071563" cy="709418"/>
            </a:xfrm>
            <a:prstGeom prst="rect">
              <a:avLst/>
            </a:prstGeom>
            <a:noFill/>
            <a:ln w="19050">
              <a:noFill/>
              <a:miter lim="800000"/>
              <a:headEnd/>
              <a:tailEnd/>
            </a:ln>
          </p:spPr>
          <p:txBody>
            <a:bodyPr>
              <a:spAutoFit/>
            </a:bodyPr>
            <a:lstStyle/>
            <a:p>
              <a:pPr>
                <a:spcBef>
                  <a:spcPct val="50000"/>
                </a:spcBef>
              </a:pPr>
              <a:r>
                <a:rPr lang="en-US" altLang="zh-CN" sz="2400" b="1" dirty="0">
                  <a:solidFill>
                    <a:srgbClr val="1C1C1C"/>
                  </a:solidFill>
                  <a:latin typeface="Times New Roman" pitchFamily="18" charset="0"/>
                </a:rPr>
                <a:t>t=0</a:t>
              </a:r>
              <a:endParaRPr lang="zh-CN" altLang="en-US" sz="2400" b="1" dirty="0">
                <a:solidFill>
                  <a:srgbClr val="1C1C1C"/>
                </a:solidFill>
                <a:latin typeface="Times New Roman" pitchFamily="18" charset="0"/>
              </a:endParaRPr>
            </a:p>
          </p:txBody>
        </p:sp>
      </p:grpSp>
      <p:graphicFrame>
        <p:nvGraphicFramePr>
          <p:cNvPr id="49" name="表格 48"/>
          <p:cNvGraphicFramePr>
            <a:graphicFrameLocks noGrp="1"/>
          </p:cNvGraphicFramePr>
          <p:nvPr>
            <p:extLst>
              <p:ext uri="{D42A27DB-BD31-4B8C-83A1-F6EECF244321}">
                <p14:modId xmlns:p14="http://schemas.microsoft.com/office/powerpoint/2010/main" val="3517239358"/>
              </p:ext>
            </p:extLst>
          </p:nvPr>
        </p:nvGraphicFramePr>
        <p:xfrm>
          <a:off x="5508104" y="116632"/>
          <a:ext cx="3286125" cy="1646604"/>
        </p:xfrm>
        <a:graphic>
          <a:graphicData uri="http://schemas.openxmlformats.org/drawingml/2006/table">
            <a:tbl>
              <a:tblPr firstRow="1" bandRow="1">
                <a:tableStyleId>{0505E3EF-67EA-436B-97B2-0124C06EBD24}</a:tableStyleId>
              </a:tblPr>
              <a:tblGrid>
                <a:gridCol w="1008112">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341909">
                  <a:extLst>
                    <a:ext uri="{9D8B030D-6E8A-4147-A177-3AD203B41FA5}">
                      <a16:colId xmlns:a16="http://schemas.microsoft.com/office/drawing/2014/main" val="20002"/>
                    </a:ext>
                  </a:extLst>
                </a:gridCol>
              </a:tblGrid>
              <a:tr h="196751">
                <a:tc>
                  <a:txBody>
                    <a:bodyPr/>
                    <a:lstStyle/>
                    <a:p>
                      <a:pPr marL="0" algn="ctr" defTabSz="914400" rtl="0" eaLnBrk="1" latinLnBrk="0" hangingPunct="1"/>
                      <a:r>
                        <a:rPr lang="en-US" altLang="zh-CN" sz="2100" b="0" kern="1200" dirty="0">
                          <a:solidFill>
                            <a:schemeClr val="dk1"/>
                          </a:solidFill>
                          <a:latin typeface="微软雅黑" pitchFamily="34" charset="-122"/>
                          <a:ea typeface="微软雅黑" pitchFamily="34" charset="-122"/>
                          <a:cs typeface="+mn-cs"/>
                        </a:rPr>
                        <a:t>t=T/4</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tc>
                  <a:txBody>
                    <a:bodyPr/>
                    <a:lstStyle/>
                    <a:p>
                      <a:pPr algn="ctr"/>
                      <a:r>
                        <a:rPr lang="zh-CN" altLang="en-US" sz="2100" b="0" dirty="0">
                          <a:latin typeface="微软雅黑" pitchFamily="34" charset="-122"/>
                          <a:ea typeface="微软雅黑" pitchFamily="34" charset="-122"/>
                        </a:rPr>
                        <a:t>波节</a:t>
                      </a:r>
                      <a:r>
                        <a:rPr lang="en-US" altLang="zh-CN" sz="2100" b="0" dirty="0">
                          <a:latin typeface="微软雅黑" pitchFamily="34" charset="-122"/>
                          <a:ea typeface="微软雅黑" pitchFamily="34" charset="-122"/>
                        </a:rPr>
                        <a:t>C</a:t>
                      </a:r>
                      <a:endParaRPr lang="zh-CN" altLang="en-US" sz="2100" b="0" dirty="0">
                        <a:latin typeface="微软雅黑" pitchFamily="34" charset="-122"/>
                        <a:ea typeface="微软雅黑" pitchFamily="34" charset="-122"/>
                      </a:endParaRPr>
                    </a:p>
                  </a:txBody>
                  <a:tcPr marL="91439" marR="91439" marT="45744" marB="45744"/>
                </a:tc>
                <a:tc>
                  <a:txBody>
                    <a:bodyPr/>
                    <a:lstStyle/>
                    <a:p>
                      <a:pPr algn="ctr"/>
                      <a:r>
                        <a:rPr lang="zh-CN" altLang="en-US" sz="2100" b="0" dirty="0">
                          <a:latin typeface="微软雅黑" pitchFamily="34" charset="-122"/>
                          <a:ea typeface="微软雅黑" pitchFamily="34" charset="-122"/>
                        </a:rPr>
                        <a:t>波腹</a:t>
                      </a:r>
                      <a:r>
                        <a:rPr lang="en-US" altLang="zh-CN" sz="2100" b="0" dirty="0">
                          <a:latin typeface="微软雅黑" pitchFamily="34" charset="-122"/>
                          <a:ea typeface="微软雅黑" pitchFamily="34" charset="-122"/>
                        </a:rPr>
                        <a:t>A</a:t>
                      </a:r>
                      <a:endParaRPr lang="zh-CN" altLang="en-US" sz="2100" b="0" dirty="0">
                        <a:latin typeface="微软雅黑" pitchFamily="34" charset="-122"/>
                        <a:ea typeface="微软雅黑" pitchFamily="34" charset="-122"/>
                      </a:endParaRPr>
                    </a:p>
                  </a:txBody>
                  <a:tcPr marL="91439" marR="91439" marT="45744" marB="45744"/>
                </a:tc>
                <a:extLst>
                  <a:ext uri="{0D108BD9-81ED-4DB2-BD59-A6C34878D82A}">
                    <a16:rowId xmlns:a16="http://schemas.microsoft.com/office/drawing/2014/main" val="10000"/>
                  </a:ext>
                </a:extLst>
              </a:tr>
              <a:tr h="411692">
                <a:tc>
                  <a:txBody>
                    <a:bodyPr/>
                    <a:lstStyle/>
                    <a:p>
                      <a:pPr algn="ctr"/>
                      <a:r>
                        <a:rPr lang="zh-CN" altLang="en-US" sz="2100" b="0" dirty="0">
                          <a:latin typeface="微软雅黑" pitchFamily="34" charset="-122"/>
                          <a:ea typeface="微软雅黑" pitchFamily="34" charset="-122"/>
                        </a:rPr>
                        <a:t>势能</a:t>
                      </a:r>
                    </a:p>
                  </a:txBody>
                  <a:tcPr marL="91439" marR="91439" marT="45744" marB="45744"/>
                </a:tc>
                <a:tc>
                  <a:txBody>
                    <a:bodyPr/>
                    <a:lstStyle/>
                    <a:p>
                      <a:pPr algn="ctr"/>
                      <a:r>
                        <a:rPr lang="zh-CN" altLang="en-US" sz="2100" b="0" dirty="0">
                          <a:latin typeface="微软雅黑" pitchFamily="34" charset="-122"/>
                          <a:ea typeface="微软雅黑" pitchFamily="34" charset="-122"/>
                        </a:rPr>
                        <a:t>最大</a:t>
                      </a:r>
                    </a:p>
                  </a:txBody>
                  <a:tcPr marL="91439" marR="91439" marT="45744" marB="45744"/>
                </a:tc>
                <a:tc>
                  <a:txBody>
                    <a:bodyPr/>
                    <a:lstStyle/>
                    <a:p>
                      <a:pPr algn="ctr"/>
                      <a:r>
                        <a:rPr lang="en-US" altLang="zh-CN" sz="2100" b="0" dirty="0">
                          <a:latin typeface="微软雅黑" pitchFamily="34" charset="-122"/>
                          <a:ea typeface="微软雅黑" pitchFamily="34" charset="-122"/>
                        </a:rPr>
                        <a:t>0</a:t>
                      </a:r>
                      <a:endParaRPr lang="zh-CN" altLang="en-US" sz="2100" b="0" dirty="0">
                        <a:latin typeface="微软雅黑" pitchFamily="34" charset="-122"/>
                        <a:ea typeface="微软雅黑" pitchFamily="34" charset="-122"/>
                      </a:endParaRPr>
                    </a:p>
                  </a:txBody>
                  <a:tcPr marL="91439" marR="91439" marT="45744" marB="45744"/>
                </a:tc>
                <a:extLst>
                  <a:ext uri="{0D108BD9-81ED-4DB2-BD59-A6C34878D82A}">
                    <a16:rowId xmlns:a16="http://schemas.microsoft.com/office/drawing/2014/main" val="10001"/>
                  </a:ext>
                </a:extLst>
              </a:tr>
              <a:tr h="411692">
                <a:tc>
                  <a:txBody>
                    <a:bodyPr/>
                    <a:lstStyle/>
                    <a:p>
                      <a:pPr algn="ctr"/>
                      <a:r>
                        <a:rPr lang="zh-CN" altLang="en-US" sz="2100" b="0" dirty="0">
                          <a:latin typeface="微软雅黑" pitchFamily="34" charset="-122"/>
                          <a:ea typeface="微软雅黑" pitchFamily="34" charset="-122"/>
                        </a:rPr>
                        <a:t>动能</a:t>
                      </a:r>
                    </a:p>
                  </a:txBody>
                  <a:tcPr marL="91439" marR="91439" marT="45744" marB="45744"/>
                </a:tc>
                <a:tc>
                  <a:txBody>
                    <a:bodyPr/>
                    <a:lstStyle/>
                    <a:p>
                      <a:pPr algn="ctr"/>
                      <a:r>
                        <a:rPr lang="en-US" altLang="zh-CN" sz="2100" b="0" dirty="0">
                          <a:latin typeface="微软雅黑" pitchFamily="34" charset="-122"/>
                          <a:ea typeface="微软雅黑" pitchFamily="34" charset="-122"/>
                        </a:rPr>
                        <a:t>0</a:t>
                      </a:r>
                      <a:endParaRPr lang="zh-CN" altLang="en-US" sz="2100" b="0" dirty="0">
                        <a:latin typeface="微软雅黑" pitchFamily="34" charset="-122"/>
                        <a:ea typeface="微软雅黑" pitchFamily="34" charset="-122"/>
                      </a:endParaRPr>
                    </a:p>
                  </a:txBody>
                  <a:tcPr marL="91439" marR="91439" marT="45744" marB="45744"/>
                </a:tc>
                <a:tc>
                  <a:txBody>
                    <a:bodyPr/>
                    <a:lstStyle/>
                    <a:p>
                      <a:pPr algn="ctr"/>
                      <a:r>
                        <a:rPr lang="en-US" altLang="zh-CN" sz="2100" b="0" dirty="0">
                          <a:latin typeface="微软雅黑" pitchFamily="34" charset="-122"/>
                          <a:ea typeface="微软雅黑" pitchFamily="34" charset="-122"/>
                        </a:rPr>
                        <a:t>0</a:t>
                      </a:r>
                      <a:endParaRPr lang="zh-CN" altLang="en-US" sz="2100" b="0" dirty="0">
                        <a:latin typeface="微软雅黑" pitchFamily="34" charset="-122"/>
                        <a:ea typeface="微软雅黑" pitchFamily="34" charset="-122"/>
                      </a:endParaRPr>
                    </a:p>
                  </a:txBody>
                  <a:tcPr marL="91439" marR="91439" marT="45744" marB="45744"/>
                </a:tc>
                <a:extLst>
                  <a:ext uri="{0D108BD9-81ED-4DB2-BD59-A6C34878D82A}">
                    <a16:rowId xmlns:a16="http://schemas.microsoft.com/office/drawing/2014/main" val="10002"/>
                  </a:ext>
                </a:extLst>
              </a:tr>
              <a:tr h="411692">
                <a:tc>
                  <a:txBody>
                    <a:bodyPr/>
                    <a:lstStyle/>
                    <a:p>
                      <a:pPr algn="ctr"/>
                      <a:r>
                        <a:rPr lang="zh-CN" altLang="en-US" sz="2100" b="0" dirty="0">
                          <a:latin typeface="微软雅黑" pitchFamily="34" charset="-122"/>
                          <a:ea typeface="微软雅黑" pitchFamily="34" charset="-122"/>
                        </a:rPr>
                        <a:t>机械能</a:t>
                      </a:r>
                    </a:p>
                  </a:txBody>
                  <a:tcPr marL="91439" marR="91439" marT="45744" marB="45744"/>
                </a:tc>
                <a:tc>
                  <a:txBody>
                    <a:bodyPr/>
                    <a:lstStyle/>
                    <a:p>
                      <a:pPr algn="ctr"/>
                      <a:r>
                        <a:rPr lang="zh-CN" altLang="en-US" sz="2100" b="0" dirty="0">
                          <a:latin typeface="微软雅黑" pitchFamily="34" charset="-122"/>
                          <a:ea typeface="微软雅黑" pitchFamily="34" charset="-122"/>
                        </a:rPr>
                        <a:t>最大</a:t>
                      </a:r>
                    </a:p>
                  </a:txBody>
                  <a:tcPr marL="91439" marR="91439" marT="45744" marB="45744"/>
                </a:tc>
                <a:tc>
                  <a:txBody>
                    <a:bodyPr/>
                    <a:lstStyle/>
                    <a:p>
                      <a:pPr algn="ctr"/>
                      <a:r>
                        <a:rPr lang="en-US" altLang="zh-CN" sz="2100" b="0" dirty="0">
                          <a:latin typeface="微软雅黑" pitchFamily="34" charset="-122"/>
                          <a:ea typeface="微软雅黑" pitchFamily="34" charset="-122"/>
                        </a:rPr>
                        <a:t>0</a:t>
                      </a:r>
                      <a:endParaRPr lang="zh-CN" altLang="en-US" sz="2100" b="0" dirty="0">
                        <a:latin typeface="微软雅黑" pitchFamily="34" charset="-122"/>
                        <a:ea typeface="微软雅黑" pitchFamily="34" charset="-122"/>
                      </a:endParaRPr>
                    </a:p>
                  </a:txBody>
                  <a:tcPr marL="91439" marR="91439" marT="45744" marB="45744"/>
                </a:tc>
                <a:extLst>
                  <a:ext uri="{0D108BD9-81ED-4DB2-BD59-A6C34878D82A}">
                    <a16:rowId xmlns:a16="http://schemas.microsoft.com/office/drawing/2014/main" val="10003"/>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3612197197"/>
              </p:ext>
            </p:extLst>
          </p:nvPr>
        </p:nvGraphicFramePr>
        <p:xfrm>
          <a:off x="5499401" y="1872244"/>
          <a:ext cx="3286125" cy="1646604"/>
        </p:xfrm>
        <a:graphic>
          <a:graphicData uri="http://schemas.openxmlformats.org/drawingml/2006/table">
            <a:tbl>
              <a:tblPr firstRow="1" bandRow="1">
                <a:tableStyleId>{0505E3EF-67EA-436B-97B2-0124C06EBD24}</a:tableStyleId>
              </a:tblPr>
              <a:tblGrid>
                <a:gridCol w="1008112">
                  <a:extLst>
                    <a:ext uri="{9D8B030D-6E8A-4147-A177-3AD203B41FA5}">
                      <a16:colId xmlns:a16="http://schemas.microsoft.com/office/drawing/2014/main" val="20000"/>
                    </a:ext>
                  </a:extLst>
                </a:gridCol>
                <a:gridCol w="992137">
                  <a:extLst>
                    <a:ext uri="{9D8B030D-6E8A-4147-A177-3AD203B41FA5}">
                      <a16:colId xmlns:a16="http://schemas.microsoft.com/office/drawing/2014/main" val="20001"/>
                    </a:ext>
                  </a:extLst>
                </a:gridCol>
                <a:gridCol w="1285876">
                  <a:extLst>
                    <a:ext uri="{9D8B030D-6E8A-4147-A177-3AD203B41FA5}">
                      <a16:colId xmlns:a16="http://schemas.microsoft.com/office/drawing/2014/main" val="20002"/>
                    </a:ext>
                  </a:extLst>
                </a:gridCol>
              </a:tblGrid>
              <a:tr h="411692">
                <a:tc>
                  <a:txBody>
                    <a:bodyPr/>
                    <a:lstStyle/>
                    <a:p>
                      <a:pPr marL="0" algn="ctr" defTabSz="914400" rtl="0" eaLnBrk="1" latinLnBrk="0" hangingPunct="1"/>
                      <a:r>
                        <a:rPr lang="en-US" altLang="zh-CN" sz="2100" b="0" kern="1200" dirty="0">
                          <a:solidFill>
                            <a:schemeClr val="dk1"/>
                          </a:solidFill>
                          <a:latin typeface="微软雅黑" pitchFamily="34" charset="-122"/>
                          <a:ea typeface="微软雅黑" pitchFamily="34" charset="-122"/>
                          <a:cs typeface="+mn-cs"/>
                        </a:rPr>
                        <a:t>t=0</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波节</a:t>
                      </a:r>
                      <a:r>
                        <a:rPr lang="en-US" altLang="zh-CN" sz="2100" b="0" kern="1200" dirty="0">
                          <a:solidFill>
                            <a:schemeClr val="dk1"/>
                          </a:solidFill>
                          <a:latin typeface="微软雅黑" pitchFamily="34" charset="-122"/>
                          <a:ea typeface="微软雅黑" pitchFamily="34" charset="-122"/>
                          <a:cs typeface="+mn-cs"/>
                        </a:rPr>
                        <a:t>C</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波腹</a:t>
                      </a:r>
                      <a:r>
                        <a:rPr lang="en-US" altLang="zh-CN" sz="2100" b="0" kern="1200" dirty="0">
                          <a:solidFill>
                            <a:schemeClr val="dk1"/>
                          </a:solidFill>
                          <a:latin typeface="微软雅黑" pitchFamily="34" charset="-122"/>
                          <a:ea typeface="微软雅黑" pitchFamily="34" charset="-122"/>
                          <a:cs typeface="+mn-cs"/>
                        </a:rPr>
                        <a:t>A</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extLst>
                  <a:ext uri="{0D108BD9-81ED-4DB2-BD59-A6C34878D82A}">
                    <a16:rowId xmlns:a16="http://schemas.microsoft.com/office/drawing/2014/main" val="10000"/>
                  </a:ext>
                </a:extLst>
              </a:tr>
              <a:tr h="411692">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势能</a:t>
                      </a:r>
                    </a:p>
                  </a:txBody>
                  <a:tcPr marL="91439" marR="91439" marT="45744" marB="45744"/>
                </a:tc>
                <a:tc>
                  <a:txBody>
                    <a:bodyPr/>
                    <a:lstStyle/>
                    <a:p>
                      <a:pPr marL="0" algn="ctr" defTabSz="914400" rtl="0" eaLnBrk="1" latinLnBrk="0" hangingPunct="1"/>
                      <a:r>
                        <a:rPr lang="en-US" altLang="zh-CN" sz="2100" b="0" kern="1200" dirty="0">
                          <a:solidFill>
                            <a:schemeClr val="dk1"/>
                          </a:solidFill>
                          <a:latin typeface="微软雅黑" pitchFamily="34" charset="-122"/>
                          <a:ea typeface="微软雅黑" pitchFamily="34" charset="-122"/>
                          <a:cs typeface="+mn-cs"/>
                        </a:rPr>
                        <a:t>0</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tc>
                  <a:txBody>
                    <a:bodyPr/>
                    <a:lstStyle/>
                    <a:p>
                      <a:pPr marL="0" algn="ctr" defTabSz="914400" rtl="0" eaLnBrk="1" latinLnBrk="0" hangingPunct="1"/>
                      <a:r>
                        <a:rPr lang="en-US" altLang="zh-CN" sz="2100" b="0" kern="1200" dirty="0">
                          <a:solidFill>
                            <a:schemeClr val="dk1"/>
                          </a:solidFill>
                          <a:latin typeface="微软雅黑" pitchFamily="34" charset="-122"/>
                          <a:ea typeface="微软雅黑" pitchFamily="34" charset="-122"/>
                          <a:cs typeface="+mn-cs"/>
                        </a:rPr>
                        <a:t>0</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extLst>
                  <a:ext uri="{0D108BD9-81ED-4DB2-BD59-A6C34878D82A}">
                    <a16:rowId xmlns:a16="http://schemas.microsoft.com/office/drawing/2014/main" val="10001"/>
                  </a:ext>
                </a:extLst>
              </a:tr>
              <a:tr h="411692">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动能</a:t>
                      </a:r>
                    </a:p>
                  </a:txBody>
                  <a:tcPr marL="91439" marR="91439" marT="45744" marB="45744"/>
                </a:tc>
                <a:tc>
                  <a:txBody>
                    <a:bodyPr/>
                    <a:lstStyle/>
                    <a:p>
                      <a:pPr marL="0" algn="ctr" defTabSz="914400" rtl="0" eaLnBrk="1" latinLnBrk="0" hangingPunct="1"/>
                      <a:r>
                        <a:rPr lang="en-US" altLang="zh-CN" sz="2100" b="0" kern="1200" dirty="0">
                          <a:solidFill>
                            <a:schemeClr val="dk1"/>
                          </a:solidFill>
                          <a:latin typeface="微软雅黑" pitchFamily="34" charset="-122"/>
                          <a:ea typeface="微软雅黑" pitchFamily="34" charset="-122"/>
                          <a:cs typeface="+mn-cs"/>
                        </a:rPr>
                        <a:t>0</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最大</a:t>
                      </a:r>
                    </a:p>
                  </a:txBody>
                  <a:tcPr marL="91439" marR="91439" marT="45744" marB="45744"/>
                </a:tc>
                <a:extLst>
                  <a:ext uri="{0D108BD9-81ED-4DB2-BD59-A6C34878D82A}">
                    <a16:rowId xmlns:a16="http://schemas.microsoft.com/office/drawing/2014/main" val="10002"/>
                  </a:ext>
                </a:extLst>
              </a:tr>
              <a:tr h="256076">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机械能</a:t>
                      </a:r>
                    </a:p>
                  </a:txBody>
                  <a:tcPr marL="91439" marR="91439" marT="45744" marB="45744"/>
                </a:tc>
                <a:tc>
                  <a:txBody>
                    <a:bodyPr/>
                    <a:lstStyle/>
                    <a:p>
                      <a:pPr marL="0" algn="ctr" defTabSz="914400" rtl="0" eaLnBrk="1" latinLnBrk="0" hangingPunct="1"/>
                      <a:r>
                        <a:rPr lang="en-US" altLang="zh-CN" sz="2100" b="0" kern="1200" dirty="0">
                          <a:solidFill>
                            <a:schemeClr val="dk1"/>
                          </a:solidFill>
                          <a:latin typeface="微软雅黑" pitchFamily="34" charset="-122"/>
                          <a:ea typeface="微软雅黑" pitchFamily="34" charset="-122"/>
                          <a:cs typeface="+mn-cs"/>
                        </a:rPr>
                        <a:t>0</a:t>
                      </a:r>
                      <a:endParaRPr lang="zh-CN" altLang="en-US" sz="2100" b="0" kern="1200" dirty="0">
                        <a:solidFill>
                          <a:schemeClr val="dk1"/>
                        </a:solidFill>
                        <a:latin typeface="微软雅黑" pitchFamily="34" charset="-122"/>
                        <a:ea typeface="微软雅黑" pitchFamily="34" charset="-122"/>
                        <a:cs typeface="+mn-cs"/>
                      </a:endParaRPr>
                    </a:p>
                  </a:txBody>
                  <a:tcPr marL="91439" marR="91439" marT="45744" marB="45744"/>
                </a:tc>
                <a:tc>
                  <a:txBody>
                    <a:bodyPr/>
                    <a:lstStyle/>
                    <a:p>
                      <a:pPr marL="0" algn="ctr" defTabSz="914400" rtl="0" eaLnBrk="1" latinLnBrk="0" hangingPunct="1"/>
                      <a:r>
                        <a:rPr lang="zh-CN" altLang="en-US" sz="2100" b="0" kern="1200" dirty="0">
                          <a:solidFill>
                            <a:schemeClr val="dk1"/>
                          </a:solidFill>
                          <a:latin typeface="微软雅黑" pitchFamily="34" charset="-122"/>
                          <a:ea typeface="微软雅黑" pitchFamily="34" charset="-122"/>
                          <a:cs typeface="+mn-cs"/>
                        </a:rPr>
                        <a:t>最大</a:t>
                      </a:r>
                    </a:p>
                  </a:txBody>
                  <a:tcPr marL="91439" marR="91439" marT="45744" marB="45744"/>
                </a:tc>
                <a:extLst>
                  <a:ext uri="{0D108BD9-81ED-4DB2-BD59-A6C34878D82A}">
                    <a16:rowId xmlns:a16="http://schemas.microsoft.com/office/drawing/2014/main" val="10003"/>
                  </a:ext>
                </a:extLst>
              </a:tr>
            </a:tbl>
          </a:graphicData>
        </a:graphic>
      </p:graphicFrame>
      <p:cxnSp>
        <p:nvCxnSpPr>
          <p:cNvPr id="51" name="直接箭头连接符 50"/>
          <p:cNvCxnSpPr/>
          <p:nvPr/>
        </p:nvCxnSpPr>
        <p:spPr>
          <a:xfrm flipH="1">
            <a:off x="2123728" y="5013176"/>
            <a:ext cx="2520280" cy="0"/>
          </a:xfrm>
          <a:prstGeom prst="straightConnector1">
            <a:avLst/>
          </a:prstGeom>
          <a:ln w="34925">
            <a:tailEnd type="arrow"/>
          </a:ln>
        </p:spPr>
        <p:style>
          <a:lnRef idx="1">
            <a:schemeClr val="dk1"/>
          </a:lnRef>
          <a:fillRef idx="0">
            <a:schemeClr val="dk1"/>
          </a:fillRef>
          <a:effectRef idx="0">
            <a:schemeClr val="dk1"/>
          </a:effectRef>
          <a:fontRef idx="minor">
            <a:schemeClr val="tx1"/>
          </a:fontRef>
        </p:style>
      </p:cxnSp>
      <p:cxnSp>
        <p:nvCxnSpPr>
          <p:cNvPr id="53" name="直接箭头连接符 52"/>
          <p:cNvCxnSpPr/>
          <p:nvPr/>
        </p:nvCxnSpPr>
        <p:spPr>
          <a:xfrm>
            <a:off x="2123728" y="4653136"/>
            <a:ext cx="2520280" cy="0"/>
          </a:xfrm>
          <a:prstGeom prst="straightConnector1">
            <a:avLst/>
          </a:prstGeom>
          <a:ln w="34925">
            <a:tailEnd type="arrow"/>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3347864" y="4221088"/>
            <a:ext cx="0" cy="21602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347864" y="4509120"/>
            <a:ext cx="0" cy="21602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347864" y="4797152"/>
            <a:ext cx="0" cy="21602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347864" y="5085184"/>
            <a:ext cx="0" cy="21602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347864" y="5373216"/>
            <a:ext cx="0" cy="21602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2"/>
          <p:cNvSpPr txBox="1">
            <a:spLocks noChangeArrowheads="1"/>
          </p:cNvSpPr>
          <p:nvPr/>
        </p:nvSpPr>
        <p:spPr bwMode="auto">
          <a:xfrm>
            <a:off x="3382124" y="5354052"/>
            <a:ext cx="1261884" cy="523220"/>
          </a:xfrm>
          <a:prstGeom prst="rect">
            <a:avLst/>
          </a:prstGeom>
          <a:noFill/>
          <a:ln w="9525">
            <a:noFill/>
            <a:miter lim="800000"/>
            <a:headEnd/>
            <a:tailEnd/>
          </a:ln>
        </p:spPr>
        <p:txBody>
          <a:bodyPr wrap="none">
            <a:spAutoFit/>
          </a:bodyPr>
          <a:lstStyle/>
          <a:p>
            <a:r>
              <a:rPr lang="zh-CN" altLang="en-US" sz="2800" dirty="0">
                <a:latin typeface="微软雅黑" pitchFamily="34" charset="-122"/>
                <a:ea typeface="微软雅黑" pitchFamily="34" charset="-122"/>
              </a:rPr>
              <a:t>波截面</a:t>
            </a:r>
          </a:p>
        </p:txBody>
      </p:sp>
      <p:sp>
        <p:nvSpPr>
          <p:cNvPr id="2" name="矩形 1"/>
          <p:cNvSpPr/>
          <p:nvPr/>
        </p:nvSpPr>
        <p:spPr>
          <a:xfrm>
            <a:off x="383837" y="1800732"/>
            <a:ext cx="906017" cy="461665"/>
          </a:xfrm>
          <a:prstGeom prst="rect">
            <a:avLst/>
          </a:prstGeom>
        </p:spPr>
        <p:txBody>
          <a:bodyPr wrap="none">
            <a:spAutoFit/>
          </a:bodyPr>
          <a:lstStyle/>
          <a:p>
            <a:pPr>
              <a:spcBef>
                <a:spcPct val="50000"/>
              </a:spcBef>
            </a:pPr>
            <a:r>
              <a:rPr lang="en-US" altLang="zh-CN" sz="2400" b="1" dirty="0">
                <a:solidFill>
                  <a:srgbClr val="1C1C1C"/>
                </a:solidFill>
                <a:latin typeface="Times New Roman" pitchFamily="18" charset="0"/>
              </a:rPr>
              <a:t>t=T/4</a:t>
            </a:r>
            <a:endParaRPr lang="zh-CN" altLang="en-US" sz="2400" b="1" dirty="0">
              <a:solidFill>
                <a:srgbClr val="1C1C1C"/>
              </a:solidFill>
              <a:latin typeface="Times New Roman" pitchFamily="18" charset="0"/>
            </a:endParaRPr>
          </a:p>
        </p:txBody>
      </p:sp>
      <p:sp>
        <p:nvSpPr>
          <p:cNvPr id="3" name="矩形 2"/>
          <p:cNvSpPr/>
          <p:nvPr/>
        </p:nvSpPr>
        <p:spPr>
          <a:xfrm>
            <a:off x="2901389" y="1748022"/>
            <a:ext cx="453971" cy="900246"/>
          </a:xfrm>
          <a:prstGeom prst="rect">
            <a:avLst/>
          </a:prstGeom>
          <a:gradFill>
            <a:gsLst>
              <a:gs pos="0">
                <a:srgbClr val="5E9EFF"/>
              </a:gs>
              <a:gs pos="39999">
                <a:srgbClr val="85C2FF"/>
              </a:gs>
              <a:gs pos="70000">
                <a:srgbClr val="C4D6EB"/>
              </a:gs>
              <a:gs pos="100000">
                <a:srgbClr val="FFEBFA"/>
              </a:gs>
            </a:gsLst>
            <a:lin ang="5400000" scaled="0"/>
          </a:gradFill>
        </p:spPr>
        <p:txBody>
          <a:bodyPr wrap="none">
            <a:spAutoFit/>
          </a:bodyPr>
          <a:lstStyle/>
          <a:p>
            <a:pPr algn="ctr">
              <a:spcBef>
                <a:spcPct val="50000"/>
              </a:spcBef>
              <a:defRPr/>
            </a:pPr>
            <a:r>
              <a:rPr lang="zh-CN" altLang="en-US" sz="2100" b="1" dirty="0">
                <a:latin typeface="华文楷体" pitchFamily="2" charset="-122"/>
                <a:ea typeface="华文楷体" pitchFamily="2" charset="-122"/>
              </a:rPr>
              <a:t>波</a:t>
            </a:r>
            <a:endParaRPr lang="en-US" altLang="zh-CN" sz="2100" b="1" dirty="0">
              <a:latin typeface="华文楷体" pitchFamily="2" charset="-122"/>
              <a:ea typeface="华文楷体" pitchFamily="2" charset="-122"/>
            </a:endParaRPr>
          </a:p>
          <a:p>
            <a:pPr algn="ctr">
              <a:spcBef>
                <a:spcPct val="50000"/>
              </a:spcBef>
              <a:defRPr/>
            </a:pPr>
            <a:r>
              <a:rPr lang="zh-CN" altLang="en-US" sz="2100" b="1" dirty="0">
                <a:latin typeface="华文楷体" pitchFamily="2" charset="-122"/>
                <a:ea typeface="华文楷体" pitchFamily="2" charset="-122"/>
              </a:rPr>
              <a:t>节</a:t>
            </a:r>
          </a:p>
        </p:txBody>
      </p:sp>
      <p:graphicFrame>
        <p:nvGraphicFramePr>
          <p:cNvPr id="7" name="Object 15">
            <a:extLst>
              <a:ext uri="{FF2B5EF4-FFF2-40B4-BE49-F238E27FC236}">
                <a16:creationId xmlns:a16="http://schemas.microsoft.com/office/drawing/2014/main" id="{8836F1A4-0180-39D1-60EF-B0177066469B}"/>
              </a:ext>
            </a:extLst>
          </p:cNvPr>
          <p:cNvGraphicFramePr>
            <a:graphicFrameLocks noChangeAspect="1"/>
          </p:cNvGraphicFramePr>
          <p:nvPr>
            <p:extLst>
              <p:ext uri="{D42A27DB-BD31-4B8C-83A1-F6EECF244321}">
                <p14:modId xmlns:p14="http://schemas.microsoft.com/office/powerpoint/2010/main" val="265410012"/>
              </p:ext>
            </p:extLst>
          </p:nvPr>
        </p:nvGraphicFramePr>
        <p:xfrm>
          <a:off x="279191" y="4541207"/>
          <a:ext cx="1610101" cy="713045"/>
        </p:xfrm>
        <a:graphic>
          <a:graphicData uri="http://schemas.openxmlformats.org/presentationml/2006/ole">
            <mc:AlternateContent xmlns:mc="http://schemas.openxmlformats.org/markup-compatibility/2006">
              <mc:Choice xmlns:v="urn:schemas-microsoft-com:vml" Requires="v">
                <p:oleObj name="Equation" r:id="rId6" imgW="888840" imgH="393480" progId="Equation.DSMT4">
                  <p:embed/>
                </p:oleObj>
              </mc:Choice>
              <mc:Fallback>
                <p:oleObj name="Equation" r:id="rId6" imgW="888840" imgH="393480" progId="Equation.DSMT4">
                  <p:embed/>
                  <p:pic>
                    <p:nvPicPr>
                      <p:cNvPr id="44047" name="Object 15"/>
                      <p:cNvPicPr>
                        <a:picLocks noChangeAspect="1" noChangeArrowheads="1"/>
                      </p:cNvPicPr>
                      <p:nvPr/>
                    </p:nvPicPr>
                    <p:blipFill>
                      <a:blip r:embed="rId7"/>
                      <a:srcRect/>
                      <a:stretch>
                        <a:fillRect/>
                      </a:stretch>
                    </p:blipFill>
                    <p:spPr bwMode="auto">
                      <a:xfrm>
                        <a:off x="279191" y="4541207"/>
                        <a:ext cx="1610101" cy="713045"/>
                      </a:xfrm>
                      <a:prstGeom prst="rect">
                        <a:avLst/>
                      </a:prstGeom>
                      <a:noFill/>
                      <a:ln>
                        <a:noFill/>
                      </a:ln>
                      <a:effectLst/>
                    </p:spPr>
                  </p:pic>
                </p:oleObj>
              </mc:Fallback>
            </mc:AlternateContent>
          </a:graphicData>
        </a:graphic>
      </p:graphicFrame>
      <p:sp>
        <p:nvSpPr>
          <p:cNvPr id="8" name="矩形 7">
            <a:extLst>
              <a:ext uri="{FF2B5EF4-FFF2-40B4-BE49-F238E27FC236}">
                <a16:creationId xmlns:a16="http://schemas.microsoft.com/office/drawing/2014/main" id="{0181FAFE-83A9-9F6F-B0DC-B76CC5322125}"/>
              </a:ext>
            </a:extLst>
          </p:cNvPr>
          <p:cNvSpPr/>
          <p:nvPr/>
        </p:nvSpPr>
        <p:spPr>
          <a:xfrm>
            <a:off x="5399666" y="3420848"/>
            <a:ext cx="3895725" cy="581057"/>
          </a:xfrm>
          <a:prstGeom prst="rect">
            <a:avLst/>
          </a:prstGeom>
        </p:spPr>
        <p:txBody>
          <a:bodyPr>
            <a:spAutoFit/>
          </a:bodyPr>
          <a:lstStyle/>
          <a:p>
            <a:pPr algn="just" eaLnBrk="1" hangingPunct="1">
              <a:lnSpc>
                <a:spcPct val="150000"/>
              </a:lnSpc>
              <a:spcAft>
                <a:spcPts val="0"/>
              </a:spcAft>
              <a:defRPr/>
            </a:pPr>
            <a:r>
              <a:rPr lang="zh-CN" altLang="en-US" sz="2400" kern="100" dirty="0">
                <a:solidFill>
                  <a:srgbClr val="000000"/>
                </a:solidFill>
                <a:latin typeface="微软雅黑" panose="020B0503020204020204" pitchFamily="34" charset="-122"/>
                <a:ea typeface="微软雅黑" panose="020B0503020204020204" pitchFamily="34" charset="-122"/>
              </a:rPr>
              <a:t>以势能方式集中波节附近</a:t>
            </a:r>
            <a:endParaRPr lang="zh-CN" altLang="zh-CN" sz="2400" kern="100" dirty="0">
              <a:solidFill>
                <a:srgbClr val="0000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F84EAF8-B5CB-8E1B-38CA-5D4CEEAA449A}"/>
              </a:ext>
            </a:extLst>
          </p:cNvPr>
          <p:cNvSpPr/>
          <p:nvPr/>
        </p:nvSpPr>
        <p:spPr>
          <a:xfrm>
            <a:off x="5580112" y="5325133"/>
            <a:ext cx="3859212" cy="581057"/>
          </a:xfrm>
          <a:prstGeom prst="rect">
            <a:avLst/>
          </a:prstGeom>
        </p:spPr>
        <p:txBody>
          <a:bodyPr>
            <a:spAutoFit/>
          </a:bodyPr>
          <a:lstStyle/>
          <a:p>
            <a:pPr algn="just" eaLnBrk="1" hangingPunct="1">
              <a:lnSpc>
                <a:spcPct val="150000"/>
              </a:lnSpc>
              <a:spcAft>
                <a:spcPts val="0"/>
              </a:spcAft>
              <a:defRPr/>
            </a:pPr>
            <a:r>
              <a:rPr lang="zh-CN" altLang="en-US" sz="2400" kern="100" dirty="0">
                <a:solidFill>
                  <a:srgbClr val="000000"/>
                </a:solidFill>
                <a:latin typeface="微软雅黑" panose="020B0503020204020204" pitchFamily="34" charset="-122"/>
                <a:ea typeface="微软雅黑" panose="020B0503020204020204" pitchFamily="34" charset="-122"/>
              </a:rPr>
              <a:t>以动能方式集中波腹附近</a:t>
            </a:r>
            <a:endParaRPr lang="zh-CN" altLang="zh-CN" sz="2400" kern="100" dirty="0">
              <a:solidFill>
                <a:srgbClr val="000000"/>
              </a:solidFill>
              <a:latin typeface="微软雅黑" panose="020B0503020204020204" pitchFamily="34" charset="-122"/>
              <a:ea typeface="微软雅黑" panose="020B0503020204020204" pitchFamily="34" charset="-122"/>
            </a:endParaRPr>
          </a:p>
        </p:txBody>
      </p:sp>
      <p:sp>
        <p:nvSpPr>
          <p:cNvPr id="10" name="上下箭头 136">
            <a:extLst>
              <a:ext uri="{FF2B5EF4-FFF2-40B4-BE49-F238E27FC236}">
                <a16:creationId xmlns:a16="http://schemas.microsoft.com/office/drawing/2014/main" id="{517A39D2-ACDA-2190-4226-36784530E4A2}"/>
              </a:ext>
            </a:extLst>
          </p:cNvPr>
          <p:cNvSpPr/>
          <p:nvPr/>
        </p:nvSpPr>
        <p:spPr>
          <a:xfrm>
            <a:off x="6712743" y="3971515"/>
            <a:ext cx="1076325" cy="1509713"/>
          </a:xfrm>
          <a:prstGeom prst="upDownArrow">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C00000"/>
                </a:solidFill>
                <a:latin typeface="黑体" pitchFamily="49" charset="-122"/>
                <a:ea typeface="黑体" pitchFamily="49" charset="-122"/>
              </a:rPr>
              <a:t>转换</a:t>
            </a:r>
          </a:p>
        </p:txBody>
      </p:sp>
      <p:sp>
        <p:nvSpPr>
          <p:cNvPr id="11" name="文本框 10">
            <a:extLst>
              <a:ext uri="{FF2B5EF4-FFF2-40B4-BE49-F238E27FC236}">
                <a16:creationId xmlns:a16="http://schemas.microsoft.com/office/drawing/2014/main" id="{900F240A-B43E-DAA4-2417-75C541D83997}"/>
              </a:ext>
            </a:extLst>
          </p:cNvPr>
          <p:cNvSpPr txBox="1"/>
          <p:nvPr/>
        </p:nvSpPr>
        <p:spPr>
          <a:xfrm>
            <a:off x="179512" y="861795"/>
            <a:ext cx="5165932" cy="461665"/>
          </a:xfrm>
          <a:prstGeom prst="rect">
            <a:avLst/>
          </a:prstGeom>
          <a:noFill/>
        </p:spPr>
        <p:txBody>
          <a:bodyPr wrap="square" rtlCol="0">
            <a:spAutoFit/>
          </a:bodyPr>
          <a:lstStyle/>
          <a:p>
            <a:r>
              <a:rPr lang="zh-CN" altLang="en-US" sz="2400" dirty="0">
                <a:latin typeface="微软雅黑" pitchFamily="34" charset="-122"/>
                <a:ea typeface="微软雅黑" pitchFamily="34" charset="-122"/>
              </a:rPr>
              <a:t>能量特征：动能和势能相互转换</a:t>
            </a:r>
          </a:p>
        </p:txBody>
      </p:sp>
      <p:sp>
        <p:nvSpPr>
          <p:cNvPr id="4" name="Line 28">
            <a:extLst>
              <a:ext uri="{FF2B5EF4-FFF2-40B4-BE49-F238E27FC236}">
                <a16:creationId xmlns:a16="http://schemas.microsoft.com/office/drawing/2014/main" id="{BC7278AC-A4B5-014A-C8DE-D5005E145D19}"/>
              </a:ext>
            </a:extLst>
          </p:cNvPr>
          <p:cNvSpPr>
            <a:spLocks noChangeShapeType="1"/>
          </p:cNvSpPr>
          <p:nvPr/>
        </p:nvSpPr>
        <p:spPr bwMode="auto">
          <a:xfrm>
            <a:off x="1778540" y="1740236"/>
            <a:ext cx="0" cy="2132299"/>
          </a:xfrm>
          <a:prstGeom prst="line">
            <a:avLst/>
          </a:prstGeom>
          <a:noFill/>
          <a:ln w="38100">
            <a:solidFill>
              <a:srgbClr val="CC0099"/>
            </a:solidFill>
            <a:prstDash val="dash"/>
            <a:round/>
            <a:headEnd/>
            <a:tailEnd/>
          </a:ln>
        </p:spPr>
        <p:txBody>
          <a:bodyPr wrap="none" anchor="ctr"/>
          <a:lstStyle/>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89233" y="194105"/>
            <a:ext cx="4529139" cy="461665"/>
          </a:xfrm>
          <a:prstGeom prst="rect">
            <a:avLst/>
          </a:prstGeom>
          <a:noFill/>
          <a:ln w="9525">
            <a:noFill/>
            <a:miter lim="800000"/>
          </a:ln>
        </p:spPr>
        <p:txBody>
          <a:bodyPr wrap="square">
            <a:spAutoFit/>
          </a:bodyPr>
          <a:lstStyle/>
          <a:p>
            <a:r>
              <a:rPr lang="zh-CN" altLang="en-US" sz="2400" b="1" dirty="0">
                <a:latin typeface="微软雅黑" panose="020B0503020204020204" pitchFamily="34" charset="-122"/>
                <a:ea typeface="微软雅黑" panose="020B0503020204020204" pitchFamily="34" charset="-122"/>
              </a:rPr>
              <a:t>二、绳上和空气柱里的驻波</a:t>
            </a:r>
          </a:p>
        </p:txBody>
      </p:sp>
      <p:sp>
        <p:nvSpPr>
          <p:cNvPr id="6" name="Rectangle 44"/>
          <p:cNvSpPr>
            <a:spLocks noChangeArrowheads="1"/>
          </p:cNvSpPr>
          <p:nvPr/>
        </p:nvSpPr>
        <p:spPr bwMode="auto">
          <a:xfrm>
            <a:off x="395536" y="773961"/>
            <a:ext cx="8161338" cy="457200"/>
          </a:xfrm>
          <a:prstGeom prst="rect">
            <a:avLst/>
          </a:prstGeom>
          <a:noFill/>
          <a:ln w="9525">
            <a:noFill/>
            <a:miter lim="800000"/>
          </a:ln>
        </p:spPr>
        <p:txBody>
          <a:bodyPr>
            <a:spAutoFit/>
          </a:bodyPr>
          <a:lstStyle/>
          <a:p>
            <a:pPr>
              <a:buClr>
                <a:srgbClr val="00FFFF"/>
              </a:buClr>
              <a:buSzPct val="90000"/>
              <a:buFont typeface="Wingdings" panose="05000000000000000000" pitchFamily="2" charset="2"/>
              <a:buNone/>
            </a:pPr>
            <a:r>
              <a:rPr kumimoji="1" lang="en-US" altLang="zh-CN" sz="2400" b="1" dirty="0">
                <a:latin typeface="Times New Roman" panose="02020603050405020304" pitchFamily="18" charset="0"/>
                <a:ea typeface="仿宋_GB2312" pitchFamily="49" charset="-122"/>
              </a:rPr>
              <a:t> </a:t>
            </a:r>
            <a:r>
              <a:rPr kumimoji="1" lang="zh-CN" altLang="en-US" sz="2400" dirty="0">
                <a:latin typeface="微软雅黑" panose="020B0503020204020204" pitchFamily="34" charset="-122"/>
                <a:ea typeface="微软雅黑" panose="020B0503020204020204" pitchFamily="34" charset="-122"/>
              </a:rPr>
              <a:t>设绳长为   线密度为</a:t>
            </a:r>
            <a:r>
              <a:rPr kumimoji="1" lang="en-US" altLang="zh-CN" sz="2400" i="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l-GR" sz="2400" dirty="0">
                <a:latin typeface="微软雅黑" panose="020B0503020204020204" pitchFamily="34" charset="-122"/>
                <a:ea typeface="微软雅黑" panose="020B0503020204020204" pitchFamily="34" charset="-122"/>
                <a:cs typeface="Times New Roman" panose="02020603050405020304" pitchFamily="18" charset="0"/>
              </a:rPr>
              <a:t>张力为</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rPr>
              <a:t>绳两端固定</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kumimoji="1" lang="el-GR"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Rectangle 72"/>
          <p:cNvSpPr>
            <a:spLocks noChangeArrowheads="1"/>
          </p:cNvSpPr>
          <p:nvPr/>
        </p:nvSpPr>
        <p:spPr bwMode="auto">
          <a:xfrm>
            <a:off x="2012711" y="1347883"/>
            <a:ext cx="5444119" cy="461665"/>
          </a:xfrm>
          <a:prstGeom prst="rect">
            <a:avLst/>
          </a:prstGeom>
          <a:noFill/>
          <a:ln w="9525">
            <a:noFill/>
            <a:miter lim="800000"/>
          </a:ln>
        </p:spPr>
        <p:txBody>
          <a:bodyPr wrap="none">
            <a:spAutoFit/>
          </a:bodyPr>
          <a:lstStyle/>
          <a:p>
            <a:r>
              <a:rPr lang="zh-CN" altLang="en-US" sz="2400" dirty="0">
                <a:latin typeface="微软雅黑" panose="020B0503020204020204" pitchFamily="34" charset="-122"/>
                <a:ea typeface="微软雅黑" panose="020B0503020204020204" pitchFamily="34" charset="-122"/>
              </a:rPr>
              <a:t>在</a:t>
            </a:r>
            <a:r>
              <a:rPr kumimoji="1" lang="zh-CN" altLang="en-US" sz="2400" dirty="0">
                <a:latin typeface="微软雅黑" panose="020B0503020204020204" pitchFamily="34" charset="-122"/>
                <a:ea typeface="微软雅黑" panose="020B0503020204020204" pitchFamily="34" charset="-122"/>
              </a:rPr>
              <a:t>两端固定的</a:t>
            </a:r>
            <a:r>
              <a:rPr lang="zh-CN" altLang="en-US" sz="2400" dirty="0">
                <a:latin typeface="微软雅黑" panose="020B0503020204020204" pitchFamily="34" charset="-122"/>
                <a:ea typeface="微软雅黑" panose="020B0503020204020204" pitchFamily="34" charset="-122"/>
              </a:rPr>
              <a:t>绳中</a:t>
            </a:r>
            <a:r>
              <a:rPr kumimoji="1" lang="zh-CN" altLang="en-US" sz="2400" dirty="0">
                <a:latin typeface="微软雅黑" panose="020B0503020204020204" pitchFamily="34" charset="-122"/>
                <a:ea typeface="微软雅黑" panose="020B0503020204020204" pitchFamily="34" charset="-122"/>
              </a:rPr>
              <a:t>，形成驻波的条件为</a:t>
            </a:r>
          </a:p>
        </p:txBody>
      </p:sp>
      <p:sp>
        <p:nvSpPr>
          <p:cNvPr id="8" name="Rectangle 101"/>
          <p:cNvSpPr>
            <a:spLocks noChangeArrowheads="1"/>
          </p:cNvSpPr>
          <p:nvPr/>
        </p:nvSpPr>
        <p:spPr bwMode="auto">
          <a:xfrm>
            <a:off x="454025" y="1400407"/>
            <a:ext cx="1716088" cy="457200"/>
          </a:xfrm>
          <a:prstGeom prst="rect">
            <a:avLst/>
          </a:prstGeom>
          <a:noFill/>
          <a:ln w="9525">
            <a:noFill/>
            <a:miter lim="800000"/>
          </a:ln>
        </p:spPr>
        <p:txBody>
          <a:bodyPr wrap="none">
            <a:spAutoFit/>
          </a:bodyPr>
          <a:lstStyle/>
          <a:p>
            <a:pPr>
              <a:buClr>
                <a:srgbClr val="3399FF"/>
              </a:buClr>
              <a:buSzPct val="85000"/>
              <a:buFont typeface="Wingdings" panose="05000000000000000000" pitchFamily="2" charset="2"/>
              <a:buNone/>
            </a:pPr>
            <a:r>
              <a:rPr kumimoji="1" lang="zh-CN" altLang="en-US" sz="2400" dirty="0">
                <a:latin typeface="微软雅黑" panose="020B0503020204020204" pitchFamily="34" charset="-122"/>
                <a:ea typeface="微软雅黑" panose="020B0503020204020204" pitchFamily="34" charset="-122"/>
              </a:rPr>
              <a:t>驻波条件：</a:t>
            </a:r>
          </a:p>
        </p:txBody>
      </p:sp>
      <p:sp>
        <p:nvSpPr>
          <p:cNvPr id="21" name="Text Box 114"/>
          <p:cNvSpPr txBox="1">
            <a:spLocks noChangeArrowheads="1"/>
          </p:cNvSpPr>
          <p:nvPr/>
        </p:nvSpPr>
        <p:spPr bwMode="auto">
          <a:xfrm>
            <a:off x="521203" y="2632577"/>
            <a:ext cx="1371600" cy="457200"/>
          </a:xfrm>
          <a:prstGeom prst="rect">
            <a:avLst/>
          </a:prstGeom>
          <a:noFill/>
          <a:ln w="9525">
            <a:noFill/>
            <a:miter lim="800000"/>
          </a:ln>
        </p:spPr>
        <p:txBody>
          <a:bodyPr>
            <a:spAutoFit/>
          </a:bodyPr>
          <a:lstStyle/>
          <a:p>
            <a:pPr>
              <a:spcBef>
                <a:spcPct val="50000"/>
              </a:spcBef>
              <a:buClr>
                <a:srgbClr val="33CCFF"/>
              </a:buClr>
              <a:buFont typeface="Wingdings" panose="05000000000000000000" pitchFamily="2" charset="2"/>
              <a:buNone/>
            </a:pPr>
            <a:r>
              <a:rPr kumimoji="1" lang="zh-CN" altLang="en-US" sz="2400" dirty="0">
                <a:latin typeface="微软雅黑" panose="020B0503020204020204" pitchFamily="34" charset="-122"/>
                <a:ea typeface="微软雅黑" panose="020B0503020204020204" pitchFamily="34" charset="-122"/>
              </a:rPr>
              <a:t>或：</a:t>
            </a:r>
          </a:p>
        </p:txBody>
      </p:sp>
      <p:sp>
        <p:nvSpPr>
          <p:cNvPr id="27" name="Text Box 120"/>
          <p:cNvSpPr txBox="1">
            <a:spLocks noChangeArrowheads="1"/>
          </p:cNvSpPr>
          <p:nvPr/>
        </p:nvSpPr>
        <p:spPr bwMode="auto">
          <a:xfrm>
            <a:off x="473029" y="3284082"/>
            <a:ext cx="1412875" cy="457200"/>
          </a:xfrm>
          <a:prstGeom prst="rect">
            <a:avLst/>
          </a:prstGeom>
          <a:noFill/>
          <a:ln w="9525">
            <a:noFill/>
            <a:miter lim="800000"/>
          </a:ln>
        </p:spPr>
        <p:txBody>
          <a:bodyPr>
            <a:spAutoFit/>
          </a:bodyPr>
          <a:lstStyle/>
          <a:p>
            <a:pPr>
              <a:spcBef>
                <a:spcPct val="50000"/>
              </a:spcBef>
              <a:buClr>
                <a:srgbClr val="33CCFF"/>
              </a:buClr>
              <a:buFont typeface="Wingdings" panose="05000000000000000000" pitchFamily="2" charset="2"/>
              <a:buNone/>
            </a:pPr>
            <a:r>
              <a:rPr kumimoji="1" lang="zh-CN" altLang="en-US" sz="2400" dirty="0">
                <a:latin typeface="微软雅黑" panose="020B0503020204020204" pitchFamily="34" charset="-122"/>
                <a:ea typeface="微软雅黑" panose="020B0503020204020204" pitchFamily="34" charset="-122"/>
              </a:rPr>
              <a:t>由：</a:t>
            </a:r>
          </a:p>
        </p:txBody>
      </p:sp>
      <p:sp>
        <p:nvSpPr>
          <p:cNvPr id="28" name="Text Box 121"/>
          <p:cNvSpPr txBox="1">
            <a:spLocks noChangeArrowheads="1"/>
          </p:cNvSpPr>
          <p:nvPr/>
        </p:nvSpPr>
        <p:spPr bwMode="auto">
          <a:xfrm>
            <a:off x="493666" y="4117434"/>
            <a:ext cx="1371600" cy="457200"/>
          </a:xfrm>
          <a:prstGeom prst="rect">
            <a:avLst/>
          </a:prstGeom>
          <a:noFill/>
          <a:ln w="9525">
            <a:noFill/>
            <a:miter lim="800000"/>
          </a:ln>
        </p:spPr>
        <p:txBody>
          <a:bodyPr>
            <a:spAutoFit/>
          </a:bodyPr>
          <a:lstStyle/>
          <a:p>
            <a:pPr>
              <a:spcBef>
                <a:spcPct val="50000"/>
              </a:spcBef>
              <a:buClr>
                <a:srgbClr val="33CCFF"/>
              </a:buClr>
              <a:buFont typeface="Wingdings" panose="05000000000000000000" pitchFamily="2" charset="2"/>
              <a:buNone/>
            </a:pPr>
            <a:r>
              <a:rPr kumimoji="1" lang="zh-CN" altLang="en-US" sz="2400" b="1" dirty="0">
                <a:latin typeface="Times New Roman" panose="02020603050405020304" pitchFamily="18" charset="0"/>
              </a:rPr>
              <a:t>有：</a:t>
            </a:r>
          </a:p>
        </p:txBody>
      </p:sp>
      <p:sp>
        <p:nvSpPr>
          <p:cNvPr id="31" name="Text Box 124"/>
          <p:cNvSpPr txBox="1">
            <a:spLocks noChangeArrowheads="1"/>
          </p:cNvSpPr>
          <p:nvPr/>
        </p:nvSpPr>
        <p:spPr bwMode="auto">
          <a:xfrm>
            <a:off x="611560" y="5006914"/>
            <a:ext cx="4829182" cy="457200"/>
          </a:xfrm>
          <a:prstGeom prst="rect">
            <a:avLst/>
          </a:prstGeom>
          <a:noFill/>
          <a:ln w="9525">
            <a:noFill/>
            <a:miter lim="800000"/>
          </a:ln>
        </p:spPr>
        <p:txBody>
          <a:bodyPr wrap="square">
            <a:spAutoFit/>
          </a:bodyPr>
          <a:lstStyle/>
          <a:p>
            <a:pPr>
              <a:spcBef>
                <a:spcPct val="50000"/>
              </a:spcBef>
              <a:buClr>
                <a:srgbClr val="33CCFF"/>
              </a:buClr>
              <a:buFont typeface="Wingdings" panose="05000000000000000000" pitchFamily="2" charset="2"/>
              <a:buNone/>
            </a:pPr>
            <a:r>
              <a:rPr kumimoji="1" lang="zh-CN" altLang="el-GR" sz="2400" b="1" i="1" dirty="0">
                <a:latin typeface="仿宋_GB2312" pitchFamily="49" charset="-122"/>
                <a:ea typeface="仿宋_GB2312" pitchFamily="49" charset="-122"/>
                <a:cs typeface="Times New Roman" panose="02020603050405020304" pitchFamily="18" charset="0"/>
                <a:sym typeface="Symbol" panose="05050102010706020507" pitchFamily="18" charset="2"/>
              </a:rPr>
              <a:t></a:t>
            </a:r>
            <a:r>
              <a:rPr kumimoji="1" lang="en-US" altLang="zh-CN" sz="2400" b="1" i="1" baseline="-25000" dirty="0">
                <a:latin typeface="Times New Roman" panose="02020603050405020304" pitchFamily="18" charset="0"/>
                <a:ea typeface="仿宋_GB2312" pitchFamily="49" charset="-122"/>
                <a:cs typeface="Times New Roman" panose="02020603050405020304" pitchFamily="18" charset="0"/>
                <a:sym typeface="Symbol" panose="05050102010706020507" pitchFamily="18" charset="2"/>
              </a:rPr>
              <a:t>k</a:t>
            </a:r>
            <a:r>
              <a:rPr kumimoji="1" lang="en-US" altLang="zh-CN" sz="2400" b="1" baseline="-25000" dirty="0">
                <a:latin typeface="仿宋_GB2312" pitchFamily="49" charset="-122"/>
                <a:ea typeface="仿宋_GB2312" pitchFamily="49" charset="-122"/>
                <a:cs typeface="Times New Roman" panose="02020603050405020304" pitchFamily="18" charset="0"/>
                <a:sym typeface="Symbol" panose="05050102010706020507" pitchFamily="18" charset="2"/>
              </a:rPr>
              <a:t> </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称为本正频率</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l-GR" altLang="zh-CN" sz="2400" i="1"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kumimoji="1" lang="en-US" altLang="zh-CN" sz="2400" baseline="-25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1 </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称为基频；</a:t>
            </a:r>
            <a:endParaRPr kumimoji="1" lang="el-GR" altLang="zh-CN" sz="2400" baseline="-250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sp>
        <p:nvSpPr>
          <p:cNvPr id="32" name="Text Box 125"/>
          <p:cNvSpPr txBox="1">
            <a:spLocks noChangeArrowheads="1"/>
          </p:cNvSpPr>
          <p:nvPr/>
        </p:nvSpPr>
        <p:spPr bwMode="auto">
          <a:xfrm>
            <a:off x="556404" y="5679645"/>
            <a:ext cx="5745176" cy="457200"/>
          </a:xfrm>
          <a:prstGeom prst="rect">
            <a:avLst/>
          </a:prstGeom>
          <a:noFill/>
          <a:ln w="9525">
            <a:noFill/>
            <a:miter lim="800000"/>
          </a:ln>
        </p:spPr>
        <p:txBody>
          <a:bodyPr wrap="square">
            <a:spAutoFit/>
          </a:bodyPr>
          <a:lstStyle/>
          <a:p>
            <a:pPr>
              <a:spcBef>
                <a:spcPct val="50000"/>
              </a:spcBef>
              <a:buClr>
                <a:srgbClr val="33CCFF"/>
              </a:buClr>
              <a:buFont typeface="Wingdings" panose="05000000000000000000" pitchFamily="2" charset="2"/>
              <a:buNone/>
            </a:pPr>
            <a:r>
              <a:rPr kumimoji="1" lang="zh-CN" altLang="el-GR" sz="2400" b="1" i="1" dirty="0">
                <a:latin typeface="仿宋_GB2312" pitchFamily="49" charset="-122"/>
                <a:ea typeface="仿宋_GB2312" pitchFamily="49" charset="-122"/>
                <a:cs typeface="Times New Roman" panose="02020603050405020304" pitchFamily="18" charset="0"/>
                <a:sym typeface="Symbol" panose="05050102010706020507" pitchFamily="18" charset="2"/>
              </a:rPr>
              <a:t></a:t>
            </a:r>
            <a:r>
              <a:rPr kumimoji="1" lang="en-US" altLang="zh-CN" sz="2400" b="1" baseline="-25000" dirty="0">
                <a:latin typeface="仿宋_GB2312" pitchFamily="49" charset="-122"/>
                <a:ea typeface="仿宋_GB2312" pitchFamily="49" charset="-122"/>
                <a:cs typeface="Times New Roman" panose="02020603050405020304" pitchFamily="18" charset="0"/>
                <a:sym typeface="Symbol" panose="05050102010706020507" pitchFamily="18" charset="2"/>
              </a:rPr>
              <a:t>2</a:t>
            </a:r>
            <a:r>
              <a:rPr kumimoji="1" lang="zh-CN" altLang="el-GR" sz="2400" b="1" i="1" dirty="0">
                <a:latin typeface="仿宋_GB2312" pitchFamily="49" charset="-122"/>
                <a:ea typeface="仿宋_GB2312" pitchFamily="49" charset="-122"/>
                <a:cs typeface="Times New Roman" panose="02020603050405020304" pitchFamily="18" charset="0"/>
                <a:sym typeface="Symbol" panose="05050102010706020507" pitchFamily="18" charset="2"/>
              </a:rPr>
              <a:t>，</a:t>
            </a:r>
            <a:r>
              <a:rPr kumimoji="1" lang="en-US" altLang="zh-CN" sz="2400" b="1" baseline="-25000" dirty="0">
                <a:latin typeface="仿宋_GB2312" pitchFamily="49" charset="-122"/>
                <a:ea typeface="仿宋_GB2312" pitchFamily="49" charset="-122"/>
                <a:cs typeface="Times New Roman" panose="02020603050405020304" pitchFamily="18" charset="0"/>
                <a:sym typeface="Symbol" panose="05050102010706020507" pitchFamily="18" charset="2"/>
              </a:rPr>
              <a:t>3</a:t>
            </a:r>
            <a:r>
              <a:rPr kumimoji="1" lang="zh-CN" altLang="el-GR" sz="2400" b="1" i="1" dirty="0">
                <a:latin typeface="仿宋_GB2312" pitchFamily="49" charset="-122"/>
                <a:ea typeface="仿宋_GB2312" pitchFamily="49" charset="-122"/>
                <a:cs typeface="Times New Roman" panose="02020603050405020304" pitchFamily="18" charset="0"/>
                <a:sym typeface="Symbol" panose="05050102010706020507" pitchFamily="18" charset="2"/>
              </a:rPr>
              <a:t>，</a:t>
            </a:r>
            <a:r>
              <a:rPr kumimoji="1" lang="en-US" altLang="zh-CN" sz="2400" b="1" i="1" dirty="0">
                <a:latin typeface="宋体" panose="02010600030101010101" pitchFamily="2" charset="-122"/>
                <a:ea typeface="仿宋_GB2312" pitchFamily="49" charset="-122"/>
                <a:cs typeface="Times New Roman" panose="02020603050405020304" pitchFamily="18" charset="0"/>
                <a:sym typeface="Symbol" panose="05050102010706020507" pitchFamily="18" charset="2"/>
              </a:rPr>
              <a:t>…</a:t>
            </a:r>
            <a:r>
              <a:rPr kumimoji="1" lang="en-US" altLang="zh-CN" sz="2400" b="1" i="1" dirty="0">
                <a:latin typeface="仿宋_GB2312" pitchFamily="49" charset="-122"/>
                <a:ea typeface="仿宋_GB2312" pitchFamily="49" charset="-122"/>
                <a:cs typeface="Times New Roman" panose="02020603050405020304" pitchFamily="18" charset="0"/>
                <a:sym typeface="Symbol" panose="05050102010706020507" pitchFamily="18" charset="2"/>
              </a:rPr>
              <a:t> </a:t>
            </a:r>
            <a:r>
              <a:rPr kumimoji="1" lang="zh-CN" altLang="en-US" sz="24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分别称为二次，三次谐频等</a:t>
            </a:r>
            <a:r>
              <a:rPr kumimoji="1"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endParaRPr kumimoji="1" lang="el-GR" altLang="zh-CN" sz="2400" dirty="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p:txBody>
      </p:sp>
      <p:graphicFrame>
        <p:nvGraphicFramePr>
          <p:cNvPr id="53266" name="Object 18"/>
          <p:cNvGraphicFramePr>
            <a:graphicFrameLocks noChangeAspect="1"/>
          </p:cNvGraphicFramePr>
          <p:nvPr>
            <p:extLst>
              <p:ext uri="{D42A27DB-BD31-4B8C-83A1-F6EECF244321}">
                <p14:modId xmlns:p14="http://schemas.microsoft.com/office/powerpoint/2010/main" val="1707989599"/>
              </p:ext>
            </p:extLst>
          </p:nvPr>
        </p:nvGraphicFramePr>
        <p:xfrm>
          <a:off x="2047614" y="1767602"/>
          <a:ext cx="1031047" cy="790016"/>
        </p:xfrm>
        <a:graphic>
          <a:graphicData uri="http://schemas.openxmlformats.org/presentationml/2006/ole">
            <mc:AlternateContent xmlns:mc="http://schemas.openxmlformats.org/markup-compatibility/2006">
              <mc:Choice xmlns:v="urn:schemas-microsoft-com:vml" Requires="v">
                <p:oleObj name="Equation" r:id="rId3" imgW="507960" imgH="393480" progId="Equation.DSMT4">
                  <p:embed/>
                </p:oleObj>
              </mc:Choice>
              <mc:Fallback>
                <p:oleObj name="Equation" r:id="rId3" imgW="507960" imgH="393480" progId="Equation.DSMT4">
                  <p:embed/>
                  <p:pic>
                    <p:nvPicPr>
                      <p:cNvPr id="0" name="Picture 18"/>
                      <p:cNvPicPr>
                        <a:picLocks noChangeAspect="1" noChangeArrowheads="1"/>
                      </p:cNvPicPr>
                      <p:nvPr/>
                    </p:nvPicPr>
                    <p:blipFill>
                      <a:blip r:embed="rId4"/>
                      <a:srcRect/>
                      <a:stretch>
                        <a:fillRect/>
                      </a:stretch>
                    </p:blipFill>
                    <p:spPr bwMode="auto">
                      <a:xfrm>
                        <a:off x="2047614" y="1767602"/>
                        <a:ext cx="1031047" cy="790016"/>
                      </a:xfrm>
                      <a:prstGeom prst="rect">
                        <a:avLst/>
                      </a:prstGeom>
                      <a:noFill/>
                    </p:spPr>
                  </p:pic>
                </p:oleObj>
              </mc:Fallback>
            </mc:AlternateContent>
          </a:graphicData>
        </a:graphic>
      </p:graphicFrame>
      <p:graphicFrame>
        <p:nvGraphicFramePr>
          <p:cNvPr id="53267" name="Object 19"/>
          <p:cNvGraphicFramePr>
            <a:graphicFrameLocks noChangeAspect="1"/>
          </p:cNvGraphicFramePr>
          <p:nvPr>
            <p:extLst>
              <p:ext uri="{D42A27DB-BD31-4B8C-83A1-F6EECF244321}">
                <p14:modId xmlns:p14="http://schemas.microsoft.com/office/powerpoint/2010/main" val="913775410"/>
              </p:ext>
            </p:extLst>
          </p:nvPr>
        </p:nvGraphicFramePr>
        <p:xfrm>
          <a:off x="2100514" y="2604875"/>
          <a:ext cx="870457" cy="696369"/>
        </p:xfrm>
        <a:graphic>
          <a:graphicData uri="http://schemas.openxmlformats.org/presentationml/2006/ole">
            <mc:AlternateContent xmlns:mc="http://schemas.openxmlformats.org/markup-compatibility/2006">
              <mc:Choice xmlns:v="urn:schemas-microsoft-com:vml" Requires="v">
                <p:oleObj name="Equation" r:id="rId5" imgW="495000" imgH="393480" progId="Equation.DSMT4">
                  <p:embed/>
                </p:oleObj>
              </mc:Choice>
              <mc:Fallback>
                <p:oleObj name="Equation" r:id="rId5" imgW="495000" imgH="393480" progId="Equation.DSMT4">
                  <p:embed/>
                  <p:pic>
                    <p:nvPicPr>
                      <p:cNvPr id="0" name="Picture 19"/>
                      <p:cNvPicPr>
                        <a:picLocks noChangeAspect="1" noChangeArrowheads="1"/>
                      </p:cNvPicPr>
                      <p:nvPr/>
                    </p:nvPicPr>
                    <p:blipFill>
                      <a:blip r:embed="rId6"/>
                      <a:srcRect/>
                      <a:stretch>
                        <a:fillRect/>
                      </a:stretch>
                    </p:blipFill>
                    <p:spPr bwMode="auto">
                      <a:xfrm>
                        <a:off x="2100514" y="2604875"/>
                        <a:ext cx="870457" cy="696369"/>
                      </a:xfrm>
                      <a:prstGeom prst="rect">
                        <a:avLst/>
                      </a:prstGeom>
                      <a:noFill/>
                    </p:spPr>
                  </p:pic>
                </p:oleObj>
              </mc:Fallback>
            </mc:AlternateContent>
          </a:graphicData>
        </a:graphic>
      </p:graphicFrame>
      <p:graphicFrame>
        <p:nvGraphicFramePr>
          <p:cNvPr id="53268" name="Object 20"/>
          <p:cNvGraphicFramePr>
            <a:graphicFrameLocks noChangeAspect="1"/>
          </p:cNvGraphicFramePr>
          <p:nvPr>
            <p:extLst>
              <p:ext uri="{D42A27DB-BD31-4B8C-83A1-F6EECF244321}">
                <p14:modId xmlns:p14="http://schemas.microsoft.com/office/powerpoint/2010/main" val="2479073970"/>
              </p:ext>
            </p:extLst>
          </p:nvPr>
        </p:nvGraphicFramePr>
        <p:xfrm>
          <a:off x="1906588" y="3829050"/>
          <a:ext cx="1555750" cy="954088"/>
        </p:xfrm>
        <a:graphic>
          <a:graphicData uri="http://schemas.openxmlformats.org/presentationml/2006/ole">
            <mc:AlternateContent xmlns:mc="http://schemas.openxmlformats.org/markup-compatibility/2006">
              <mc:Choice xmlns:v="urn:schemas-microsoft-com:vml" Requires="v">
                <p:oleObj name="Equation" r:id="rId7" imgW="1663560" imgH="1015920" progId="Equation.DSMT4">
                  <p:embed/>
                </p:oleObj>
              </mc:Choice>
              <mc:Fallback>
                <p:oleObj name="Equation" r:id="rId7" imgW="1663560" imgH="1015920" progId="Equation.DSMT4">
                  <p:embed/>
                  <p:pic>
                    <p:nvPicPr>
                      <p:cNvPr id="0" name="Picture 20"/>
                      <p:cNvPicPr>
                        <a:picLocks noChangeAspect="1" noChangeArrowheads="1"/>
                      </p:cNvPicPr>
                      <p:nvPr/>
                    </p:nvPicPr>
                    <p:blipFill>
                      <a:blip r:embed="rId8"/>
                      <a:srcRect/>
                      <a:stretch>
                        <a:fillRect/>
                      </a:stretch>
                    </p:blipFill>
                    <p:spPr bwMode="auto">
                      <a:xfrm>
                        <a:off x="1906588" y="3829050"/>
                        <a:ext cx="1555750" cy="954088"/>
                      </a:xfrm>
                      <a:prstGeom prst="rect">
                        <a:avLst/>
                      </a:prstGeom>
                      <a:noFill/>
                    </p:spPr>
                  </p:pic>
                </p:oleObj>
              </mc:Fallback>
            </mc:AlternateContent>
          </a:graphicData>
        </a:graphic>
      </p:graphicFrame>
      <p:graphicFrame>
        <p:nvGraphicFramePr>
          <p:cNvPr id="53269" name="Object 21"/>
          <p:cNvGraphicFramePr>
            <a:graphicFrameLocks noChangeAspect="1"/>
          </p:cNvGraphicFramePr>
          <p:nvPr/>
        </p:nvGraphicFramePr>
        <p:xfrm>
          <a:off x="3253550" y="2028776"/>
          <a:ext cx="1389888" cy="390144"/>
        </p:xfrm>
        <a:graphic>
          <a:graphicData uri="http://schemas.openxmlformats.org/presentationml/2006/ole">
            <mc:AlternateContent xmlns:mc="http://schemas.openxmlformats.org/markup-compatibility/2006">
              <mc:Choice xmlns:v="urn:schemas-microsoft-com:vml" Requires="v">
                <p:oleObj name="Equation" r:id="rId9" imgW="723900" imgH="203200" progId="Equation.DSMT4">
                  <p:embed/>
                </p:oleObj>
              </mc:Choice>
              <mc:Fallback>
                <p:oleObj name="Equation" r:id="rId9" imgW="723900" imgH="203200" progId="Equation.DSMT4">
                  <p:embed/>
                  <p:pic>
                    <p:nvPicPr>
                      <p:cNvPr id="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3550" y="2028776"/>
                        <a:ext cx="1389888" cy="390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0" name="Object 22"/>
          <p:cNvGraphicFramePr>
            <a:graphicFrameLocks noChangeAspect="1"/>
          </p:cNvGraphicFramePr>
          <p:nvPr/>
        </p:nvGraphicFramePr>
        <p:xfrm>
          <a:off x="3325496" y="2670325"/>
          <a:ext cx="1389380" cy="389890"/>
        </p:xfrm>
        <a:graphic>
          <a:graphicData uri="http://schemas.openxmlformats.org/presentationml/2006/ole">
            <mc:AlternateContent xmlns:mc="http://schemas.openxmlformats.org/markup-compatibility/2006">
              <mc:Choice xmlns:v="urn:schemas-microsoft-com:vml" Requires="v">
                <p:oleObj name="Equation" r:id="rId9" imgW="723900" imgH="203200" progId="Equation.DSMT4">
                  <p:embed/>
                </p:oleObj>
              </mc:Choice>
              <mc:Fallback>
                <p:oleObj name="Equation" r:id="rId9" imgW="723900" imgH="203200" progId="Equation.DSMT4">
                  <p:embed/>
                  <p:pic>
                    <p:nvPicPr>
                      <p:cNvPr id="0"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5496" y="2670325"/>
                        <a:ext cx="1389380" cy="389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1" name="Object 23"/>
          <p:cNvGraphicFramePr>
            <a:graphicFrameLocks noChangeAspect="1"/>
          </p:cNvGraphicFramePr>
          <p:nvPr>
            <p:extLst>
              <p:ext uri="{D42A27DB-BD31-4B8C-83A1-F6EECF244321}">
                <p14:modId xmlns:p14="http://schemas.microsoft.com/office/powerpoint/2010/main" val="501996080"/>
              </p:ext>
            </p:extLst>
          </p:nvPr>
        </p:nvGraphicFramePr>
        <p:xfrm>
          <a:off x="1954213" y="3200400"/>
          <a:ext cx="1558925" cy="576263"/>
        </p:xfrm>
        <a:graphic>
          <a:graphicData uri="http://schemas.openxmlformats.org/presentationml/2006/ole">
            <mc:AlternateContent xmlns:mc="http://schemas.openxmlformats.org/markup-compatibility/2006">
              <mc:Choice xmlns:v="urn:schemas-microsoft-com:vml" Requires="v">
                <p:oleObj name="Equation" r:id="rId11" imgW="685800" imgH="253800" progId="Equation.DSMT4">
                  <p:embed/>
                </p:oleObj>
              </mc:Choice>
              <mc:Fallback>
                <p:oleObj name="Equation" r:id="rId11" imgW="685800" imgH="253800" progId="Equation.DSMT4">
                  <p:embed/>
                  <p:pic>
                    <p:nvPicPr>
                      <p:cNvPr id="0" name="Picture 23"/>
                      <p:cNvPicPr>
                        <a:picLocks noChangeAspect="1" noChangeArrowheads="1"/>
                      </p:cNvPicPr>
                      <p:nvPr/>
                    </p:nvPicPr>
                    <p:blipFill>
                      <a:blip r:embed="rId12"/>
                      <a:srcRect/>
                      <a:stretch>
                        <a:fillRect/>
                      </a:stretch>
                    </p:blipFill>
                    <p:spPr bwMode="auto">
                      <a:xfrm>
                        <a:off x="1954213" y="3200400"/>
                        <a:ext cx="1558925" cy="576263"/>
                      </a:xfrm>
                      <a:prstGeom prst="rect">
                        <a:avLst/>
                      </a:prstGeom>
                      <a:noFill/>
                    </p:spPr>
                  </p:pic>
                </p:oleObj>
              </mc:Fallback>
            </mc:AlternateContent>
          </a:graphicData>
        </a:graphic>
      </p:graphicFrame>
      <p:graphicFrame>
        <p:nvGraphicFramePr>
          <p:cNvPr id="53272" name="Object 24"/>
          <p:cNvGraphicFramePr>
            <a:graphicFrameLocks noChangeAspect="1"/>
          </p:cNvGraphicFramePr>
          <p:nvPr>
            <p:extLst>
              <p:ext uri="{D42A27DB-BD31-4B8C-83A1-F6EECF244321}">
                <p14:modId xmlns:p14="http://schemas.microsoft.com/office/powerpoint/2010/main" val="733548971"/>
              </p:ext>
            </p:extLst>
          </p:nvPr>
        </p:nvGraphicFramePr>
        <p:xfrm>
          <a:off x="3948748" y="4254775"/>
          <a:ext cx="1389380" cy="389890"/>
        </p:xfrm>
        <a:graphic>
          <a:graphicData uri="http://schemas.openxmlformats.org/presentationml/2006/ole">
            <mc:AlternateContent xmlns:mc="http://schemas.openxmlformats.org/markup-compatibility/2006">
              <mc:Choice xmlns:v="urn:schemas-microsoft-com:vml" Requires="v">
                <p:oleObj name="Equation" r:id="rId9" imgW="723900" imgH="203200" progId="Equation.DSMT4">
                  <p:embed/>
                </p:oleObj>
              </mc:Choice>
              <mc:Fallback>
                <p:oleObj name="Equation" r:id="rId9" imgW="723900" imgH="203200" progId="Equation.DSMT4">
                  <p:embed/>
                  <p:pic>
                    <p:nvPicPr>
                      <p:cNvPr id="0" name="Picture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8748" y="4254775"/>
                        <a:ext cx="1389380" cy="389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组合 47"/>
          <p:cNvGrpSpPr/>
          <p:nvPr/>
        </p:nvGrpSpPr>
        <p:grpSpPr>
          <a:xfrm>
            <a:off x="5695960" y="2100214"/>
            <a:ext cx="3233758" cy="1031215"/>
            <a:chOff x="5695960" y="2517797"/>
            <a:chExt cx="3233758" cy="1031215"/>
          </a:xfrm>
        </p:grpSpPr>
        <p:pic>
          <p:nvPicPr>
            <p:cNvPr id="12" name="Picture 105" descr="图形1"/>
            <p:cNvPicPr>
              <a:picLocks noChangeAspect="1" noChangeArrowheads="1"/>
            </p:cNvPicPr>
            <p:nvPr/>
          </p:nvPicPr>
          <p:blipFill>
            <a:blip r:embed="rId13">
              <a:clrChange>
                <a:clrFrom>
                  <a:srgbClr val="135D9C"/>
                </a:clrFrom>
                <a:clrTo>
                  <a:srgbClr val="135D9C">
                    <a:alpha val="0"/>
                  </a:srgbClr>
                </a:clrTo>
              </a:clrChange>
              <a:lum bright="-100000"/>
            </a:blip>
            <a:srcRect l="2792" t="2206" r="2849" b="68137"/>
            <a:stretch>
              <a:fillRect/>
            </a:stretch>
          </p:blipFill>
          <p:spPr bwMode="auto">
            <a:xfrm>
              <a:off x="6000755" y="2517797"/>
              <a:ext cx="2628900" cy="576263"/>
            </a:xfrm>
            <a:prstGeom prst="rect">
              <a:avLst/>
            </a:prstGeom>
            <a:noFill/>
            <a:ln w="9525">
              <a:noFill/>
              <a:miter lim="800000"/>
              <a:headEnd/>
              <a:tailEnd/>
            </a:ln>
          </p:spPr>
        </p:pic>
        <p:graphicFrame>
          <p:nvGraphicFramePr>
            <p:cNvPr id="53273" name="Object 25"/>
            <p:cNvGraphicFramePr>
              <a:graphicFrameLocks noChangeAspect="1"/>
            </p:cNvGraphicFramePr>
            <p:nvPr/>
          </p:nvGraphicFramePr>
          <p:xfrm>
            <a:off x="6914695" y="3000372"/>
            <a:ext cx="891540" cy="548640"/>
          </p:xfrm>
          <a:graphic>
            <a:graphicData uri="http://schemas.openxmlformats.org/presentationml/2006/ole">
              <mc:AlternateContent xmlns:mc="http://schemas.openxmlformats.org/markup-compatibility/2006">
                <mc:Choice xmlns:v="urn:schemas-microsoft-com:vml" Requires="v">
                  <p:oleObj name="Equation" r:id="rId14" imgW="11887200" imgH="7315200" progId="Equation.DSMT4">
                    <p:embed/>
                  </p:oleObj>
                </mc:Choice>
                <mc:Fallback>
                  <p:oleObj name="Equation" r:id="rId14" imgW="11887200" imgH="7315200" progId="Equation.DSMT4">
                    <p:embed/>
                    <p:pic>
                      <p:nvPicPr>
                        <p:cNvPr id="0" name="Picture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14695" y="3000372"/>
                          <a:ext cx="891540" cy="548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6" name="Object 28"/>
            <p:cNvGraphicFramePr>
              <a:graphicFrameLocks noChangeAspect="1"/>
            </p:cNvGraphicFramePr>
            <p:nvPr/>
          </p:nvGraphicFramePr>
          <p:xfrm>
            <a:off x="5695960" y="2571744"/>
            <a:ext cx="304800" cy="330200"/>
          </p:xfrm>
          <a:graphic>
            <a:graphicData uri="http://schemas.openxmlformats.org/presentationml/2006/ole">
              <mc:AlternateContent xmlns:mc="http://schemas.openxmlformats.org/markup-compatibility/2006">
                <mc:Choice xmlns:v="urn:schemas-microsoft-com:vml" Requires="v">
                  <p:oleObj name="Equation" r:id="rId16" imgW="3657600" imgH="3962400" progId="Equation.DSMT4">
                    <p:embed/>
                  </p:oleObj>
                </mc:Choice>
                <mc:Fallback>
                  <p:oleObj name="Equation" r:id="rId16" imgW="3657600" imgH="3962400" progId="Equation.DSMT4">
                    <p:embed/>
                    <p:pic>
                      <p:nvPicPr>
                        <p:cNvPr id="0" name="Picture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5960" y="2571744"/>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7" name="Object 29"/>
            <p:cNvGraphicFramePr>
              <a:graphicFrameLocks noChangeAspect="1"/>
            </p:cNvGraphicFramePr>
            <p:nvPr/>
          </p:nvGraphicFramePr>
          <p:xfrm>
            <a:off x="8624918" y="2527296"/>
            <a:ext cx="304800" cy="330200"/>
          </p:xfrm>
          <a:graphic>
            <a:graphicData uri="http://schemas.openxmlformats.org/presentationml/2006/ole">
              <mc:AlternateContent xmlns:mc="http://schemas.openxmlformats.org/markup-compatibility/2006">
                <mc:Choice xmlns:v="urn:schemas-microsoft-com:vml" Requires="v">
                  <p:oleObj name="Equation" r:id="rId18" imgW="3657600" imgH="3962400" progId="Equation.DSMT4">
                    <p:embed/>
                  </p:oleObj>
                </mc:Choice>
                <mc:Fallback>
                  <p:oleObj name="Equation" r:id="rId18" imgW="3657600" imgH="3962400" progId="Equation.DSMT4">
                    <p:embed/>
                    <p:pic>
                      <p:nvPicPr>
                        <p:cNvPr id="0" name="Picture 2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4918" y="2527296"/>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9" name="组合 48"/>
          <p:cNvGrpSpPr/>
          <p:nvPr/>
        </p:nvGrpSpPr>
        <p:grpSpPr>
          <a:xfrm>
            <a:off x="5695960" y="3171784"/>
            <a:ext cx="3233758" cy="935974"/>
            <a:chOff x="5695960" y="3741760"/>
            <a:chExt cx="3233758" cy="935974"/>
          </a:xfrm>
        </p:grpSpPr>
        <p:pic>
          <p:nvPicPr>
            <p:cNvPr id="20" name="Picture 113" descr="图形1"/>
            <p:cNvPicPr>
              <a:picLocks noChangeAspect="1" noChangeArrowheads="1"/>
            </p:cNvPicPr>
            <p:nvPr/>
          </p:nvPicPr>
          <p:blipFill>
            <a:blip r:embed="rId20">
              <a:clrChange>
                <a:clrFrom>
                  <a:srgbClr val="135D9C"/>
                </a:clrFrom>
                <a:clrTo>
                  <a:srgbClr val="135D9C">
                    <a:alpha val="0"/>
                  </a:srgbClr>
                </a:clrTo>
              </a:clrChange>
              <a:lum bright="-100000"/>
            </a:blip>
            <a:srcRect l="2792" t="31863" r="2849" b="27370"/>
            <a:stretch>
              <a:fillRect/>
            </a:stretch>
          </p:blipFill>
          <p:spPr bwMode="auto">
            <a:xfrm>
              <a:off x="6000755" y="3741760"/>
              <a:ext cx="2628900" cy="792162"/>
            </a:xfrm>
            <a:prstGeom prst="rect">
              <a:avLst/>
            </a:prstGeom>
            <a:noFill/>
            <a:ln w="9525">
              <a:noFill/>
              <a:miter lim="800000"/>
              <a:headEnd/>
              <a:tailEnd/>
            </a:ln>
          </p:spPr>
        </p:pic>
        <p:graphicFrame>
          <p:nvGraphicFramePr>
            <p:cNvPr id="53274" name="Object 26"/>
            <p:cNvGraphicFramePr>
              <a:graphicFrameLocks noChangeAspect="1"/>
            </p:cNvGraphicFramePr>
            <p:nvPr/>
          </p:nvGraphicFramePr>
          <p:xfrm>
            <a:off x="7017565" y="4357694"/>
            <a:ext cx="685800" cy="320040"/>
          </p:xfrm>
          <a:graphic>
            <a:graphicData uri="http://schemas.openxmlformats.org/presentationml/2006/ole">
              <mc:AlternateContent xmlns:mc="http://schemas.openxmlformats.org/markup-compatibility/2006">
                <mc:Choice xmlns:v="urn:schemas-microsoft-com:vml" Requires="v">
                  <p:oleObj name="Equation" r:id="rId21" imgW="9144000" imgH="4267200" progId="Equation.DSMT4">
                    <p:embed/>
                  </p:oleObj>
                </mc:Choice>
                <mc:Fallback>
                  <p:oleObj name="Equation" r:id="rId21" imgW="9144000" imgH="4267200" progId="Equation.DSMT4">
                    <p:embed/>
                    <p:pic>
                      <p:nvPicPr>
                        <p:cNvPr id="0" name="Picture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7565" y="4357694"/>
                          <a:ext cx="685800" cy="32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8" name="Object 30"/>
            <p:cNvGraphicFramePr>
              <a:graphicFrameLocks noChangeAspect="1"/>
            </p:cNvGraphicFramePr>
            <p:nvPr/>
          </p:nvGraphicFramePr>
          <p:xfrm>
            <a:off x="5695960" y="3929066"/>
            <a:ext cx="304800" cy="330200"/>
          </p:xfrm>
          <a:graphic>
            <a:graphicData uri="http://schemas.openxmlformats.org/presentationml/2006/ole">
              <mc:AlternateContent xmlns:mc="http://schemas.openxmlformats.org/markup-compatibility/2006">
                <mc:Choice xmlns:v="urn:schemas-microsoft-com:vml" Requires="v">
                  <p:oleObj name="Equation" r:id="rId16" imgW="3657600" imgH="3962400" progId="Equation.DSMT4">
                    <p:embed/>
                  </p:oleObj>
                </mc:Choice>
                <mc:Fallback>
                  <p:oleObj name="Equation" r:id="rId16" imgW="3657600" imgH="3962400" progId="Equation.DSMT4">
                    <p:embed/>
                    <p:pic>
                      <p:nvPicPr>
                        <p:cNvPr id="0" name="Picture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5960" y="3929066"/>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79" name="Object 31"/>
            <p:cNvGraphicFramePr>
              <a:graphicFrameLocks noChangeAspect="1"/>
            </p:cNvGraphicFramePr>
            <p:nvPr/>
          </p:nvGraphicFramePr>
          <p:xfrm>
            <a:off x="8624918" y="3884618"/>
            <a:ext cx="304800" cy="330200"/>
          </p:xfrm>
          <a:graphic>
            <a:graphicData uri="http://schemas.openxmlformats.org/presentationml/2006/ole">
              <mc:AlternateContent xmlns:mc="http://schemas.openxmlformats.org/markup-compatibility/2006">
                <mc:Choice xmlns:v="urn:schemas-microsoft-com:vml" Requires="v">
                  <p:oleObj name="Equation" r:id="rId18" imgW="3657600" imgH="3962400" progId="Equation.DSMT4">
                    <p:embed/>
                  </p:oleObj>
                </mc:Choice>
                <mc:Fallback>
                  <p:oleObj name="Equation" r:id="rId18" imgW="3657600" imgH="3962400" progId="Equation.DSMT4">
                    <p:embed/>
                    <p:pic>
                      <p:nvPicPr>
                        <p:cNvPr id="0" name="Picture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4918" y="3884618"/>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0" name="组合 49"/>
          <p:cNvGrpSpPr/>
          <p:nvPr/>
        </p:nvGrpSpPr>
        <p:grpSpPr>
          <a:xfrm>
            <a:off x="5695960" y="4243354"/>
            <a:ext cx="3233758" cy="1179508"/>
            <a:chOff x="5695960" y="4821260"/>
            <a:chExt cx="3233758" cy="1179508"/>
          </a:xfrm>
        </p:grpSpPr>
        <p:pic>
          <p:nvPicPr>
            <p:cNvPr id="19" name="Picture 112" descr="图形1"/>
            <p:cNvPicPr>
              <a:picLocks noChangeAspect="1" noChangeArrowheads="1"/>
            </p:cNvPicPr>
            <p:nvPr/>
          </p:nvPicPr>
          <p:blipFill>
            <a:blip r:embed="rId20">
              <a:clrChange>
                <a:clrFrom>
                  <a:srgbClr val="135D9C"/>
                </a:clrFrom>
                <a:clrTo>
                  <a:srgbClr val="135D9C">
                    <a:alpha val="0"/>
                  </a:srgbClr>
                </a:clrTo>
              </a:clrChange>
              <a:lum bright="-100000"/>
            </a:blip>
            <a:srcRect l="2792" t="65196" r="2849" b="2206"/>
            <a:stretch>
              <a:fillRect/>
            </a:stretch>
          </p:blipFill>
          <p:spPr bwMode="auto">
            <a:xfrm>
              <a:off x="6000755" y="4821260"/>
              <a:ext cx="2628900" cy="633412"/>
            </a:xfrm>
            <a:prstGeom prst="rect">
              <a:avLst/>
            </a:prstGeom>
            <a:noFill/>
            <a:ln w="9525">
              <a:noFill/>
              <a:miter lim="800000"/>
              <a:headEnd/>
              <a:tailEnd/>
            </a:ln>
          </p:spPr>
        </p:pic>
        <p:graphicFrame>
          <p:nvGraphicFramePr>
            <p:cNvPr id="53275" name="Object 27"/>
            <p:cNvGraphicFramePr>
              <a:graphicFrameLocks noChangeAspect="1"/>
            </p:cNvGraphicFramePr>
            <p:nvPr/>
          </p:nvGraphicFramePr>
          <p:xfrm>
            <a:off x="6857545" y="5452128"/>
            <a:ext cx="1005840" cy="548640"/>
          </p:xfrm>
          <a:graphic>
            <a:graphicData uri="http://schemas.openxmlformats.org/presentationml/2006/ole">
              <mc:AlternateContent xmlns:mc="http://schemas.openxmlformats.org/markup-compatibility/2006">
                <mc:Choice xmlns:v="urn:schemas-microsoft-com:vml" Requires="v">
                  <p:oleObj name="Equation" r:id="rId23" imgW="13411200" imgH="7315200" progId="Equation.DSMT4">
                    <p:embed/>
                  </p:oleObj>
                </mc:Choice>
                <mc:Fallback>
                  <p:oleObj name="Equation" r:id="rId23" imgW="13411200" imgH="7315200" progId="Equation.DSMT4">
                    <p:embed/>
                    <p:pic>
                      <p:nvPicPr>
                        <p:cNvPr id="0" name="Picture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57545" y="5452128"/>
                          <a:ext cx="1005840" cy="548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80" name="Object 32"/>
            <p:cNvGraphicFramePr>
              <a:graphicFrameLocks noChangeAspect="1"/>
            </p:cNvGraphicFramePr>
            <p:nvPr/>
          </p:nvGraphicFramePr>
          <p:xfrm>
            <a:off x="5695960" y="5027626"/>
            <a:ext cx="304800" cy="330200"/>
          </p:xfrm>
          <a:graphic>
            <a:graphicData uri="http://schemas.openxmlformats.org/presentationml/2006/ole">
              <mc:AlternateContent xmlns:mc="http://schemas.openxmlformats.org/markup-compatibility/2006">
                <mc:Choice xmlns:v="urn:schemas-microsoft-com:vml" Requires="v">
                  <p:oleObj name="Equation" r:id="rId16" imgW="3657600" imgH="3962400" progId="Equation.DSMT4">
                    <p:embed/>
                  </p:oleObj>
                </mc:Choice>
                <mc:Fallback>
                  <p:oleObj name="Equation" r:id="rId16" imgW="3657600" imgH="3962400" progId="Equation.DSMT4">
                    <p:embed/>
                    <p:pic>
                      <p:nvPicPr>
                        <p:cNvPr id="0" name="Picture 3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95960" y="5027626"/>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81" name="Object 33"/>
            <p:cNvGraphicFramePr>
              <a:graphicFrameLocks noChangeAspect="1"/>
            </p:cNvGraphicFramePr>
            <p:nvPr/>
          </p:nvGraphicFramePr>
          <p:xfrm>
            <a:off x="8624918" y="5000636"/>
            <a:ext cx="304800" cy="330200"/>
          </p:xfrm>
          <a:graphic>
            <a:graphicData uri="http://schemas.openxmlformats.org/presentationml/2006/ole">
              <mc:AlternateContent xmlns:mc="http://schemas.openxmlformats.org/markup-compatibility/2006">
                <mc:Choice xmlns:v="urn:schemas-microsoft-com:vml" Requires="v">
                  <p:oleObj name="Equation" r:id="rId18" imgW="3657600" imgH="3962400" progId="Equation.DSMT4">
                    <p:embed/>
                  </p:oleObj>
                </mc:Choice>
                <mc:Fallback>
                  <p:oleObj name="Equation" r:id="rId18" imgW="3657600" imgH="3962400" progId="Equation.DSMT4">
                    <p:embed/>
                    <p:pic>
                      <p:nvPicPr>
                        <p:cNvPr id="0" name="Picture 3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24918" y="5000636"/>
                          <a:ext cx="304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 name="Object 18">
            <a:extLst>
              <a:ext uri="{FF2B5EF4-FFF2-40B4-BE49-F238E27FC236}">
                <a16:creationId xmlns:a16="http://schemas.microsoft.com/office/drawing/2014/main" id="{C19EF198-2570-D616-0454-13747D9B218A}"/>
              </a:ext>
            </a:extLst>
          </p:cNvPr>
          <p:cNvGraphicFramePr>
            <a:graphicFrameLocks noChangeAspect="1"/>
          </p:cNvGraphicFramePr>
          <p:nvPr>
            <p:extLst>
              <p:ext uri="{D42A27DB-BD31-4B8C-83A1-F6EECF244321}">
                <p14:modId xmlns:p14="http://schemas.microsoft.com/office/powerpoint/2010/main" val="854833573"/>
              </p:ext>
            </p:extLst>
          </p:nvPr>
        </p:nvGraphicFramePr>
        <p:xfrm>
          <a:off x="3230442" y="851754"/>
          <a:ext cx="272504" cy="350361"/>
        </p:xfrm>
        <a:graphic>
          <a:graphicData uri="http://schemas.openxmlformats.org/presentationml/2006/ole">
            <mc:AlternateContent xmlns:mc="http://schemas.openxmlformats.org/markup-compatibility/2006">
              <mc:Choice xmlns:v="urn:schemas-microsoft-com:vml" Requires="v">
                <p:oleObj name="Equation" r:id="rId25" imgW="139680" imgH="177480" progId="Equation.DSMT4">
                  <p:embed/>
                </p:oleObj>
              </mc:Choice>
              <mc:Fallback>
                <p:oleObj name="Equation" r:id="rId25" imgW="139680" imgH="177480" progId="Equation.DSMT4">
                  <p:embed/>
                  <p:pic>
                    <p:nvPicPr>
                      <p:cNvPr id="53266" name="Object 18"/>
                      <p:cNvPicPr>
                        <a:picLocks noChangeAspect="1" noChangeArrowheads="1"/>
                      </p:cNvPicPr>
                      <p:nvPr/>
                    </p:nvPicPr>
                    <p:blipFill>
                      <a:blip r:embed="rId26"/>
                      <a:srcRect/>
                      <a:stretch>
                        <a:fillRect/>
                      </a:stretch>
                    </p:blipFill>
                    <p:spPr bwMode="auto">
                      <a:xfrm>
                        <a:off x="3230442" y="851754"/>
                        <a:ext cx="272504" cy="350361"/>
                      </a:xfrm>
                      <a:prstGeom prst="rect">
                        <a:avLst/>
                      </a:prstGeom>
                      <a:noFill/>
                    </p:spPr>
                  </p:pic>
                </p:oleObj>
              </mc:Fallback>
            </mc:AlternateContent>
          </a:graphicData>
        </a:graphic>
      </p:graphicFrame>
      <p:graphicFrame>
        <p:nvGraphicFramePr>
          <p:cNvPr id="3" name="Object 18">
            <a:extLst>
              <a:ext uri="{FF2B5EF4-FFF2-40B4-BE49-F238E27FC236}">
                <a16:creationId xmlns:a16="http://schemas.microsoft.com/office/drawing/2014/main" id="{761CE923-B901-B647-3878-B966815A7BFE}"/>
              </a:ext>
            </a:extLst>
          </p:cNvPr>
          <p:cNvGraphicFramePr>
            <a:graphicFrameLocks noChangeAspect="1"/>
          </p:cNvGraphicFramePr>
          <p:nvPr>
            <p:extLst>
              <p:ext uri="{D42A27DB-BD31-4B8C-83A1-F6EECF244321}">
                <p14:modId xmlns:p14="http://schemas.microsoft.com/office/powerpoint/2010/main" val="1364362460"/>
              </p:ext>
            </p:extLst>
          </p:nvPr>
        </p:nvGraphicFramePr>
        <p:xfrm>
          <a:off x="4507424" y="838935"/>
          <a:ext cx="273050" cy="327025"/>
        </p:xfrm>
        <a:graphic>
          <a:graphicData uri="http://schemas.openxmlformats.org/presentationml/2006/ole">
            <mc:AlternateContent xmlns:mc="http://schemas.openxmlformats.org/markup-compatibility/2006">
              <mc:Choice xmlns:v="urn:schemas-microsoft-com:vml" Requires="v">
                <p:oleObj name="Equation" r:id="rId27" imgW="139680" imgH="164880" progId="Equation.DSMT4">
                  <p:embed/>
                </p:oleObj>
              </mc:Choice>
              <mc:Fallback>
                <p:oleObj name="Equation" r:id="rId27" imgW="139680" imgH="164880" progId="Equation.DSMT4">
                  <p:embed/>
                  <p:pic>
                    <p:nvPicPr>
                      <p:cNvPr id="2" name="Object 18">
                        <a:extLst>
                          <a:ext uri="{FF2B5EF4-FFF2-40B4-BE49-F238E27FC236}">
                            <a16:creationId xmlns:a16="http://schemas.microsoft.com/office/drawing/2014/main" id="{C19EF198-2570-D616-0454-13747D9B218A}"/>
                          </a:ext>
                        </a:extLst>
                      </p:cNvPr>
                      <p:cNvPicPr>
                        <a:picLocks noChangeAspect="1" noChangeArrowheads="1"/>
                      </p:cNvPicPr>
                      <p:nvPr/>
                    </p:nvPicPr>
                    <p:blipFill>
                      <a:blip r:embed="rId28"/>
                      <a:srcRect/>
                      <a:stretch>
                        <a:fillRect/>
                      </a:stretch>
                    </p:blipFill>
                    <p:spPr bwMode="auto">
                      <a:xfrm>
                        <a:off x="4507424" y="838935"/>
                        <a:ext cx="273050" cy="327025"/>
                      </a:xfrm>
                      <a:prstGeom prst="rect">
                        <a:avLst/>
                      </a:prstGeom>
                      <a:noFill/>
                    </p:spPr>
                  </p:pic>
                </p:oleObj>
              </mc:Fallback>
            </mc:AlternateContent>
          </a:graphicData>
        </a:graphic>
      </p:graphicFrame>
      <p:graphicFrame>
        <p:nvGraphicFramePr>
          <p:cNvPr id="5" name="Object 18">
            <a:extLst>
              <a:ext uri="{FF2B5EF4-FFF2-40B4-BE49-F238E27FC236}">
                <a16:creationId xmlns:a16="http://schemas.microsoft.com/office/drawing/2014/main" id="{3291FADB-5816-F1DE-923A-EF26586444BC}"/>
              </a:ext>
            </a:extLst>
          </p:cNvPr>
          <p:cNvGraphicFramePr>
            <a:graphicFrameLocks noChangeAspect="1"/>
          </p:cNvGraphicFramePr>
          <p:nvPr>
            <p:extLst>
              <p:ext uri="{D42A27DB-BD31-4B8C-83A1-F6EECF244321}">
                <p14:modId xmlns:p14="http://schemas.microsoft.com/office/powerpoint/2010/main" val="3082785440"/>
              </p:ext>
            </p:extLst>
          </p:nvPr>
        </p:nvGraphicFramePr>
        <p:xfrm>
          <a:off x="1838086" y="826236"/>
          <a:ext cx="174625" cy="352425"/>
        </p:xfrm>
        <a:graphic>
          <a:graphicData uri="http://schemas.openxmlformats.org/presentationml/2006/ole">
            <mc:AlternateContent xmlns:mc="http://schemas.openxmlformats.org/markup-compatibility/2006">
              <mc:Choice xmlns:v="urn:schemas-microsoft-com:vml" Requires="v">
                <p:oleObj name="Equation" r:id="rId29" imgW="88560" imgH="177480" progId="Equation.DSMT4">
                  <p:embed/>
                </p:oleObj>
              </mc:Choice>
              <mc:Fallback>
                <p:oleObj name="Equation" r:id="rId29" imgW="88560" imgH="177480" progId="Equation.DSMT4">
                  <p:embed/>
                  <p:pic>
                    <p:nvPicPr>
                      <p:cNvPr id="3" name="Object 18">
                        <a:extLst>
                          <a:ext uri="{FF2B5EF4-FFF2-40B4-BE49-F238E27FC236}">
                            <a16:creationId xmlns:a16="http://schemas.microsoft.com/office/drawing/2014/main" id="{761CE923-B901-B647-3878-B966815A7BFE}"/>
                          </a:ext>
                        </a:extLst>
                      </p:cNvPr>
                      <p:cNvPicPr>
                        <a:picLocks noChangeAspect="1" noChangeArrowheads="1"/>
                      </p:cNvPicPr>
                      <p:nvPr/>
                    </p:nvPicPr>
                    <p:blipFill>
                      <a:blip r:embed="rId30"/>
                      <a:srcRect/>
                      <a:stretch>
                        <a:fillRect/>
                      </a:stretch>
                    </p:blipFill>
                    <p:spPr bwMode="auto">
                      <a:xfrm>
                        <a:off x="1838086" y="826236"/>
                        <a:ext cx="174625" cy="352425"/>
                      </a:xfrm>
                      <a:prstGeom prst="rect">
                        <a:avLst/>
                      </a:prstGeom>
                      <a:noFill/>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23850" y="4376756"/>
            <a:ext cx="6192838" cy="461665"/>
          </a:xfrm>
          <a:prstGeom prst="rect">
            <a:avLst/>
          </a:prstGeom>
          <a:noFill/>
          <a:ln w="9525">
            <a:noFill/>
            <a:miter lim="800000"/>
          </a:ln>
          <a:effectLst/>
        </p:spPr>
        <p:txBody>
          <a:bodyPr>
            <a:spAutoFit/>
          </a:bodyPr>
          <a:lstStyle/>
          <a:p>
            <a:pPr algn="l" eaLnBrk="0" hangingPunct="0">
              <a:spcBef>
                <a:spcPct val="50000"/>
              </a:spcBef>
              <a:defRPr/>
            </a:pPr>
            <a:r>
              <a:rPr lang="zh-CN" altLang="en-US" sz="2400" dirty="0">
                <a:solidFill>
                  <a:schemeClr val="tx1"/>
                </a:solidFill>
                <a:latin typeface="微软雅黑" panose="020B0503020204020204" pitchFamily="34" charset="-122"/>
                <a:ea typeface="微软雅黑" panose="020B0503020204020204" pitchFamily="34" charset="-122"/>
              </a:rPr>
              <a:t>一端为波节，一端为波腹（开口）</a:t>
            </a:r>
          </a:p>
        </p:txBody>
      </p:sp>
      <p:graphicFrame>
        <p:nvGraphicFramePr>
          <p:cNvPr id="5" name="Object 7"/>
          <p:cNvGraphicFramePr>
            <a:graphicFrameLocks noChangeAspect="1"/>
          </p:cNvGraphicFramePr>
          <p:nvPr>
            <p:extLst>
              <p:ext uri="{D42A27DB-BD31-4B8C-83A1-F6EECF244321}">
                <p14:modId xmlns:p14="http://schemas.microsoft.com/office/powerpoint/2010/main" val="2905605475"/>
              </p:ext>
            </p:extLst>
          </p:nvPr>
        </p:nvGraphicFramePr>
        <p:xfrm>
          <a:off x="683568" y="5102244"/>
          <a:ext cx="3355002" cy="834987"/>
        </p:xfrm>
        <a:graphic>
          <a:graphicData uri="http://schemas.openxmlformats.org/presentationml/2006/ole">
            <mc:AlternateContent xmlns:mc="http://schemas.openxmlformats.org/markup-compatibility/2006">
              <mc:Choice xmlns:v="urn:schemas-microsoft-com:vml" Requires="v">
                <p:oleObj name="Equation" r:id="rId3" imgW="2489040" imgH="622080" progId="Equation.DSMT4">
                  <p:embed/>
                </p:oleObj>
              </mc:Choice>
              <mc:Fallback>
                <p:oleObj name="Equation" r:id="rId3" imgW="2489040" imgH="622080" progId="Equation.DSMT4">
                  <p:embed/>
                  <p:pic>
                    <p:nvPicPr>
                      <p:cNvPr id="0" name="Object 7"/>
                      <p:cNvPicPr>
                        <a:picLocks noChangeAspect="1" noChangeArrowheads="1"/>
                      </p:cNvPicPr>
                      <p:nvPr/>
                    </p:nvPicPr>
                    <p:blipFill>
                      <a:blip r:embed="rId4"/>
                      <a:srcRect/>
                      <a:stretch>
                        <a:fillRect/>
                      </a:stretch>
                    </p:blipFill>
                    <p:spPr bwMode="auto">
                      <a:xfrm>
                        <a:off x="683568" y="5102244"/>
                        <a:ext cx="3355002" cy="834987"/>
                      </a:xfrm>
                      <a:prstGeom prst="rect">
                        <a:avLst/>
                      </a:prstGeom>
                      <a:noFill/>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1735169164"/>
              </p:ext>
            </p:extLst>
          </p:nvPr>
        </p:nvGraphicFramePr>
        <p:xfrm>
          <a:off x="5072483" y="5054302"/>
          <a:ext cx="2691177" cy="882929"/>
        </p:xfrm>
        <a:graphic>
          <a:graphicData uri="http://schemas.openxmlformats.org/presentationml/2006/ole">
            <mc:AlternateContent xmlns:mc="http://schemas.openxmlformats.org/markup-compatibility/2006">
              <mc:Choice xmlns:v="urn:schemas-microsoft-com:vml" Requires="v">
                <p:oleObj name="Equation" r:id="rId5" imgW="2070000" imgH="672840" progId="Equation.DSMT4">
                  <p:embed/>
                </p:oleObj>
              </mc:Choice>
              <mc:Fallback>
                <p:oleObj name="Equation" r:id="rId5" imgW="2070000" imgH="672840" progId="Equation.DSMT4">
                  <p:embed/>
                  <p:pic>
                    <p:nvPicPr>
                      <p:cNvPr id="0" name="Object 8"/>
                      <p:cNvPicPr>
                        <a:picLocks noChangeAspect="1" noChangeArrowheads="1"/>
                      </p:cNvPicPr>
                      <p:nvPr/>
                    </p:nvPicPr>
                    <p:blipFill>
                      <a:blip r:embed="rId6"/>
                      <a:srcRect/>
                      <a:stretch>
                        <a:fillRect/>
                      </a:stretch>
                    </p:blipFill>
                    <p:spPr bwMode="auto">
                      <a:xfrm>
                        <a:off x="5072483" y="5054302"/>
                        <a:ext cx="2691177" cy="882929"/>
                      </a:xfrm>
                      <a:prstGeom prst="rect">
                        <a:avLst/>
                      </a:prstGeom>
                      <a:noFill/>
                    </p:spPr>
                  </p:pic>
                </p:oleObj>
              </mc:Fallback>
            </mc:AlternateContent>
          </a:graphicData>
        </a:graphic>
      </p:graphicFrame>
      <p:grpSp>
        <p:nvGrpSpPr>
          <p:cNvPr id="8" name="Group 16"/>
          <p:cNvGrpSpPr/>
          <p:nvPr/>
        </p:nvGrpSpPr>
        <p:grpSpPr bwMode="auto">
          <a:xfrm>
            <a:off x="5003800" y="1352569"/>
            <a:ext cx="4048125" cy="2663825"/>
            <a:chOff x="3120" y="1680"/>
            <a:chExt cx="2352" cy="2352"/>
          </a:xfrm>
        </p:grpSpPr>
        <p:sp>
          <p:nvSpPr>
            <p:cNvPr id="9" name="Rectangle 17"/>
            <p:cNvSpPr>
              <a:spLocks noChangeArrowheads="1"/>
            </p:cNvSpPr>
            <p:nvPr/>
          </p:nvSpPr>
          <p:spPr bwMode="auto">
            <a:xfrm>
              <a:off x="3120" y="1680"/>
              <a:ext cx="2352" cy="2352"/>
            </a:xfrm>
            <a:prstGeom prst="rect">
              <a:avLst/>
            </a:prstGeom>
            <a:solidFill>
              <a:schemeClr val="bg1"/>
            </a:solidFill>
            <a:ln w="12700">
              <a:solidFill>
                <a:schemeClr val="tx2"/>
              </a:solidFill>
              <a:miter lim="800000"/>
            </a:ln>
          </p:spPr>
          <p:txBody>
            <a:bodyPr wrap="none" anchor="ctr"/>
            <a:lstStyle/>
            <a:p>
              <a:endParaRPr lang="zh-CN" altLang="en-US"/>
            </a:p>
          </p:txBody>
        </p:sp>
        <p:sp>
          <p:nvSpPr>
            <p:cNvPr id="10" name="Rectangle 18" descr="深色下对角线"/>
            <p:cNvSpPr>
              <a:spLocks noChangeArrowheads="1"/>
            </p:cNvSpPr>
            <p:nvPr/>
          </p:nvSpPr>
          <p:spPr bwMode="auto">
            <a:xfrm>
              <a:off x="3264" y="1776"/>
              <a:ext cx="96" cy="624"/>
            </a:xfrm>
            <a:prstGeom prst="rect">
              <a:avLst/>
            </a:prstGeom>
            <a:pattFill prst="dkDnDiag">
              <a:fgClr>
                <a:srgbClr val="CC9900"/>
              </a:fgClr>
              <a:bgClr>
                <a:srgbClr val="FFFFCD"/>
              </a:bgClr>
            </a:pattFill>
            <a:ln w="9525">
              <a:solidFill>
                <a:schemeClr val="tx1"/>
              </a:solidFill>
              <a:miter lim="800000"/>
            </a:ln>
          </p:spPr>
          <p:txBody>
            <a:bodyPr wrap="none" anchor="ctr"/>
            <a:lstStyle/>
            <a:p>
              <a:endParaRPr lang="zh-CN" altLang="en-US"/>
            </a:p>
          </p:txBody>
        </p:sp>
        <p:sp>
          <p:nvSpPr>
            <p:cNvPr id="11" name="Rectangle 19" descr="深色下对角线"/>
            <p:cNvSpPr>
              <a:spLocks noChangeArrowheads="1"/>
            </p:cNvSpPr>
            <p:nvPr/>
          </p:nvSpPr>
          <p:spPr bwMode="auto">
            <a:xfrm>
              <a:off x="3264" y="2544"/>
              <a:ext cx="96" cy="624"/>
            </a:xfrm>
            <a:prstGeom prst="rect">
              <a:avLst/>
            </a:prstGeom>
            <a:pattFill prst="dkDnDiag">
              <a:fgClr>
                <a:srgbClr val="CC9900"/>
              </a:fgClr>
              <a:bgClr>
                <a:srgbClr val="FFFFCD"/>
              </a:bgClr>
            </a:pattFill>
            <a:ln w="9525">
              <a:solidFill>
                <a:schemeClr val="tx1"/>
              </a:solidFill>
              <a:miter lim="800000"/>
            </a:ln>
          </p:spPr>
          <p:txBody>
            <a:bodyPr wrap="none" anchor="ctr"/>
            <a:lstStyle/>
            <a:p>
              <a:endParaRPr lang="zh-CN" altLang="en-US"/>
            </a:p>
          </p:txBody>
        </p:sp>
        <p:sp>
          <p:nvSpPr>
            <p:cNvPr id="12" name="Rectangle 20" descr="深色下对角线"/>
            <p:cNvSpPr>
              <a:spLocks noChangeArrowheads="1"/>
            </p:cNvSpPr>
            <p:nvPr/>
          </p:nvSpPr>
          <p:spPr bwMode="auto">
            <a:xfrm>
              <a:off x="3264" y="3312"/>
              <a:ext cx="96" cy="624"/>
            </a:xfrm>
            <a:prstGeom prst="rect">
              <a:avLst/>
            </a:prstGeom>
            <a:pattFill prst="dkDnDiag">
              <a:fgClr>
                <a:srgbClr val="CC9900"/>
              </a:fgClr>
              <a:bgClr>
                <a:srgbClr val="FFFFCD"/>
              </a:bgClr>
            </a:pattFill>
            <a:ln w="9525">
              <a:solidFill>
                <a:schemeClr val="tx1"/>
              </a:solidFill>
              <a:miter lim="800000"/>
            </a:ln>
          </p:spPr>
          <p:txBody>
            <a:bodyPr wrap="none" anchor="ctr"/>
            <a:lstStyle/>
            <a:p>
              <a:endParaRPr lang="zh-CN" altLang="en-US"/>
            </a:p>
          </p:txBody>
        </p:sp>
        <p:sp>
          <p:nvSpPr>
            <p:cNvPr id="13" name="Line 21"/>
            <p:cNvSpPr>
              <a:spLocks noChangeShapeType="1"/>
            </p:cNvSpPr>
            <p:nvPr/>
          </p:nvSpPr>
          <p:spPr bwMode="auto">
            <a:xfrm>
              <a:off x="3360" y="2832"/>
              <a:ext cx="1536" cy="0"/>
            </a:xfrm>
            <a:prstGeom prst="line">
              <a:avLst/>
            </a:prstGeom>
            <a:noFill/>
            <a:ln w="19050">
              <a:solidFill>
                <a:schemeClr val="tx1"/>
              </a:solidFill>
              <a:round/>
            </a:ln>
          </p:spPr>
          <p:txBody>
            <a:bodyPr wrap="none" anchor="ctr"/>
            <a:lstStyle/>
            <a:p>
              <a:endParaRPr lang="zh-CN" altLang="en-US"/>
            </a:p>
          </p:txBody>
        </p:sp>
        <p:sp>
          <p:nvSpPr>
            <p:cNvPr id="14" name="Line 22"/>
            <p:cNvSpPr>
              <a:spLocks noChangeShapeType="1"/>
            </p:cNvSpPr>
            <p:nvPr/>
          </p:nvSpPr>
          <p:spPr bwMode="auto">
            <a:xfrm>
              <a:off x="3360" y="3600"/>
              <a:ext cx="1632" cy="0"/>
            </a:xfrm>
            <a:prstGeom prst="line">
              <a:avLst/>
            </a:prstGeom>
            <a:noFill/>
            <a:ln w="19050">
              <a:solidFill>
                <a:schemeClr val="tx1"/>
              </a:solidFill>
              <a:round/>
            </a:ln>
          </p:spPr>
          <p:txBody>
            <a:bodyPr wrap="none" anchor="ctr"/>
            <a:lstStyle/>
            <a:p>
              <a:endParaRPr lang="zh-CN" altLang="en-US"/>
            </a:p>
          </p:txBody>
        </p:sp>
        <p:grpSp>
          <p:nvGrpSpPr>
            <p:cNvPr id="15" name="Group 23"/>
            <p:cNvGrpSpPr/>
            <p:nvPr/>
          </p:nvGrpSpPr>
          <p:grpSpPr bwMode="auto">
            <a:xfrm>
              <a:off x="3360" y="1824"/>
              <a:ext cx="2064" cy="472"/>
              <a:chOff x="3264" y="336"/>
              <a:chExt cx="2064" cy="472"/>
            </a:xfrm>
          </p:grpSpPr>
          <p:sp>
            <p:nvSpPr>
              <p:cNvPr id="33" name="Line 24"/>
              <p:cNvSpPr>
                <a:spLocks noChangeShapeType="1"/>
              </p:cNvSpPr>
              <p:nvPr/>
            </p:nvSpPr>
            <p:spPr bwMode="auto">
              <a:xfrm>
                <a:off x="3264" y="576"/>
                <a:ext cx="2016" cy="0"/>
              </a:xfrm>
              <a:prstGeom prst="line">
                <a:avLst/>
              </a:prstGeom>
              <a:noFill/>
              <a:ln w="19050">
                <a:solidFill>
                  <a:schemeClr val="tx1"/>
                </a:solidFill>
                <a:round/>
              </a:ln>
            </p:spPr>
            <p:txBody>
              <a:bodyPr wrap="none" anchor="ctr"/>
              <a:lstStyle/>
              <a:p>
                <a:endParaRPr lang="zh-CN" altLang="en-US"/>
              </a:p>
            </p:txBody>
          </p:sp>
          <p:grpSp>
            <p:nvGrpSpPr>
              <p:cNvPr id="34" name="Group 25"/>
              <p:cNvGrpSpPr/>
              <p:nvPr/>
            </p:nvGrpSpPr>
            <p:grpSpPr bwMode="auto">
              <a:xfrm>
                <a:off x="3264" y="336"/>
                <a:ext cx="2064" cy="472"/>
                <a:chOff x="624" y="1928"/>
                <a:chExt cx="1488" cy="472"/>
              </a:xfrm>
            </p:grpSpPr>
            <p:sp>
              <p:nvSpPr>
                <p:cNvPr id="35" name="Freeform 26"/>
                <p:cNvSpPr/>
                <p:nvPr/>
              </p:nvSpPr>
              <p:spPr bwMode="auto">
                <a:xfrm>
                  <a:off x="624" y="1928"/>
                  <a:ext cx="1488" cy="232"/>
                </a:xfrm>
                <a:custGeom>
                  <a:avLst/>
                  <a:gdLst>
                    <a:gd name="T0" fmla="*/ 0 w 864"/>
                    <a:gd name="T1" fmla="*/ 477 h 477"/>
                    <a:gd name="T2" fmla="*/ 184 w 864"/>
                    <a:gd name="T3" fmla="*/ 157 h 477"/>
                    <a:gd name="T4" fmla="*/ 432 w 864"/>
                    <a:gd name="T5" fmla="*/ 0 h 477"/>
                    <a:gd name="T6" fmla="*/ 680 w 864"/>
                    <a:gd name="T7" fmla="*/ 157 h 477"/>
                    <a:gd name="T8" fmla="*/ 864 w 864"/>
                    <a:gd name="T9" fmla="*/ 477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19050">
                  <a:solidFill>
                    <a:srgbClr val="FF0000"/>
                  </a:solidFill>
                  <a:round/>
                </a:ln>
              </p:spPr>
              <p:txBody>
                <a:bodyPr wrap="none" anchor="ctr"/>
                <a:lstStyle/>
                <a:p>
                  <a:endParaRPr lang="zh-CN" altLang="en-US"/>
                </a:p>
              </p:txBody>
            </p:sp>
            <p:sp>
              <p:nvSpPr>
                <p:cNvPr id="36" name="Freeform 27"/>
                <p:cNvSpPr/>
                <p:nvPr/>
              </p:nvSpPr>
              <p:spPr bwMode="auto">
                <a:xfrm flipV="1">
                  <a:off x="624" y="2160"/>
                  <a:ext cx="1488" cy="240"/>
                </a:xfrm>
                <a:custGeom>
                  <a:avLst/>
                  <a:gdLst>
                    <a:gd name="T0" fmla="*/ 0 w 864"/>
                    <a:gd name="T1" fmla="*/ 477 h 477"/>
                    <a:gd name="T2" fmla="*/ 184 w 864"/>
                    <a:gd name="T3" fmla="*/ 157 h 477"/>
                    <a:gd name="T4" fmla="*/ 432 w 864"/>
                    <a:gd name="T5" fmla="*/ 0 h 477"/>
                    <a:gd name="T6" fmla="*/ 680 w 864"/>
                    <a:gd name="T7" fmla="*/ 157 h 477"/>
                    <a:gd name="T8" fmla="*/ 864 w 864"/>
                    <a:gd name="T9" fmla="*/ 477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19050">
                  <a:solidFill>
                    <a:srgbClr val="FF0000"/>
                  </a:solidFill>
                  <a:prstDash val="dash"/>
                  <a:round/>
                </a:ln>
              </p:spPr>
              <p:txBody>
                <a:bodyPr wrap="none" anchor="ctr"/>
                <a:lstStyle/>
                <a:p>
                  <a:endParaRPr lang="zh-CN" altLang="en-US"/>
                </a:p>
              </p:txBody>
            </p:sp>
          </p:grpSp>
        </p:grpSp>
        <p:grpSp>
          <p:nvGrpSpPr>
            <p:cNvPr id="16" name="Group 28"/>
            <p:cNvGrpSpPr/>
            <p:nvPr/>
          </p:nvGrpSpPr>
          <p:grpSpPr bwMode="auto">
            <a:xfrm>
              <a:off x="3360" y="2592"/>
              <a:ext cx="1344" cy="480"/>
              <a:chOff x="528" y="2592"/>
              <a:chExt cx="1488" cy="480"/>
            </a:xfrm>
          </p:grpSpPr>
          <p:sp>
            <p:nvSpPr>
              <p:cNvPr id="30" name="Line 29"/>
              <p:cNvSpPr>
                <a:spLocks noChangeShapeType="1"/>
              </p:cNvSpPr>
              <p:nvPr/>
            </p:nvSpPr>
            <p:spPr bwMode="auto">
              <a:xfrm>
                <a:off x="528" y="2832"/>
                <a:ext cx="1488" cy="0"/>
              </a:xfrm>
              <a:prstGeom prst="line">
                <a:avLst/>
              </a:prstGeom>
              <a:noFill/>
              <a:ln w="19050">
                <a:solidFill>
                  <a:schemeClr val="tx1"/>
                </a:solidFill>
                <a:round/>
              </a:ln>
            </p:spPr>
            <p:txBody>
              <a:bodyPr wrap="none" anchor="ctr"/>
              <a:lstStyle/>
              <a:p>
                <a:endParaRPr lang="zh-CN" altLang="en-US"/>
              </a:p>
            </p:txBody>
          </p:sp>
          <p:sp>
            <p:nvSpPr>
              <p:cNvPr id="31" name="Freeform 30"/>
              <p:cNvSpPr/>
              <p:nvPr/>
            </p:nvSpPr>
            <p:spPr bwMode="auto">
              <a:xfrm>
                <a:off x="528" y="2592"/>
                <a:ext cx="1488" cy="480"/>
              </a:xfrm>
              <a:custGeom>
                <a:avLst/>
                <a:gdLst>
                  <a:gd name="T0" fmla="*/ 0 w 1735"/>
                  <a:gd name="T1" fmla="*/ 487 h 973"/>
                  <a:gd name="T2" fmla="*/ 178 w 1735"/>
                  <a:gd name="T3" fmla="*/ 182 h 973"/>
                  <a:gd name="T4" fmla="*/ 444 w 1735"/>
                  <a:gd name="T5" fmla="*/ 4 h 973"/>
                  <a:gd name="T6" fmla="*/ 706 w 1735"/>
                  <a:gd name="T7" fmla="*/ 203 h 973"/>
                  <a:gd name="T8" fmla="*/ 871 w 1735"/>
                  <a:gd name="T9" fmla="*/ 491 h 973"/>
                  <a:gd name="T10" fmla="*/ 1035 w 1735"/>
                  <a:gd name="T11" fmla="*/ 772 h 973"/>
                  <a:gd name="T12" fmla="*/ 1310 w 1735"/>
                  <a:gd name="T13" fmla="*/ 971 h 973"/>
                  <a:gd name="T14" fmla="*/ 1570 w 1735"/>
                  <a:gd name="T15" fmla="*/ 786 h 973"/>
                  <a:gd name="T16" fmla="*/ 1735 w 1735"/>
                  <a:gd name="T17" fmla="*/ 484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a:solidFill>
                  <a:srgbClr val="FF9900"/>
                </a:solidFill>
                <a:round/>
              </a:ln>
            </p:spPr>
            <p:txBody>
              <a:bodyPr wrap="none" anchor="ctr"/>
              <a:lstStyle/>
              <a:p>
                <a:endParaRPr lang="zh-CN" altLang="en-US"/>
              </a:p>
            </p:txBody>
          </p:sp>
          <p:sp>
            <p:nvSpPr>
              <p:cNvPr id="32" name="Freeform 31"/>
              <p:cNvSpPr/>
              <p:nvPr/>
            </p:nvSpPr>
            <p:spPr bwMode="auto">
              <a:xfrm flipV="1">
                <a:off x="528" y="2592"/>
                <a:ext cx="1488" cy="480"/>
              </a:xfrm>
              <a:custGeom>
                <a:avLst/>
                <a:gdLst>
                  <a:gd name="T0" fmla="*/ 0 w 1735"/>
                  <a:gd name="T1" fmla="*/ 487 h 973"/>
                  <a:gd name="T2" fmla="*/ 178 w 1735"/>
                  <a:gd name="T3" fmla="*/ 182 h 973"/>
                  <a:gd name="T4" fmla="*/ 444 w 1735"/>
                  <a:gd name="T5" fmla="*/ 4 h 973"/>
                  <a:gd name="T6" fmla="*/ 706 w 1735"/>
                  <a:gd name="T7" fmla="*/ 203 h 973"/>
                  <a:gd name="T8" fmla="*/ 871 w 1735"/>
                  <a:gd name="T9" fmla="*/ 491 h 973"/>
                  <a:gd name="T10" fmla="*/ 1035 w 1735"/>
                  <a:gd name="T11" fmla="*/ 772 h 973"/>
                  <a:gd name="T12" fmla="*/ 1310 w 1735"/>
                  <a:gd name="T13" fmla="*/ 971 h 973"/>
                  <a:gd name="T14" fmla="*/ 1570 w 1735"/>
                  <a:gd name="T15" fmla="*/ 786 h 973"/>
                  <a:gd name="T16" fmla="*/ 1735 w 1735"/>
                  <a:gd name="T17" fmla="*/ 484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a:solidFill>
                  <a:srgbClr val="FF9900"/>
                </a:solidFill>
                <a:prstDash val="dash"/>
                <a:round/>
              </a:ln>
            </p:spPr>
            <p:txBody>
              <a:bodyPr wrap="none" anchor="ctr"/>
              <a:lstStyle/>
              <a:p>
                <a:endParaRPr lang="zh-CN" altLang="en-US"/>
              </a:p>
            </p:txBody>
          </p:sp>
        </p:grpSp>
        <p:grpSp>
          <p:nvGrpSpPr>
            <p:cNvPr id="17" name="Group 32"/>
            <p:cNvGrpSpPr/>
            <p:nvPr/>
          </p:nvGrpSpPr>
          <p:grpSpPr bwMode="auto">
            <a:xfrm>
              <a:off x="3360" y="3312"/>
              <a:ext cx="1200" cy="576"/>
              <a:chOff x="1680" y="864"/>
              <a:chExt cx="1488" cy="576"/>
            </a:xfrm>
          </p:grpSpPr>
          <p:sp>
            <p:nvSpPr>
              <p:cNvPr id="23" name="Line 33"/>
              <p:cNvSpPr>
                <a:spLocks noChangeShapeType="1"/>
              </p:cNvSpPr>
              <p:nvPr/>
            </p:nvSpPr>
            <p:spPr bwMode="auto">
              <a:xfrm>
                <a:off x="1680" y="1152"/>
                <a:ext cx="1488" cy="0"/>
              </a:xfrm>
              <a:prstGeom prst="line">
                <a:avLst/>
              </a:prstGeom>
              <a:noFill/>
              <a:ln w="19050">
                <a:solidFill>
                  <a:schemeClr val="tx1"/>
                </a:solidFill>
                <a:round/>
              </a:ln>
            </p:spPr>
            <p:txBody>
              <a:bodyPr wrap="none" anchor="ctr"/>
              <a:lstStyle/>
              <a:p>
                <a:endParaRPr lang="zh-CN" altLang="en-US"/>
              </a:p>
            </p:txBody>
          </p:sp>
          <p:grpSp>
            <p:nvGrpSpPr>
              <p:cNvPr id="24" name="Group 34"/>
              <p:cNvGrpSpPr/>
              <p:nvPr/>
            </p:nvGrpSpPr>
            <p:grpSpPr bwMode="auto">
              <a:xfrm>
                <a:off x="1680" y="864"/>
                <a:ext cx="1488" cy="576"/>
                <a:chOff x="0" y="2880"/>
                <a:chExt cx="2592" cy="960"/>
              </a:xfrm>
            </p:grpSpPr>
            <p:sp>
              <p:nvSpPr>
                <p:cNvPr id="28" name="Freeform 35"/>
                <p:cNvSpPr/>
                <p:nvPr/>
              </p:nvSpPr>
              <p:spPr bwMode="auto">
                <a:xfrm>
                  <a:off x="1728" y="2880"/>
                  <a:ext cx="864" cy="477"/>
                </a:xfrm>
                <a:custGeom>
                  <a:avLst/>
                  <a:gdLst>
                    <a:gd name="T0" fmla="*/ 0 w 864"/>
                    <a:gd name="T1" fmla="*/ 477 h 477"/>
                    <a:gd name="T2" fmla="*/ 184 w 864"/>
                    <a:gd name="T3" fmla="*/ 157 h 477"/>
                    <a:gd name="T4" fmla="*/ 432 w 864"/>
                    <a:gd name="T5" fmla="*/ 0 h 477"/>
                    <a:gd name="T6" fmla="*/ 680 w 864"/>
                    <a:gd name="T7" fmla="*/ 157 h 477"/>
                    <a:gd name="T8" fmla="*/ 864 w 864"/>
                    <a:gd name="T9" fmla="*/ 477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19050">
                  <a:solidFill>
                    <a:srgbClr val="CC00CC"/>
                  </a:solidFill>
                  <a:round/>
                </a:ln>
              </p:spPr>
              <p:txBody>
                <a:bodyPr wrap="none" anchor="ctr"/>
                <a:lstStyle/>
                <a:p>
                  <a:endParaRPr lang="zh-CN" altLang="en-US"/>
                </a:p>
              </p:txBody>
            </p:sp>
            <p:sp>
              <p:nvSpPr>
                <p:cNvPr id="29" name="Freeform 36"/>
                <p:cNvSpPr/>
                <p:nvPr/>
              </p:nvSpPr>
              <p:spPr bwMode="auto">
                <a:xfrm>
                  <a:off x="0" y="2880"/>
                  <a:ext cx="1728" cy="960"/>
                </a:xfrm>
                <a:custGeom>
                  <a:avLst/>
                  <a:gdLst>
                    <a:gd name="T0" fmla="*/ 0 w 1735"/>
                    <a:gd name="T1" fmla="*/ 487 h 973"/>
                    <a:gd name="T2" fmla="*/ 178 w 1735"/>
                    <a:gd name="T3" fmla="*/ 182 h 973"/>
                    <a:gd name="T4" fmla="*/ 444 w 1735"/>
                    <a:gd name="T5" fmla="*/ 4 h 973"/>
                    <a:gd name="T6" fmla="*/ 706 w 1735"/>
                    <a:gd name="T7" fmla="*/ 203 h 973"/>
                    <a:gd name="T8" fmla="*/ 871 w 1735"/>
                    <a:gd name="T9" fmla="*/ 491 h 973"/>
                    <a:gd name="T10" fmla="*/ 1035 w 1735"/>
                    <a:gd name="T11" fmla="*/ 772 h 973"/>
                    <a:gd name="T12" fmla="*/ 1310 w 1735"/>
                    <a:gd name="T13" fmla="*/ 971 h 973"/>
                    <a:gd name="T14" fmla="*/ 1570 w 1735"/>
                    <a:gd name="T15" fmla="*/ 786 h 973"/>
                    <a:gd name="T16" fmla="*/ 1735 w 1735"/>
                    <a:gd name="T17" fmla="*/ 484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a:solidFill>
                    <a:srgbClr val="CC00CC"/>
                  </a:solidFill>
                  <a:round/>
                </a:ln>
              </p:spPr>
              <p:txBody>
                <a:bodyPr wrap="none" anchor="ctr"/>
                <a:lstStyle/>
                <a:p>
                  <a:endParaRPr lang="zh-CN" altLang="en-US"/>
                </a:p>
              </p:txBody>
            </p:sp>
          </p:grpSp>
          <p:grpSp>
            <p:nvGrpSpPr>
              <p:cNvPr id="25" name="Group 37"/>
              <p:cNvGrpSpPr/>
              <p:nvPr/>
            </p:nvGrpSpPr>
            <p:grpSpPr bwMode="auto">
              <a:xfrm flipV="1">
                <a:off x="1680" y="864"/>
                <a:ext cx="1488" cy="576"/>
                <a:chOff x="0" y="2880"/>
                <a:chExt cx="2592" cy="960"/>
              </a:xfrm>
            </p:grpSpPr>
            <p:sp>
              <p:nvSpPr>
                <p:cNvPr id="26" name="Freeform 38"/>
                <p:cNvSpPr/>
                <p:nvPr/>
              </p:nvSpPr>
              <p:spPr bwMode="auto">
                <a:xfrm>
                  <a:off x="1728" y="2880"/>
                  <a:ext cx="864" cy="477"/>
                </a:xfrm>
                <a:custGeom>
                  <a:avLst/>
                  <a:gdLst>
                    <a:gd name="T0" fmla="*/ 0 w 864"/>
                    <a:gd name="T1" fmla="*/ 477 h 477"/>
                    <a:gd name="T2" fmla="*/ 184 w 864"/>
                    <a:gd name="T3" fmla="*/ 157 h 477"/>
                    <a:gd name="T4" fmla="*/ 432 w 864"/>
                    <a:gd name="T5" fmla="*/ 0 h 477"/>
                    <a:gd name="T6" fmla="*/ 680 w 864"/>
                    <a:gd name="T7" fmla="*/ 157 h 477"/>
                    <a:gd name="T8" fmla="*/ 864 w 864"/>
                    <a:gd name="T9" fmla="*/ 477 h 477"/>
                    <a:gd name="T10" fmla="*/ 0 60000 65536"/>
                    <a:gd name="T11" fmla="*/ 0 60000 65536"/>
                    <a:gd name="T12" fmla="*/ 0 60000 65536"/>
                    <a:gd name="T13" fmla="*/ 0 60000 65536"/>
                    <a:gd name="T14" fmla="*/ 0 60000 65536"/>
                    <a:gd name="T15" fmla="*/ 0 w 864"/>
                    <a:gd name="T16" fmla="*/ 0 h 477"/>
                    <a:gd name="T17" fmla="*/ 864 w 864"/>
                    <a:gd name="T18" fmla="*/ 477 h 477"/>
                  </a:gdLst>
                  <a:ahLst/>
                  <a:cxnLst>
                    <a:cxn ang="T10">
                      <a:pos x="T0" y="T1"/>
                    </a:cxn>
                    <a:cxn ang="T11">
                      <a:pos x="T2" y="T3"/>
                    </a:cxn>
                    <a:cxn ang="T12">
                      <a:pos x="T4" y="T5"/>
                    </a:cxn>
                    <a:cxn ang="T13">
                      <a:pos x="T6" y="T7"/>
                    </a:cxn>
                    <a:cxn ang="T14">
                      <a:pos x="T8" y="T9"/>
                    </a:cxn>
                  </a:cxnLst>
                  <a:rect l="T15" t="T16" r="T17" b="T18"/>
                  <a:pathLst>
                    <a:path w="864" h="477">
                      <a:moveTo>
                        <a:pt x="0" y="477"/>
                      </a:moveTo>
                      <a:cubicBezTo>
                        <a:pt x="31" y="424"/>
                        <a:pt x="112" y="236"/>
                        <a:pt x="184" y="157"/>
                      </a:cubicBezTo>
                      <a:cubicBezTo>
                        <a:pt x="256" y="78"/>
                        <a:pt x="349" y="0"/>
                        <a:pt x="432" y="0"/>
                      </a:cubicBezTo>
                      <a:cubicBezTo>
                        <a:pt x="515" y="0"/>
                        <a:pt x="608" y="78"/>
                        <a:pt x="680" y="157"/>
                      </a:cubicBezTo>
                      <a:cubicBezTo>
                        <a:pt x="752" y="236"/>
                        <a:pt x="826" y="410"/>
                        <a:pt x="864" y="477"/>
                      </a:cubicBezTo>
                    </a:path>
                  </a:pathLst>
                </a:custGeom>
                <a:noFill/>
                <a:ln w="19050">
                  <a:solidFill>
                    <a:srgbClr val="CC00CC"/>
                  </a:solidFill>
                  <a:prstDash val="dash"/>
                  <a:round/>
                </a:ln>
              </p:spPr>
              <p:txBody>
                <a:bodyPr wrap="none" anchor="ctr"/>
                <a:lstStyle/>
                <a:p>
                  <a:endParaRPr lang="zh-CN" altLang="en-US"/>
                </a:p>
              </p:txBody>
            </p:sp>
            <p:sp>
              <p:nvSpPr>
                <p:cNvPr id="27" name="Freeform 39"/>
                <p:cNvSpPr/>
                <p:nvPr/>
              </p:nvSpPr>
              <p:spPr bwMode="auto">
                <a:xfrm>
                  <a:off x="0" y="2880"/>
                  <a:ext cx="1728" cy="960"/>
                </a:xfrm>
                <a:custGeom>
                  <a:avLst/>
                  <a:gdLst>
                    <a:gd name="T0" fmla="*/ 0 w 1735"/>
                    <a:gd name="T1" fmla="*/ 487 h 973"/>
                    <a:gd name="T2" fmla="*/ 178 w 1735"/>
                    <a:gd name="T3" fmla="*/ 182 h 973"/>
                    <a:gd name="T4" fmla="*/ 444 w 1735"/>
                    <a:gd name="T5" fmla="*/ 4 h 973"/>
                    <a:gd name="T6" fmla="*/ 706 w 1735"/>
                    <a:gd name="T7" fmla="*/ 203 h 973"/>
                    <a:gd name="T8" fmla="*/ 871 w 1735"/>
                    <a:gd name="T9" fmla="*/ 491 h 973"/>
                    <a:gd name="T10" fmla="*/ 1035 w 1735"/>
                    <a:gd name="T11" fmla="*/ 772 h 973"/>
                    <a:gd name="T12" fmla="*/ 1310 w 1735"/>
                    <a:gd name="T13" fmla="*/ 971 h 973"/>
                    <a:gd name="T14" fmla="*/ 1570 w 1735"/>
                    <a:gd name="T15" fmla="*/ 786 h 973"/>
                    <a:gd name="T16" fmla="*/ 1735 w 1735"/>
                    <a:gd name="T17" fmla="*/ 484 h 9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5"/>
                    <a:gd name="T28" fmla="*/ 0 h 973"/>
                    <a:gd name="T29" fmla="*/ 1735 w 1735"/>
                    <a:gd name="T30" fmla="*/ 973 h 9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5" h="973">
                      <a:moveTo>
                        <a:pt x="0" y="487"/>
                      </a:moveTo>
                      <a:cubicBezTo>
                        <a:pt x="30" y="436"/>
                        <a:pt x="104" y="262"/>
                        <a:pt x="178" y="182"/>
                      </a:cubicBezTo>
                      <a:cubicBezTo>
                        <a:pt x="252" y="102"/>
                        <a:pt x="356" y="0"/>
                        <a:pt x="444" y="4"/>
                      </a:cubicBezTo>
                      <a:cubicBezTo>
                        <a:pt x="532" y="8"/>
                        <a:pt x="635" y="122"/>
                        <a:pt x="706" y="203"/>
                      </a:cubicBezTo>
                      <a:cubicBezTo>
                        <a:pt x="777" y="284"/>
                        <a:pt x="816" y="396"/>
                        <a:pt x="871" y="491"/>
                      </a:cubicBezTo>
                      <a:cubicBezTo>
                        <a:pt x="926" y="586"/>
                        <a:pt x="962" y="692"/>
                        <a:pt x="1035" y="772"/>
                      </a:cubicBezTo>
                      <a:cubicBezTo>
                        <a:pt x="1108" y="852"/>
                        <a:pt x="1221" y="969"/>
                        <a:pt x="1310" y="971"/>
                      </a:cubicBezTo>
                      <a:cubicBezTo>
                        <a:pt x="1399" y="973"/>
                        <a:pt x="1499" y="867"/>
                        <a:pt x="1570" y="786"/>
                      </a:cubicBezTo>
                      <a:cubicBezTo>
                        <a:pt x="1641" y="705"/>
                        <a:pt x="1701" y="547"/>
                        <a:pt x="1735" y="484"/>
                      </a:cubicBezTo>
                    </a:path>
                  </a:pathLst>
                </a:custGeom>
                <a:noFill/>
                <a:ln w="19050">
                  <a:solidFill>
                    <a:srgbClr val="CC00CC"/>
                  </a:solidFill>
                  <a:prstDash val="dash"/>
                  <a:round/>
                </a:ln>
              </p:spPr>
              <p:txBody>
                <a:bodyPr wrap="none" anchor="ctr"/>
                <a:lstStyle/>
                <a:p>
                  <a:endParaRPr lang="zh-CN" altLang="en-US"/>
                </a:p>
              </p:txBody>
            </p:sp>
          </p:grpSp>
        </p:grpSp>
        <p:grpSp>
          <p:nvGrpSpPr>
            <p:cNvPr id="18" name="Group 40"/>
            <p:cNvGrpSpPr/>
            <p:nvPr/>
          </p:nvGrpSpPr>
          <p:grpSpPr bwMode="auto">
            <a:xfrm>
              <a:off x="4368" y="1728"/>
              <a:ext cx="1056" cy="2208"/>
              <a:chOff x="4368" y="1728"/>
              <a:chExt cx="1056" cy="2208"/>
            </a:xfrm>
          </p:grpSpPr>
          <p:sp>
            <p:nvSpPr>
              <p:cNvPr id="19" name="Rectangle 41"/>
              <p:cNvSpPr>
                <a:spLocks noChangeArrowheads="1"/>
              </p:cNvSpPr>
              <p:nvPr/>
            </p:nvSpPr>
            <p:spPr bwMode="auto">
              <a:xfrm>
                <a:off x="4368" y="1728"/>
                <a:ext cx="1056" cy="2208"/>
              </a:xfrm>
              <a:prstGeom prst="rect">
                <a:avLst/>
              </a:prstGeom>
              <a:solidFill>
                <a:schemeClr val="bg1"/>
              </a:solidFill>
              <a:ln w="9525">
                <a:noFill/>
                <a:miter lim="800000"/>
              </a:ln>
            </p:spPr>
            <p:txBody>
              <a:bodyPr wrap="none" anchor="ctr"/>
              <a:lstStyle/>
              <a:p>
                <a:endParaRPr lang="zh-CN" altLang="en-US"/>
              </a:p>
            </p:txBody>
          </p:sp>
          <p:graphicFrame>
            <p:nvGraphicFramePr>
              <p:cNvPr id="20" name="Object 42"/>
              <p:cNvGraphicFramePr>
                <a:graphicFrameLocks noChangeAspect="1"/>
              </p:cNvGraphicFramePr>
              <p:nvPr/>
            </p:nvGraphicFramePr>
            <p:xfrm>
              <a:off x="4598" y="1776"/>
              <a:ext cx="682" cy="610"/>
            </p:xfrm>
            <a:graphic>
              <a:graphicData uri="http://schemas.openxmlformats.org/presentationml/2006/ole">
                <mc:AlternateContent xmlns:mc="http://schemas.openxmlformats.org/markup-compatibility/2006">
                  <mc:Choice xmlns:v="urn:schemas-microsoft-com:vml" Requires="v">
                    <p:oleObj name="Equation" r:id="rId7" imgW="14630400" imgH="14630400" progId="Equation.3">
                      <p:embed/>
                    </p:oleObj>
                  </mc:Choice>
                  <mc:Fallback>
                    <p:oleObj name="Equation" r:id="rId7" imgW="14630400" imgH="14630400" progId="Equation.3">
                      <p:embed/>
                      <p:pic>
                        <p:nvPicPr>
                          <p:cNvPr id="0"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8" y="1776"/>
                            <a:ext cx="682" cy="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43"/>
              <p:cNvGraphicFramePr>
                <a:graphicFrameLocks noChangeAspect="1"/>
              </p:cNvGraphicFramePr>
              <p:nvPr/>
            </p:nvGraphicFramePr>
            <p:xfrm>
              <a:off x="4556" y="2544"/>
              <a:ext cx="772" cy="610"/>
            </p:xfrm>
            <a:graphic>
              <a:graphicData uri="http://schemas.openxmlformats.org/presentationml/2006/ole">
                <mc:AlternateContent xmlns:mc="http://schemas.openxmlformats.org/markup-compatibility/2006">
                  <mc:Choice xmlns:v="urn:schemas-microsoft-com:vml" Requires="v">
                    <p:oleObj name="Equation" r:id="rId9" imgW="17983200" imgH="14630400" progId="Equation.3">
                      <p:embed/>
                    </p:oleObj>
                  </mc:Choice>
                  <mc:Fallback>
                    <p:oleObj name="Equation" r:id="rId9" imgW="17983200" imgH="14630400" progId="Equation.3">
                      <p:embed/>
                      <p:pic>
                        <p:nvPicPr>
                          <p:cNvPr id="0" name="Object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6" y="2544"/>
                            <a:ext cx="772" cy="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44"/>
              <p:cNvGraphicFramePr>
                <a:graphicFrameLocks noChangeAspect="1"/>
              </p:cNvGraphicFramePr>
              <p:nvPr/>
            </p:nvGraphicFramePr>
            <p:xfrm>
              <a:off x="4556" y="3264"/>
              <a:ext cx="772" cy="610"/>
            </p:xfrm>
            <a:graphic>
              <a:graphicData uri="http://schemas.openxmlformats.org/presentationml/2006/ole">
                <mc:AlternateContent xmlns:mc="http://schemas.openxmlformats.org/markup-compatibility/2006">
                  <mc:Choice xmlns:v="urn:schemas-microsoft-com:vml" Requires="v">
                    <p:oleObj name="Equation" r:id="rId11" imgW="17678400" imgH="14630400" progId="Equation.3">
                      <p:embed/>
                    </p:oleObj>
                  </mc:Choice>
                  <mc:Fallback>
                    <p:oleObj name="Equation" r:id="rId11" imgW="17678400" imgH="14630400" progId="Equation.3">
                      <p:embed/>
                      <p:pic>
                        <p:nvPicPr>
                          <p:cNvPr id="0" name="Object 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6" y="3264"/>
                            <a:ext cx="772" cy="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pic>
        <p:nvPicPr>
          <p:cNvPr id="37" name="Picture 3" descr="SE18_15"/>
          <p:cNvPicPr>
            <a:picLocks noChangeAspect="1" noChangeArrowheads="1"/>
          </p:cNvPicPr>
          <p:nvPr/>
        </p:nvPicPr>
        <p:blipFill>
          <a:blip r:embed="rId13">
            <a:lum bright="-36000" contrast="36000"/>
          </a:blip>
          <a:srcRect t="12994" b="19035"/>
          <a:stretch>
            <a:fillRect/>
          </a:stretch>
        </p:blipFill>
        <p:spPr bwMode="auto">
          <a:xfrm>
            <a:off x="0" y="1352569"/>
            <a:ext cx="4932363" cy="2667000"/>
          </a:xfrm>
          <a:prstGeom prst="rect">
            <a:avLst/>
          </a:prstGeom>
          <a:noFill/>
          <a:ln w="9525">
            <a:noFill/>
            <a:miter lim="800000"/>
            <a:headEnd/>
            <a:tailEnd/>
          </a:ln>
        </p:spPr>
      </p:pic>
      <p:sp>
        <p:nvSpPr>
          <p:cNvPr id="39" name="Text Box 2"/>
          <p:cNvSpPr txBox="1">
            <a:spLocks noChangeArrowheads="1"/>
          </p:cNvSpPr>
          <p:nvPr/>
        </p:nvSpPr>
        <p:spPr bwMode="auto">
          <a:xfrm>
            <a:off x="-252536" y="471063"/>
            <a:ext cx="3520705" cy="461665"/>
          </a:xfrm>
          <a:prstGeom prst="rect">
            <a:avLst/>
          </a:prstGeom>
          <a:noFill/>
          <a:ln w="9525">
            <a:noFill/>
            <a:miter lim="800000"/>
          </a:ln>
        </p:spPr>
        <p:txBody>
          <a:bodyPr wrap="square">
            <a:spAutoFit/>
          </a:bodyPr>
          <a:lstStyle/>
          <a:p>
            <a:pPr algn="ctr"/>
            <a:r>
              <a:rPr kumimoji="1" lang="zh-CN" altLang="en-US" sz="2400" dirty="0">
                <a:latin typeface="微软雅黑" panose="020B0503020204020204" pitchFamily="34" charset="-122"/>
                <a:ea typeface="微软雅黑" panose="020B0503020204020204" pitchFamily="34" charset="-122"/>
              </a:rPr>
              <a:t>空气柱里的驻波</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2161021997"/>
              </p:ext>
            </p:extLst>
          </p:nvPr>
        </p:nvGraphicFramePr>
        <p:xfrm>
          <a:off x="4140200" y="5345113"/>
          <a:ext cx="2987675" cy="1017587"/>
        </p:xfrm>
        <a:graphic>
          <a:graphicData uri="http://schemas.openxmlformats.org/presentationml/2006/ole">
            <mc:AlternateContent xmlns:mc="http://schemas.openxmlformats.org/markup-compatibility/2006">
              <mc:Choice xmlns:v="urn:schemas-microsoft-com:vml" Requires="v">
                <p:oleObj name="Equation" r:id="rId3" imgW="1396800" imgH="469800" progId="Equation.DSMT4">
                  <p:embed/>
                </p:oleObj>
              </mc:Choice>
              <mc:Fallback>
                <p:oleObj name="Equation" r:id="rId3" imgW="1396800" imgH="469800" progId="Equation.DSMT4">
                  <p:embed/>
                  <p:pic>
                    <p:nvPicPr>
                      <p:cNvPr id="7" name="Object 6"/>
                      <p:cNvPicPr>
                        <a:picLocks noChangeAspect="1" noChangeArrowheads="1"/>
                      </p:cNvPicPr>
                      <p:nvPr/>
                    </p:nvPicPr>
                    <p:blipFill>
                      <a:blip r:embed="rId4"/>
                      <a:srcRect/>
                      <a:stretch>
                        <a:fillRect/>
                      </a:stretch>
                    </p:blipFill>
                    <p:spPr bwMode="auto">
                      <a:xfrm>
                        <a:off x="4140200" y="5345113"/>
                        <a:ext cx="2987675" cy="1017587"/>
                      </a:xfrm>
                      <a:prstGeom prst="rect">
                        <a:avLst/>
                      </a:prstGeom>
                      <a:noFill/>
                    </p:spPr>
                  </p:pic>
                </p:oleObj>
              </mc:Fallback>
            </mc:AlternateContent>
          </a:graphicData>
        </a:graphic>
      </p:graphicFrame>
      <p:pic>
        <p:nvPicPr>
          <p:cNvPr id="55338" name="Picture 42" descr="https://img04.sogoucdn.com/net/a/04/link?url=http%3A%2F%2Fi04.pic.sogou.com%2F698c6c452487abab&amp;appid=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97739"/>
            <a:ext cx="2952328" cy="496855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1FB679F-2119-0FA4-DC31-A4701A02F201}"/>
              </a:ext>
            </a:extLst>
          </p:cNvPr>
          <p:cNvPicPr>
            <a:picLocks noChangeAspect="1"/>
          </p:cNvPicPr>
          <p:nvPr/>
        </p:nvPicPr>
        <p:blipFill>
          <a:blip r:embed="rId6"/>
          <a:stretch>
            <a:fillRect/>
          </a:stretch>
        </p:blipFill>
        <p:spPr>
          <a:xfrm>
            <a:off x="4283968" y="764704"/>
            <a:ext cx="4661852" cy="3645024"/>
          </a:xfrm>
          <a:prstGeom prst="rect">
            <a:avLst/>
          </a:prstGeom>
        </p:spPr>
      </p:pic>
      <p:graphicFrame>
        <p:nvGraphicFramePr>
          <p:cNvPr id="10" name="Object 20">
            <a:extLst>
              <a:ext uri="{FF2B5EF4-FFF2-40B4-BE49-F238E27FC236}">
                <a16:creationId xmlns:a16="http://schemas.microsoft.com/office/drawing/2014/main" id="{F75B5D3B-B260-221B-9C41-D4E8278F57AA}"/>
              </a:ext>
            </a:extLst>
          </p:cNvPr>
          <p:cNvGraphicFramePr>
            <a:graphicFrameLocks noChangeAspect="1"/>
          </p:cNvGraphicFramePr>
          <p:nvPr>
            <p:extLst>
              <p:ext uri="{D42A27DB-BD31-4B8C-83A1-F6EECF244321}">
                <p14:modId xmlns:p14="http://schemas.microsoft.com/office/powerpoint/2010/main" val="680161882"/>
              </p:ext>
            </p:extLst>
          </p:nvPr>
        </p:nvGraphicFramePr>
        <p:xfrm>
          <a:off x="1476375" y="5410200"/>
          <a:ext cx="1622425" cy="885825"/>
        </p:xfrm>
        <a:graphic>
          <a:graphicData uri="http://schemas.openxmlformats.org/presentationml/2006/ole">
            <mc:AlternateContent xmlns:mc="http://schemas.openxmlformats.org/markup-compatibility/2006">
              <mc:Choice xmlns:v="urn:schemas-microsoft-com:vml" Requires="v">
                <p:oleObj name="Equation" r:id="rId7" imgW="1752480" imgH="952200" progId="Equation.DSMT4">
                  <p:embed/>
                </p:oleObj>
              </mc:Choice>
              <mc:Fallback>
                <p:oleObj name="Equation" r:id="rId7" imgW="1752480" imgH="952200" progId="Equation.DSMT4">
                  <p:embed/>
                  <p:pic>
                    <p:nvPicPr>
                      <p:cNvPr id="53268" name="Object 20"/>
                      <p:cNvPicPr>
                        <a:picLocks noChangeAspect="1" noChangeArrowheads="1"/>
                      </p:cNvPicPr>
                      <p:nvPr/>
                    </p:nvPicPr>
                    <p:blipFill>
                      <a:blip r:embed="rId8"/>
                      <a:srcRect/>
                      <a:stretch>
                        <a:fillRect/>
                      </a:stretch>
                    </p:blipFill>
                    <p:spPr bwMode="auto">
                      <a:xfrm>
                        <a:off x="1476375" y="5410200"/>
                        <a:ext cx="1622425" cy="885825"/>
                      </a:xfrm>
                      <a:prstGeom prst="rect">
                        <a:avLst/>
                      </a:prstGeom>
                      <a:noFill/>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a:spLocks noChangeArrowheads="1"/>
          </p:cNvSpPr>
          <p:nvPr/>
        </p:nvSpPr>
        <p:spPr bwMode="auto">
          <a:xfrm>
            <a:off x="655638" y="3114676"/>
            <a:ext cx="9101137" cy="457200"/>
          </a:xfrm>
          <a:prstGeom prst="rect">
            <a:avLst/>
          </a:prstGeom>
          <a:noFill/>
          <a:ln w="9525">
            <a:noFill/>
            <a:miter lim="800000"/>
            <a:headEnd/>
            <a:tailEnd/>
          </a:ln>
        </p:spPr>
        <p:txBody>
          <a:bodyPr>
            <a:spAutoFit/>
          </a:bodyPr>
          <a:lstStyle/>
          <a:p>
            <a:r>
              <a:rPr kumimoji="1" lang="en-US" altLang="zh-CN" sz="2400" b="1" dirty="0">
                <a:latin typeface="Times New Roman" pitchFamily="18" charset="0"/>
                <a:ea typeface="仿宋_GB2312" pitchFamily="49" charset="-122"/>
              </a:rPr>
              <a:t>(3) </a:t>
            </a:r>
            <a:r>
              <a:rPr kumimoji="1" lang="zh-CN" altLang="en-US" sz="2400" b="1" dirty="0">
                <a:latin typeface="Times New Roman" pitchFamily="18" charset="0"/>
                <a:ea typeface="仿宋_GB2312" pitchFamily="49" charset="-122"/>
              </a:rPr>
              <a:t>以</a:t>
            </a:r>
            <a:r>
              <a:rPr kumimoji="1" lang="en-US" altLang="zh-CN" sz="2400" b="1" i="1" dirty="0">
                <a:latin typeface="Times New Roman" pitchFamily="18" charset="0"/>
                <a:ea typeface="仿宋_GB2312" pitchFamily="49" charset="-122"/>
              </a:rPr>
              <a:t>B</a:t>
            </a:r>
            <a:r>
              <a:rPr kumimoji="1" lang="zh-CN" altLang="en-US" sz="2400" b="1" dirty="0">
                <a:latin typeface="Times New Roman" pitchFamily="18" charset="0"/>
                <a:ea typeface="仿宋_GB2312" pitchFamily="49" charset="-122"/>
              </a:rPr>
              <a:t>为坐标原点求合成波，并分析波节，波腹的位置坐标</a:t>
            </a:r>
            <a:r>
              <a:rPr kumimoji="1" lang="en-US" altLang="zh-CN" sz="2400" b="1" dirty="0">
                <a:latin typeface="楷体_GB2312" pitchFamily="49" charset="-122"/>
                <a:ea typeface="楷体_GB2312" pitchFamily="49" charset="-122"/>
              </a:rPr>
              <a:t>.</a:t>
            </a:r>
          </a:p>
        </p:txBody>
      </p:sp>
      <p:sp>
        <p:nvSpPr>
          <p:cNvPr id="10" name="Rectangle 9"/>
          <p:cNvSpPr>
            <a:spLocks noChangeArrowheads="1"/>
          </p:cNvSpPr>
          <p:nvPr/>
        </p:nvSpPr>
        <p:spPr bwMode="auto">
          <a:xfrm>
            <a:off x="671513" y="1616074"/>
            <a:ext cx="4283075" cy="457200"/>
          </a:xfrm>
          <a:prstGeom prst="rect">
            <a:avLst/>
          </a:prstGeom>
          <a:noFill/>
          <a:ln w="9525">
            <a:noFill/>
            <a:miter lim="800000"/>
            <a:headEnd/>
            <a:tailEnd/>
          </a:ln>
        </p:spPr>
        <p:txBody>
          <a:bodyPr wrap="none">
            <a:spAutoFit/>
          </a:bodyPr>
          <a:lstStyle/>
          <a:p>
            <a:pPr algn="ctr"/>
            <a:r>
              <a:rPr kumimoji="1" lang="en-US" altLang="zh-CN" sz="2400" b="1">
                <a:latin typeface="Times New Roman" pitchFamily="18" charset="0"/>
                <a:ea typeface="仿宋_GB2312" pitchFamily="49" charset="-122"/>
              </a:rPr>
              <a:t>(1) </a:t>
            </a:r>
            <a:r>
              <a:rPr kumimoji="1" lang="zh-CN" altLang="en-US" sz="2400" b="1">
                <a:latin typeface="Times New Roman" pitchFamily="18" charset="0"/>
                <a:ea typeface="仿宋_GB2312" pitchFamily="49" charset="-122"/>
              </a:rPr>
              <a:t>以</a:t>
            </a:r>
            <a:r>
              <a:rPr kumimoji="1" lang="en-US" altLang="zh-CN" sz="2400" b="1" i="1">
                <a:latin typeface="Times New Roman" pitchFamily="18" charset="0"/>
                <a:ea typeface="仿宋_GB2312" pitchFamily="49" charset="-122"/>
              </a:rPr>
              <a:t>D </a:t>
            </a:r>
            <a:r>
              <a:rPr kumimoji="1" lang="zh-CN" altLang="en-US" sz="2400" b="1">
                <a:latin typeface="Times New Roman" pitchFamily="18" charset="0"/>
                <a:ea typeface="仿宋_GB2312" pitchFamily="49" charset="-122"/>
              </a:rPr>
              <a:t>为原点，写出波函数；</a:t>
            </a:r>
          </a:p>
        </p:txBody>
      </p:sp>
      <p:sp>
        <p:nvSpPr>
          <p:cNvPr id="11" name="Rectangle 10"/>
          <p:cNvSpPr>
            <a:spLocks noChangeArrowheads="1"/>
          </p:cNvSpPr>
          <p:nvPr/>
        </p:nvSpPr>
        <p:spPr bwMode="auto">
          <a:xfrm>
            <a:off x="598488" y="601662"/>
            <a:ext cx="8077200" cy="884237"/>
          </a:xfrm>
          <a:prstGeom prst="rect">
            <a:avLst/>
          </a:prstGeom>
          <a:noFill/>
          <a:ln w="9525">
            <a:noFill/>
            <a:miter lim="800000"/>
            <a:headEnd/>
            <a:tailEnd/>
          </a:ln>
        </p:spPr>
        <p:txBody>
          <a:bodyPr>
            <a:spAutoFit/>
          </a:bodyPr>
          <a:lstStyle/>
          <a:p>
            <a:r>
              <a:rPr kumimoji="1" lang="zh-CN" altLang="en-US" sz="2400" b="1">
                <a:latin typeface="Times New Roman" pitchFamily="18" charset="0"/>
                <a:ea typeface="仿宋_GB2312" pitchFamily="49" charset="-122"/>
              </a:rPr>
              <a:t>平面简谐波 </a:t>
            </a:r>
            <a:r>
              <a:rPr kumimoji="1" lang="en-US" altLang="zh-CN" sz="2400" b="1" i="1">
                <a:latin typeface="Times New Roman" pitchFamily="18" charset="0"/>
                <a:ea typeface="仿宋_GB2312" pitchFamily="49" charset="-122"/>
              </a:rPr>
              <a:t>t=0 </a:t>
            </a:r>
            <a:r>
              <a:rPr kumimoji="1" lang="zh-CN" altLang="en-US" sz="2400" b="1">
                <a:latin typeface="Times New Roman" pitchFamily="18" charset="0"/>
                <a:ea typeface="仿宋_GB2312" pitchFamily="49" charset="-122"/>
              </a:rPr>
              <a:t>时刻的波形如图，此波波速为 </a:t>
            </a:r>
            <a:r>
              <a:rPr kumimoji="1" lang="en-US" altLang="zh-CN" sz="2400" b="1" i="1">
                <a:latin typeface="Times New Roman" pitchFamily="18" charset="0"/>
                <a:ea typeface="仿宋_GB2312" pitchFamily="49" charset="-122"/>
              </a:rPr>
              <a:t>u </a:t>
            </a:r>
            <a:r>
              <a:rPr kumimoji="1" lang="zh-CN" altLang="en-US" sz="2400" b="1">
                <a:latin typeface="Times New Roman" pitchFamily="18" charset="0"/>
                <a:ea typeface="仿宋_GB2312" pitchFamily="49" charset="-122"/>
              </a:rPr>
              <a:t>，沿</a:t>
            </a:r>
            <a:r>
              <a:rPr kumimoji="1" lang="en-US" altLang="zh-CN" sz="2400" b="1" i="1">
                <a:latin typeface="Times New Roman" pitchFamily="18" charset="0"/>
                <a:ea typeface="仿宋_GB2312" pitchFamily="49" charset="-122"/>
              </a:rPr>
              <a:t>x </a:t>
            </a:r>
            <a:r>
              <a:rPr kumimoji="1" lang="zh-CN" altLang="en-US" sz="2400" b="1">
                <a:latin typeface="Times New Roman" pitchFamily="18" charset="0"/>
                <a:ea typeface="仿宋_GB2312" pitchFamily="49" charset="-122"/>
              </a:rPr>
              <a:t>方向传播，振幅为</a:t>
            </a:r>
            <a:r>
              <a:rPr kumimoji="1" lang="en-US" altLang="zh-CN" sz="2400" b="1" i="1">
                <a:latin typeface="Times New Roman" pitchFamily="18" charset="0"/>
                <a:ea typeface="仿宋_GB2312" pitchFamily="49" charset="-122"/>
              </a:rPr>
              <a:t>A</a:t>
            </a:r>
            <a:r>
              <a:rPr kumimoji="1" lang="zh-CN" altLang="en-US" sz="2400" b="1">
                <a:latin typeface="Times New Roman" pitchFamily="18" charset="0"/>
                <a:ea typeface="仿宋_GB2312" pitchFamily="49" charset="-122"/>
              </a:rPr>
              <a:t>，频率为 </a:t>
            </a:r>
            <a:r>
              <a:rPr kumimoji="1" lang="en-US" altLang="zh-CN" sz="2800" b="1" i="1">
                <a:latin typeface="Times New Roman" pitchFamily="18" charset="0"/>
                <a:ea typeface="仿宋_GB2312" pitchFamily="49" charset="-122"/>
              </a:rPr>
              <a:t>v </a:t>
            </a:r>
            <a:r>
              <a:rPr kumimoji="1" lang="en-US" altLang="zh-CN" sz="2400" b="1">
                <a:latin typeface="Times New Roman" pitchFamily="18" charset="0"/>
                <a:ea typeface="仿宋_GB2312" pitchFamily="49" charset="-122"/>
              </a:rPr>
              <a:t>.</a:t>
            </a:r>
          </a:p>
        </p:txBody>
      </p:sp>
      <p:sp>
        <p:nvSpPr>
          <p:cNvPr id="12" name="Rectangle 11"/>
          <p:cNvSpPr>
            <a:spLocks noChangeArrowheads="1"/>
          </p:cNvSpPr>
          <p:nvPr/>
        </p:nvSpPr>
        <p:spPr bwMode="auto">
          <a:xfrm>
            <a:off x="671513" y="2214554"/>
            <a:ext cx="8058150" cy="830997"/>
          </a:xfrm>
          <a:prstGeom prst="rect">
            <a:avLst/>
          </a:prstGeom>
          <a:noFill/>
          <a:ln w="9525">
            <a:noFill/>
            <a:miter lim="800000"/>
            <a:headEnd/>
            <a:tailEnd/>
          </a:ln>
        </p:spPr>
        <p:txBody>
          <a:bodyPr>
            <a:spAutoFit/>
          </a:bodyPr>
          <a:lstStyle/>
          <a:p>
            <a:pPr marL="444500" indent="-444500"/>
            <a:r>
              <a:rPr kumimoji="1" lang="en-US" altLang="zh-CN" sz="2400" b="1" dirty="0">
                <a:latin typeface="Times New Roman" pitchFamily="18" charset="0"/>
                <a:ea typeface="仿宋_GB2312" pitchFamily="49" charset="-122"/>
              </a:rPr>
              <a:t>(2) </a:t>
            </a:r>
            <a:r>
              <a:rPr kumimoji="1" lang="zh-CN" altLang="en-US" sz="2400" b="1" dirty="0">
                <a:latin typeface="Times New Roman" pitchFamily="18" charset="0"/>
                <a:ea typeface="仿宋_GB2312" pitchFamily="49" charset="-122"/>
              </a:rPr>
              <a:t>以 </a:t>
            </a:r>
            <a:r>
              <a:rPr kumimoji="1" lang="en-US" altLang="zh-CN" sz="2400" b="1" i="1" dirty="0">
                <a:latin typeface="Times New Roman" pitchFamily="18" charset="0"/>
                <a:ea typeface="仿宋_GB2312" pitchFamily="49" charset="-122"/>
              </a:rPr>
              <a:t>B </a:t>
            </a:r>
            <a:r>
              <a:rPr kumimoji="1" lang="zh-CN" altLang="en-US" sz="2400" b="1" dirty="0">
                <a:latin typeface="Times New Roman" pitchFamily="18" charset="0"/>
                <a:ea typeface="仿宋_GB2312" pitchFamily="49" charset="-122"/>
              </a:rPr>
              <a:t>为反射点，且为波节，若以 </a:t>
            </a:r>
            <a:r>
              <a:rPr kumimoji="1" lang="en-US" altLang="zh-CN" sz="2400" b="1" i="1" dirty="0">
                <a:latin typeface="Times New Roman" pitchFamily="18" charset="0"/>
                <a:ea typeface="仿宋_GB2312" pitchFamily="49" charset="-122"/>
              </a:rPr>
              <a:t>B  </a:t>
            </a:r>
            <a:r>
              <a:rPr kumimoji="1" lang="zh-CN" altLang="en-US" sz="2400" b="1" dirty="0">
                <a:latin typeface="Times New Roman" pitchFamily="18" charset="0"/>
                <a:ea typeface="仿宋_GB2312" pitchFamily="49" charset="-122"/>
              </a:rPr>
              <a:t>为 </a:t>
            </a:r>
            <a:r>
              <a:rPr kumimoji="1" lang="en-US" altLang="zh-CN" sz="2400" b="1" i="1" dirty="0">
                <a:latin typeface="Times New Roman" pitchFamily="18" charset="0"/>
                <a:ea typeface="仿宋_GB2312" pitchFamily="49" charset="-122"/>
              </a:rPr>
              <a:t>x </a:t>
            </a:r>
            <a:r>
              <a:rPr kumimoji="1" lang="zh-CN" altLang="en-US" sz="2400" b="1" dirty="0">
                <a:latin typeface="Times New Roman" pitchFamily="18" charset="0"/>
                <a:ea typeface="仿宋_GB2312" pitchFamily="49" charset="-122"/>
              </a:rPr>
              <a:t>轴坐标原点，写出入射波，反射波函数；</a:t>
            </a:r>
          </a:p>
        </p:txBody>
      </p:sp>
      <p:sp>
        <p:nvSpPr>
          <p:cNvPr id="13" name="Text Box 12"/>
          <p:cNvSpPr txBox="1">
            <a:spLocks noChangeArrowheads="1"/>
          </p:cNvSpPr>
          <p:nvPr/>
        </p:nvSpPr>
        <p:spPr bwMode="auto">
          <a:xfrm>
            <a:off x="228600" y="614346"/>
            <a:ext cx="490538" cy="457200"/>
          </a:xfrm>
          <a:prstGeom prst="rect">
            <a:avLst/>
          </a:prstGeom>
          <a:noFill/>
          <a:ln w="9525">
            <a:noFill/>
            <a:miter lim="800000"/>
            <a:headEnd/>
            <a:tailEnd/>
          </a:ln>
        </p:spPr>
        <p:txBody>
          <a:bodyPr wrap="none" anchor="ctr">
            <a:spAutoFit/>
          </a:bodyPr>
          <a:lstStyle/>
          <a:p>
            <a:pPr algn="ctr"/>
            <a:r>
              <a:rPr kumimoji="1" lang="zh-CN" altLang="en-US" sz="2400" b="1" dirty="0">
                <a:latin typeface="Times New Roman" pitchFamily="18" charset="0"/>
                <a:ea typeface="仿宋_GB2312" pitchFamily="49" charset="-122"/>
              </a:rPr>
              <a:t>例</a:t>
            </a:r>
          </a:p>
        </p:txBody>
      </p:sp>
      <p:sp>
        <p:nvSpPr>
          <p:cNvPr id="14" name="Rectangle 13"/>
          <p:cNvSpPr>
            <a:spLocks noChangeArrowheads="1"/>
          </p:cNvSpPr>
          <p:nvPr/>
        </p:nvSpPr>
        <p:spPr bwMode="auto">
          <a:xfrm>
            <a:off x="250825" y="1616074"/>
            <a:ext cx="490538" cy="457200"/>
          </a:xfrm>
          <a:prstGeom prst="rect">
            <a:avLst/>
          </a:prstGeom>
          <a:noFill/>
          <a:ln w="9525">
            <a:noFill/>
            <a:miter lim="800000"/>
            <a:headEnd/>
            <a:tailEnd/>
          </a:ln>
        </p:spPr>
        <p:txBody>
          <a:bodyPr wrap="none">
            <a:spAutoFit/>
          </a:bodyPr>
          <a:lstStyle/>
          <a:p>
            <a:pPr algn="ctr"/>
            <a:r>
              <a:rPr kumimoji="1" lang="zh-CN" altLang="en-US" sz="2400" b="1">
                <a:latin typeface="Times New Roman" pitchFamily="18" charset="0"/>
                <a:ea typeface="仿宋_GB2312" pitchFamily="49" charset="-122"/>
              </a:rPr>
              <a:t>求</a:t>
            </a:r>
          </a:p>
        </p:txBody>
      </p:sp>
      <p:sp>
        <p:nvSpPr>
          <p:cNvPr id="28" name="Text Box 27"/>
          <p:cNvSpPr txBox="1">
            <a:spLocks noChangeArrowheads="1"/>
          </p:cNvSpPr>
          <p:nvPr/>
        </p:nvSpPr>
        <p:spPr bwMode="auto">
          <a:xfrm>
            <a:off x="269875" y="4244996"/>
            <a:ext cx="492125" cy="457200"/>
          </a:xfrm>
          <a:prstGeom prst="rect">
            <a:avLst/>
          </a:prstGeom>
          <a:noFill/>
          <a:ln w="9525">
            <a:noFill/>
            <a:miter lim="800000"/>
            <a:headEnd/>
            <a:tailEnd/>
          </a:ln>
        </p:spPr>
        <p:txBody>
          <a:bodyPr wrap="none" anchor="ctr">
            <a:spAutoFit/>
          </a:bodyPr>
          <a:lstStyle/>
          <a:p>
            <a:pPr algn="ctr"/>
            <a:r>
              <a:rPr kumimoji="1" lang="zh-CN" altLang="en-US" sz="2400" b="1">
                <a:latin typeface="Times New Roman" pitchFamily="18" charset="0"/>
              </a:rPr>
              <a:t>解</a:t>
            </a:r>
          </a:p>
        </p:txBody>
      </p:sp>
      <p:sp>
        <p:nvSpPr>
          <p:cNvPr id="29" name="Rectangle 28"/>
          <p:cNvSpPr>
            <a:spLocks noChangeArrowheads="1"/>
          </p:cNvSpPr>
          <p:nvPr/>
        </p:nvSpPr>
        <p:spPr bwMode="auto">
          <a:xfrm>
            <a:off x="684213" y="4244996"/>
            <a:ext cx="539750" cy="457200"/>
          </a:xfrm>
          <a:prstGeom prst="rect">
            <a:avLst/>
          </a:prstGeom>
          <a:noFill/>
          <a:ln w="9525">
            <a:noFill/>
            <a:miter lim="800000"/>
            <a:headEnd/>
            <a:tailEnd/>
          </a:ln>
        </p:spPr>
        <p:txBody>
          <a:bodyPr wrap="none">
            <a:spAutoFit/>
          </a:bodyPr>
          <a:lstStyle/>
          <a:p>
            <a:pPr algn="ctr"/>
            <a:r>
              <a:rPr kumimoji="1" lang="en-US" altLang="zh-CN" sz="2400" b="1">
                <a:latin typeface="Times New Roman" pitchFamily="18" charset="0"/>
              </a:rPr>
              <a:t>(1)</a:t>
            </a:r>
          </a:p>
        </p:txBody>
      </p:sp>
      <p:sp>
        <p:nvSpPr>
          <p:cNvPr id="30" name="Rectangle 29"/>
          <p:cNvSpPr>
            <a:spLocks noChangeArrowheads="1"/>
          </p:cNvSpPr>
          <p:nvPr/>
        </p:nvSpPr>
        <p:spPr bwMode="auto">
          <a:xfrm>
            <a:off x="684213" y="5037159"/>
            <a:ext cx="539750" cy="457200"/>
          </a:xfrm>
          <a:prstGeom prst="rect">
            <a:avLst/>
          </a:prstGeom>
          <a:noFill/>
          <a:ln w="9525">
            <a:noFill/>
            <a:miter lim="800000"/>
            <a:headEnd/>
            <a:tailEnd/>
          </a:ln>
        </p:spPr>
        <p:txBody>
          <a:bodyPr wrap="none">
            <a:spAutoFit/>
          </a:bodyPr>
          <a:lstStyle/>
          <a:p>
            <a:pPr algn="ctr"/>
            <a:r>
              <a:rPr kumimoji="1" lang="en-US" altLang="zh-CN" sz="2400" b="1">
                <a:latin typeface="Times New Roman" pitchFamily="18" charset="0"/>
              </a:rPr>
              <a:t>(2)</a:t>
            </a:r>
          </a:p>
        </p:txBody>
      </p:sp>
      <p:graphicFrame>
        <p:nvGraphicFramePr>
          <p:cNvPr id="54284" name="Object 12"/>
          <p:cNvGraphicFramePr>
            <a:graphicFrameLocks noChangeAspect="1"/>
          </p:cNvGraphicFramePr>
          <p:nvPr/>
        </p:nvGraphicFramePr>
        <p:xfrm>
          <a:off x="1285852" y="4071942"/>
          <a:ext cx="3683000" cy="787400"/>
        </p:xfrm>
        <a:graphic>
          <a:graphicData uri="http://schemas.openxmlformats.org/presentationml/2006/ole">
            <mc:AlternateContent xmlns:mc="http://schemas.openxmlformats.org/markup-compatibility/2006">
              <mc:Choice xmlns:v="urn:schemas-microsoft-com:vml" Requires="v">
                <p:oleObj name="Equation" r:id="rId2" imgW="1841400" imgH="393480" progId="Equation.DSMT4">
                  <p:embed/>
                </p:oleObj>
              </mc:Choice>
              <mc:Fallback>
                <p:oleObj name="Equation" r:id="rId2" imgW="1841400" imgH="393480" progId="Equation.DSMT4">
                  <p:embed/>
                  <p:pic>
                    <p:nvPicPr>
                      <p:cNvPr id="5428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52" y="4071942"/>
                        <a:ext cx="36830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5" name="Object 13"/>
          <p:cNvGraphicFramePr>
            <a:graphicFrameLocks noChangeAspect="1"/>
          </p:cNvGraphicFramePr>
          <p:nvPr/>
        </p:nvGraphicFramePr>
        <p:xfrm>
          <a:off x="1285852" y="4857760"/>
          <a:ext cx="3911600" cy="787400"/>
        </p:xfrm>
        <a:graphic>
          <a:graphicData uri="http://schemas.openxmlformats.org/presentationml/2006/ole">
            <mc:AlternateContent xmlns:mc="http://schemas.openxmlformats.org/markup-compatibility/2006">
              <mc:Choice xmlns:v="urn:schemas-microsoft-com:vml" Requires="v">
                <p:oleObj name="Equation" r:id="rId4" imgW="1955520" imgH="393480" progId="Equation.DSMT4">
                  <p:embed/>
                </p:oleObj>
              </mc:Choice>
              <mc:Fallback>
                <p:oleObj name="Equation" r:id="rId4" imgW="1955520" imgH="393480" progId="Equation.DSMT4">
                  <p:embed/>
                  <p:pic>
                    <p:nvPicPr>
                      <p:cNvPr id="5428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52" y="4857760"/>
                        <a:ext cx="3911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86" name="Object 14"/>
          <p:cNvGraphicFramePr>
            <a:graphicFrameLocks noChangeAspect="1"/>
          </p:cNvGraphicFramePr>
          <p:nvPr/>
        </p:nvGraphicFramePr>
        <p:xfrm>
          <a:off x="1285852" y="5641996"/>
          <a:ext cx="3911600" cy="787400"/>
        </p:xfrm>
        <a:graphic>
          <a:graphicData uri="http://schemas.openxmlformats.org/presentationml/2006/ole">
            <mc:AlternateContent xmlns:mc="http://schemas.openxmlformats.org/markup-compatibility/2006">
              <mc:Choice xmlns:v="urn:schemas-microsoft-com:vml" Requires="v">
                <p:oleObj name="Equation" r:id="rId6" imgW="1955520" imgH="393480" progId="Equation.DSMT4">
                  <p:embed/>
                </p:oleObj>
              </mc:Choice>
              <mc:Fallback>
                <p:oleObj name="Equation" r:id="rId6" imgW="1955520" imgH="393480" progId="Equation.DSMT4">
                  <p:embed/>
                  <p:pic>
                    <p:nvPicPr>
                      <p:cNvPr id="54286"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52" y="5641996"/>
                        <a:ext cx="3911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 name="组合 48"/>
          <p:cNvGrpSpPr/>
          <p:nvPr/>
        </p:nvGrpSpPr>
        <p:grpSpPr>
          <a:xfrm>
            <a:off x="5651500" y="4194196"/>
            <a:ext cx="2981325" cy="2235200"/>
            <a:chOff x="5651500" y="4194196"/>
            <a:chExt cx="2981325" cy="2235200"/>
          </a:xfrm>
        </p:grpSpPr>
        <p:pic>
          <p:nvPicPr>
            <p:cNvPr id="37" name="Picture 36" descr="图形7"/>
            <p:cNvPicPr>
              <a:picLocks noChangeAspect="1" noChangeArrowheads="1"/>
            </p:cNvPicPr>
            <p:nvPr/>
          </p:nvPicPr>
          <p:blipFill>
            <a:blip r:embed="rId8">
              <a:clrChange>
                <a:clrFrom>
                  <a:srgbClr val="FFFFFF"/>
                </a:clrFrom>
                <a:clrTo>
                  <a:srgbClr val="FFFFFF">
                    <a:alpha val="0"/>
                  </a:srgbClr>
                </a:clrTo>
              </a:clrChange>
              <a:lum bright="-93000"/>
            </a:blip>
            <a:srcRect/>
            <a:stretch>
              <a:fillRect/>
            </a:stretch>
          </p:blipFill>
          <p:spPr bwMode="auto">
            <a:xfrm>
              <a:off x="5838825" y="4840309"/>
              <a:ext cx="2182813" cy="1146175"/>
            </a:xfrm>
            <a:prstGeom prst="rect">
              <a:avLst/>
            </a:prstGeom>
            <a:noFill/>
            <a:ln w="9525">
              <a:noFill/>
              <a:miter lim="800000"/>
              <a:headEnd/>
              <a:tailEnd/>
            </a:ln>
          </p:spPr>
        </p:pic>
        <p:sp>
          <p:nvSpPr>
            <p:cNvPr id="15" name="Line 14"/>
            <p:cNvSpPr>
              <a:spLocks noChangeShapeType="1"/>
            </p:cNvSpPr>
            <p:nvPr/>
          </p:nvSpPr>
          <p:spPr bwMode="auto">
            <a:xfrm>
              <a:off x="8012113" y="4549796"/>
              <a:ext cx="0" cy="1879600"/>
            </a:xfrm>
            <a:prstGeom prst="line">
              <a:avLst/>
            </a:prstGeom>
            <a:noFill/>
            <a:ln w="28575">
              <a:solidFill>
                <a:schemeClr val="tx1"/>
              </a:solidFill>
              <a:round/>
              <a:headEnd/>
              <a:tailEnd/>
            </a:ln>
          </p:spPr>
          <p:txBody>
            <a:bodyPr/>
            <a:lstStyle/>
            <a:p>
              <a:endParaRPr lang="zh-CN" altLang="en-US"/>
            </a:p>
          </p:txBody>
        </p:sp>
        <p:sp>
          <p:nvSpPr>
            <p:cNvPr id="16" name="Line 15"/>
            <p:cNvSpPr>
              <a:spLocks noChangeShapeType="1"/>
            </p:cNvSpPr>
            <p:nvPr/>
          </p:nvSpPr>
          <p:spPr bwMode="auto">
            <a:xfrm flipH="1">
              <a:off x="8012113" y="4632346"/>
              <a:ext cx="117475" cy="244475"/>
            </a:xfrm>
            <a:prstGeom prst="line">
              <a:avLst/>
            </a:prstGeom>
            <a:noFill/>
            <a:ln w="28575">
              <a:solidFill>
                <a:schemeClr val="tx1"/>
              </a:solidFill>
              <a:round/>
              <a:headEnd/>
              <a:tailEnd/>
            </a:ln>
          </p:spPr>
          <p:txBody>
            <a:bodyPr/>
            <a:lstStyle/>
            <a:p>
              <a:endParaRPr lang="zh-CN" altLang="en-US"/>
            </a:p>
          </p:txBody>
        </p:sp>
        <p:sp>
          <p:nvSpPr>
            <p:cNvPr id="17" name="Line 16"/>
            <p:cNvSpPr>
              <a:spLocks noChangeShapeType="1"/>
            </p:cNvSpPr>
            <p:nvPr/>
          </p:nvSpPr>
          <p:spPr bwMode="auto">
            <a:xfrm flipH="1">
              <a:off x="8012113" y="4876821"/>
              <a:ext cx="117475" cy="246063"/>
            </a:xfrm>
            <a:prstGeom prst="line">
              <a:avLst/>
            </a:prstGeom>
            <a:noFill/>
            <a:ln w="28575">
              <a:solidFill>
                <a:schemeClr val="tx1"/>
              </a:solidFill>
              <a:round/>
              <a:headEnd/>
              <a:tailEnd/>
            </a:ln>
          </p:spPr>
          <p:txBody>
            <a:bodyPr/>
            <a:lstStyle/>
            <a:p>
              <a:endParaRPr lang="zh-CN" altLang="en-US"/>
            </a:p>
          </p:txBody>
        </p:sp>
        <p:sp>
          <p:nvSpPr>
            <p:cNvPr id="18" name="Line 17"/>
            <p:cNvSpPr>
              <a:spLocks noChangeShapeType="1"/>
            </p:cNvSpPr>
            <p:nvPr/>
          </p:nvSpPr>
          <p:spPr bwMode="auto">
            <a:xfrm flipH="1">
              <a:off x="8012113" y="5122884"/>
              <a:ext cx="117475" cy="244475"/>
            </a:xfrm>
            <a:prstGeom prst="line">
              <a:avLst/>
            </a:prstGeom>
            <a:noFill/>
            <a:ln w="28575">
              <a:solidFill>
                <a:schemeClr val="tx1"/>
              </a:solidFill>
              <a:round/>
              <a:headEnd/>
              <a:tailEnd/>
            </a:ln>
          </p:spPr>
          <p:txBody>
            <a:bodyPr/>
            <a:lstStyle/>
            <a:p>
              <a:endParaRPr lang="zh-CN" altLang="en-US"/>
            </a:p>
          </p:txBody>
        </p:sp>
        <p:sp>
          <p:nvSpPr>
            <p:cNvPr id="19" name="Line 18"/>
            <p:cNvSpPr>
              <a:spLocks noChangeShapeType="1"/>
            </p:cNvSpPr>
            <p:nvPr/>
          </p:nvSpPr>
          <p:spPr bwMode="auto">
            <a:xfrm flipH="1">
              <a:off x="8012113" y="5367359"/>
              <a:ext cx="117475" cy="244475"/>
            </a:xfrm>
            <a:prstGeom prst="line">
              <a:avLst/>
            </a:prstGeom>
            <a:noFill/>
            <a:ln w="28575">
              <a:solidFill>
                <a:schemeClr val="tx1"/>
              </a:solidFill>
              <a:round/>
              <a:headEnd/>
              <a:tailEnd/>
            </a:ln>
          </p:spPr>
          <p:txBody>
            <a:bodyPr/>
            <a:lstStyle/>
            <a:p>
              <a:endParaRPr lang="zh-CN" altLang="en-US"/>
            </a:p>
          </p:txBody>
        </p:sp>
        <p:sp>
          <p:nvSpPr>
            <p:cNvPr id="20" name="Line 19"/>
            <p:cNvSpPr>
              <a:spLocks noChangeShapeType="1"/>
            </p:cNvSpPr>
            <p:nvPr/>
          </p:nvSpPr>
          <p:spPr bwMode="auto">
            <a:xfrm flipH="1">
              <a:off x="8012113" y="5611834"/>
              <a:ext cx="117475" cy="246062"/>
            </a:xfrm>
            <a:prstGeom prst="line">
              <a:avLst/>
            </a:prstGeom>
            <a:noFill/>
            <a:ln w="28575">
              <a:solidFill>
                <a:schemeClr val="tx1"/>
              </a:solidFill>
              <a:round/>
              <a:headEnd/>
              <a:tailEnd/>
            </a:ln>
          </p:spPr>
          <p:txBody>
            <a:bodyPr/>
            <a:lstStyle/>
            <a:p>
              <a:endParaRPr lang="zh-CN" altLang="en-US"/>
            </a:p>
          </p:txBody>
        </p:sp>
        <p:sp>
          <p:nvSpPr>
            <p:cNvPr id="21" name="Line 20"/>
            <p:cNvSpPr>
              <a:spLocks noChangeShapeType="1"/>
            </p:cNvSpPr>
            <p:nvPr/>
          </p:nvSpPr>
          <p:spPr bwMode="auto">
            <a:xfrm flipH="1">
              <a:off x="8012113" y="6102371"/>
              <a:ext cx="117475" cy="244475"/>
            </a:xfrm>
            <a:prstGeom prst="line">
              <a:avLst/>
            </a:prstGeom>
            <a:noFill/>
            <a:ln w="28575">
              <a:solidFill>
                <a:schemeClr val="tx1"/>
              </a:solidFill>
              <a:round/>
              <a:headEnd/>
              <a:tailEnd/>
            </a:ln>
          </p:spPr>
          <p:txBody>
            <a:bodyPr/>
            <a:lstStyle/>
            <a:p>
              <a:endParaRPr lang="zh-CN" altLang="en-US"/>
            </a:p>
          </p:txBody>
        </p:sp>
        <p:sp>
          <p:nvSpPr>
            <p:cNvPr id="22" name="Line 21"/>
            <p:cNvSpPr>
              <a:spLocks noChangeShapeType="1"/>
            </p:cNvSpPr>
            <p:nvPr/>
          </p:nvSpPr>
          <p:spPr bwMode="auto">
            <a:xfrm flipH="1">
              <a:off x="8012113" y="4305321"/>
              <a:ext cx="117475" cy="244475"/>
            </a:xfrm>
            <a:prstGeom prst="line">
              <a:avLst/>
            </a:prstGeom>
            <a:noFill/>
            <a:ln w="28575">
              <a:solidFill>
                <a:schemeClr val="tx1"/>
              </a:solidFill>
              <a:round/>
              <a:headEnd/>
              <a:tailEnd/>
            </a:ln>
          </p:spPr>
          <p:txBody>
            <a:bodyPr/>
            <a:lstStyle/>
            <a:p>
              <a:endParaRPr lang="zh-CN" altLang="en-US"/>
            </a:p>
          </p:txBody>
        </p:sp>
        <p:sp>
          <p:nvSpPr>
            <p:cNvPr id="23" name="Line 22"/>
            <p:cNvSpPr>
              <a:spLocks noChangeShapeType="1"/>
            </p:cNvSpPr>
            <p:nvPr/>
          </p:nvSpPr>
          <p:spPr bwMode="auto">
            <a:xfrm flipH="1">
              <a:off x="8012113" y="5857896"/>
              <a:ext cx="117475" cy="244475"/>
            </a:xfrm>
            <a:prstGeom prst="line">
              <a:avLst/>
            </a:prstGeom>
            <a:noFill/>
            <a:ln w="28575">
              <a:solidFill>
                <a:schemeClr val="tx1"/>
              </a:solidFill>
              <a:round/>
              <a:headEnd/>
              <a:tailEnd/>
            </a:ln>
          </p:spPr>
          <p:txBody>
            <a:bodyPr/>
            <a:lstStyle/>
            <a:p>
              <a:endParaRPr lang="zh-CN" altLang="en-US"/>
            </a:p>
          </p:txBody>
        </p:sp>
        <p:sp>
          <p:nvSpPr>
            <p:cNvPr id="24" name="Line 23"/>
            <p:cNvSpPr>
              <a:spLocks noChangeShapeType="1"/>
            </p:cNvSpPr>
            <p:nvPr/>
          </p:nvSpPr>
          <p:spPr bwMode="auto">
            <a:xfrm>
              <a:off x="5651500" y="5408634"/>
              <a:ext cx="2765425" cy="0"/>
            </a:xfrm>
            <a:prstGeom prst="line">
              <a:avLst/>
            </a:prstGeom>
            <a:noFill/>
            <a:ln w="28575">
              <a:solidFill>
                <a:schemeClr val="tx1"/>
              </a:solidFill>
              <a:round/>
              <a:headEnd/>
              <a:tailEnd type="triangle" w="sm" len="lg"/>
            </a:ln>
          </p:spPr>
          <p:txBody>
            <a:bodyPr/>
            <a:lstStyle/>
            <a:p>
              <a:endParaRPr lang="zh-CN" altLang="en-US"/>
            </a:p>
          </p:txBody>
        </p:sp>
        <p:sp>
          <p:nvSpPr>
            <p:cNvPr id="31" name="Rectangle 30"/>
            <p:cNvSpPr>
              <a:spLocks noChangeArrowheads="1"/>
            </p:cNvSpPr>
            <p:nvPr/>
          </p:nvSpPr>
          <p:spPr bwMode="auto">
            <a:xfrm>
              <a:off x="7686675" y="5408634"/>
              <a:ext cx="387350" cy="458787"/>
            </a:xfrm>
            <a:prstGeom prst="rect">
              <a:avLst/>
            </a:prstGeom>
            <a:noFill/>
            <a:ln w="28575">
              <a:noFill/>
              <a:miter lim="800000"/>
              <a:headEnd/>
              <a:tailEnd/>
            </a:ln>
          </p:spPr>
          <p:txBody>
            <a:bodyPr wrap="none">
              <a:spAutoFit/>
            </a:bodyPr>
            <a:lstStyle/>
            <a:p>
              <a:pPr algn="ctr"/>
              <a:r>
                <a:rPr lang="en-US" altLang="zh-CN" sz="2400" b="1" i="1">
                  <a:latin typeface="Times New Roman" pitchFamily="18" charset="0"/>
                </a:rPr>
                <a:t>B</a:t>
              </a:r>
            </a:p>
          </p:txBody>
        </p:sp>
        <p:sp>
          <p:nvSpPr>
            <p:cNvPr id="32" name="Rectangle 31"/>
            <p:cNvSpPr>
              <a:spLocks noChangeArrowheads="1"/>
            </p:cNvSpPr>
            <p:nvPr/>
          </p:nvSpPr>
          <p:spPr bwMode="auto">
            <a:xfrm>
              <a:off x="6216650" y="4980009"/>
              <a:ext cx="404813" cy="458787"/>
            </a:xfrm>
            <a:prstGeom prst="rect">
              <a:avLst/>
            </a:prstGeom>
            <a:noFill/>
            <a:ln w="28575">
              <a:noFill/>
              <a:miter lim="800000"/>
              <a:headEnd/>
              <a:tailEnd/>
            </a:ln>
          </p:spPr>
          <p:txBody>
            <a:bodyPr wrap="none">
              <a:spAutoFit/>
            </a:bodyPr>
            <a:lstStyle/>
            <a:p>
              <a:pPr algn="ctr"/>
              <a:r>
                <a:rPr kumimoji="1" lang="en-US" altLang="zh-CN" sz="2400" b="1" i="1">
                  <a:latin typeface="Times New Roman" pitchFamily="18" charset="0"/>
                </a:rPr>
                <a:t>D</a:t>
              </a:r>
            </a:p>
          </p:txBody>
        </p:sp>
        <p:sp>
          <p:nvSpPr>
            <p:cNvPr id="33" name="Line 32"/>
            <p:cNvSpPr>
              <a:spLocks noChangeShapeType="1"/>
            </p:cNvSpPr>
            <p:nvPr/>
          </p:nvSpPr>
          <p:spPr bwMode="auto">
            <a:xfrm>
              <a:off x="6376988" y="5470546"/>
              <a:ext cx="0" cy="482600"/>
            </a:xfrm>
            <a:prstGeom prst="line">
              <a:avLst/>
            </a:prstGeom>
            <a:noFill/>
            <a:ln w="28575">
              <a:solidFill>
                <a:schemeClr val="tx1"/>
              </a:solidFill>
              <a:prstDash val="dash"/>
              <a:round/>
              <a:headEnd/>
              <a:tailEnd/>
            </a:ln>
          </p:spPr>
          <p:txBody>
            <a:bodyPr/>
            <a:lstStyle/>
            <a:p>
              <a:endParaRPr lang="zh-CN" altLang="en-US"/>
            </a:p>
          </p:txBody>
        </p:sp>
        <p:sp>
          <p:nvSpPr>
            <p:cNvPr id="35" name="Line 34"/>
            <p:cNvSpPr>
              <a:spLocks noChangeShapeType="1"/>
            </p:cNvSpPr>
            <p:nvPr/>
          </p:nvSpPr>
          <p:spPr bwMode="auto">
            <a:xfrm>
              <a:off x="6342063" y="4540271"/>
              <a:ext cx="347662" cy="0"/>
            </a:xfrm>
            <a:prstGeom prst="line">
              <a:avLst/>
            </a:prstGeom>
            <a:noFill/>
            <a:ln w="28575">
              <a:solidFill>
                <a:schemeClr val="tx1"/>
              </a:solidFill>
              <a:round/>
              <a:headEnd/>
              <a:tailEnd type="triangle" w="sm" len="lg"/>
            </a:ln>
          </p:spPr>
          <p:txBody>
            <a:bodyPr/>
            <a:lstStyle/>
            <a:p>
              <a:endParaRPr lang="zh-CN" altLang="en-US"/>
            </a:p>
          </p:txBody>
        </p:sp>
        <p:sp>
          <p:nvSpPr>
            <p:cNvPr id="36" name="Text Box 35"/>
            <p:cNvSpPr txBox="1">
              <a:spLocks noChangeArrowheads="1"/>
            </p:cNvSpPr>
            <p:nvPr/>
          </p:nvSpPr>
          <p:spPr bwMode="auto">
            <a:xfrm>
              <a:off x="8172450" y="5346721"/>
              <a:ext cx="460375" cy="457200"/>
            </a:xfrm>
            <a:prstGeom prst="rect">
              <a:avLst/>
            </a:prstGeom>
            <a:noFill/>
            <a:ln w="28575">
              <a:noFill/>
              <a:miter lim="800000"/>
              <a:headEnd/>
              <a:tailEnd/>
            </a:ln>
          </p:spPr>
          <p:txBody>
            <a:bodyPr>
              <a:spAutoFit/>
            </a:bodyPr>
            <a:lstStyle/>
            <a:p>
              <a:pPr algn="ctr">
                <a:spcBef>
                  <a:spcPct val="50000"/>
                </a:spcBef>
              </a:pPr>
              <a:r>
                <a:rPr kumimoji="1" lang="en-US" altLang="zh-CN" sz="2400" b="1" i="1">
                  <a:latin typeface="Times New Roman" pitchFamily="18" charset="0"/>
                </a:rPr>
                <a:t>x</a:t>
              </a:r>
            </a:p>
          </p:txBody>
        </p:sp>
        <p:sp>
          <p:nvSpPr>
            <p:cNvPr id="38" name="Rectangle 37"/>
            <p:cNvSpPr>
              <a:spLocks noChangeArrowheads="1"/>
            </p:cNvSpPr>
            <p:nvPr/>
          </p:nvSpPr>
          <p:spPr bwMode="auto">
            <a:xfrm>
              <a:off x="6162675" y="4637109"/>
              <a:ext cx="407988" cy="1006475"/>
            </a:xfrm>
            <a:prstGeom prst="rect">
              <a:avLst/>
            </a:prstGeom>
            <a:noFill/>
            <a:ln w="9525">
              <a:noFill/>
              <a:miter lim="800000"/>
              <a:headEnd/>
              <a:tailEnd/>
            </a:ln>
          </p:spPr>
          <p:txBody>
            <a:bodyPr>
              <a:spAutoFit/>
            </a:bodyPr>
            <a:lstStyle/>
            <a:p>
              <a:pPr algn="ctr"/>
              <a:r>
                <a:rPr kumimoji="1" lang="en-US" altLang="zh-CN" sz="6000" b="1">
                  <a:latin typeface="Times New Roman" pitchFamily="18" charset="0"/>
                  <a:sym typeface="Symbol" pitchFamily="18" charset="2"/>
                </a:rPr>
                <a:t></a:t>
              </a:r>
            </a:p>
          </p:txBody>
        </p:sp>
        <p:sp>
          <p:nvSpPr>
            <p:cNvPr id="39" name="Rectangle 38"/>
            <p:cNvSpPr>
              <a:spLocks noChangeArrowheads="1"/>
            </p:cNvSpPr>
            <p:nvPr/>
          </p:nvSpPr>
          <p:spPr bwMode="auto">
            <a:xfrm>
              <a:off x="7799388" y="4645046"/>
              <a:ext cx="407987" cy="1006475"/>
            </a:xfrm>
            <a:prstGeom prst="rect">
              <a:avLst/>
            </a:prstGeom>
            <a:noFill/>
            <a:ln w="9525">
              <a:noFill/>
              <a:miter lim="800000"/>
              <a:headEnd/>
              <a:tailEnd/>
            </a:ln>
          </p:spPr>
          <p:txBody>
            <a:bodyPr>
              <a:spAutoFit/>
            </a:bodyPr>
            <a:lstStyle/>
            <a:p>
              <a:pPr algn="ctr"/>
              <a:r>
                <a:rPr kumimoji="1" lang="en-US" altLang="zh-CN" sz="6000" b="1">
                  <a:latin typeface="Times New Roman" pitchFamily="18" charset="0"/>
                  <a:sym typeface="Symbol" pitchFamily="18" charset="2"/>
                </a:rPr>
                <a:t></a:t>
              </a:r>
            </a:p>
          </p:txBody>
        </p:sp>
        <p:sp>
          <p:nvSpPr>
            <p:cNvPr id="40" name="Line 39"/>
            <p:cNvSpPr>
              <a:spLocks noChangeShapeType="1"/>
            </p:cNvSpPr>
            <p:nvPr/>
          </p:nvSpPr>
          <p:spPr bwMode="auto">
            <a:xfrm flipV="1">
              <a:off x="8316913" y="4338659"/>
              <a:ext cx="0" cy="792162"/>
            </a:xfrm>
            <a:prstGeom prst="line">
              <a:avLst/>
            </a:prstGeom>
            <a:noFill/>
            <a:ln w="19050">
              <a:solidFill>
                <a:schemeClr val="tx1"/>
              </a:solidFill>
              <a:round/>
              <a:headEnd/>
              <a:tailEnd type="triangle" w="med" len="med"/>
            </a:ln>
          </p:spPr>
          <p:txBody>
            <a:bodyPr/>
            <a:lstStyle/>
            <a:p>
              <a:endParaRPr lang="zh-CN" altLang="en-US"/>
            </a:p>
          </p:txBody>
        </p:sp>
        <p:sp>
          <p:nvSpPr>
            <p:cNvPr id="41" name="Text Box 40"/>
            <p:cNvSpPr txBox="1">
              <a:spLocks noChangeArrowheads="1"/>
            </p:cNvSpPr>
            <p:nvPr/>
          </p:nvSpPr>
          <p:spPr bwMode="auto">
            <a:xfrm>
              <a:off x="8316913" y="4194196"/>
              <a:ext cx="298450" cy="366713"/>
            </a:xfrm>
            <a:prstGeom prst="rect">
              <a:avLst/>
            </a:prstGeom>
            <a:noFill/>
            <a:ln w="9525">
              <a:noFill/>
              <a:miter lim="800000"/>
              <a:headEnd/>
              <a:tailEnd/>
            </a:ln>
          </p:spPr>
          <p:txBody>
            <a:bodyPr wrap="none">
              <a:spAutoFit/>
            </a:bodyPr>
            <a:lstStyle/>
            <a:p>
              <a:r>
                <a:rPr lang="en-US" altLang="zh-CN" b="1">
                  <a:latin typeface="Times New Roman" pitchFamily="18" charset="0"/>
                </a:rPr>
                <a:t>y</a:t>
              </a:r>
            </a:p>
          </p:txBody>
        </p:sp>
        <p:graphicFrame>
          <p:nvGraphicFramePr>
            <p:cNvPr id="54287" name="Object 15"/>
            <p:cNvGraphicFramePr>
              <a:graphicFrameLocks noChangeAspect="1"/>
            </p:cNvGraphicFramePr>
            <p:nvPr/>
          </p:nvGraphicFramePr>
          <p:xfrm>
            <a:off x="6715140" y="4286256"/>
            <a:ext cx="320675" cy="415925"/>
          </p:xfrm>
          <a:graphic>
            <a:graphicData uri="http://schemas.openxmlformats.org/presentationml/2006/ole">
              <mc:AlternateContent xmlns:mc="http://schemas.openxmlformats.org/markup-compatibility/2006">
                <mc:Choice xmlns:v="urn:schemas-microsoft-com:vml" Requires="v">
                  <p:oleObj name="Equation" r:id="rId9" imgW="126720" imgH="164880" progId="Equation.DSMT4">
                    <p:embed/>
                  </p:oleObj>
                </mc:Choice>
                <mc:Fallback>
                  <p:oleObj name="Equation" r:id="rId9" imgW="126720" imgH="164880" progId="Equation.DSMT4">
                    <p:embed/>
                    <p:pic>
                      <p:nvPicPr>
                        <p:cNvPr id="54287"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5140" y="4286256"/>
                          <a:ext cx="32067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2" name="灯片编号占位符 41"/>
          <p:cNvSpPr>
            <a:spLocks noGrp="1"/>
          </p:cNvSpPr>
          <p:nvPr>
            <p:ph type="sldNum" sz="quarter" idx="12"/>
          </p:nvPr>
        </p:nvSpPr>
        <p:spPr/>
        <p:txBody>
          <a:bodyPr/>
          <a:lstStyle/>
          <a:p>
            <a:fld id="{0C913308-F349-4B6D-A68A-DD1791B4A57B}" type="slidenum">
              <a:rPr lang="zh-CN" altLang="en-US" smtClean="0"/>
              <a:pPr/>
              <a:t>54</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1" presetClass="entr" presetSubtype="0" fill="hold" grpId="0" nodeType="withEffect">
                                  <p:stCondLst>
                                    <p:cond delay="0"/>
                                  </p:stCondLst>
                                  <p:childTnLst>
                                    <p:set>
                                      <p:cBhvr>
                                        <p:cTn id="9" dur="1" fill="hold">
                                          <p:stCondLst>
                                            <p:cond delay="499"/>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4284"/>
                                        </p:tgtEl>
                                        <p:attrNameLst>
                                          <p:attrName>style.visibility</p:attrName>
                                        </p:attrNameLst>
                                      </p:cBhvr>
                                      <p:to>
                                        <p:strVal val="visible"/>
                                      </p:to>
                                    </p:set>
                                    <p:animEffect transition="in" filter="wipe(left)">
                                      <p:cBhvr>
                                        <p:cTn id="13" dur="500"/>
                                        <p:tgtEl>
                                          <p:spTgt spid="5428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30"/>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4285"/>
                                        </p:tgtEl>
                                        <p:attrNameLst>
                                          <p:attrName>style.visibility</p:attrName>
                                        </p:attrNameLst>
                                      </p:cBhvr>
                                      <p:to>
                                        <p:strVal val="visible"/>
                                      </p:to>
                                    </p:set>
                                    <p:animEffect transition="in" filter="wipe(left)">
                                      <p:cBhvr>
                                        <p:cTn id="21" dur="500"/>
                                        <p:tgtEl>
                                          <p:spTgt spid="5428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4286"/>
                                        </p:tgtEl>
                                        <p:attrNameLst>
                                          <p:attrName>style.visibility</p:attrName>
                                        </p:attrNameLst>
                                      </p:cBhvr>
                                      <p:to>
                                        <p:strVal val="visible"/>
                                      </p:to>
                                    </p:set>
                                    <p:animEffect transition="in" filter="wipe(left)">
                                      <p:cBhvr>
                                        <p:cTn id="26" dur="500"/>
                                        <p:tgtEl>
                                          <p:spTgt spid="54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autoUpdateAnimBg="0"/>
      <p:bldP spid="30"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11188" y="734998"/>
            <a:ext cx="539750" cy="457200"/>
          </a:xfrm>
          <a:prstGeom prst="rect">
            <a:avLst/>
          </a:prstGeom>
          <a:noFill/>
          <a:ln w="9525">
            <a:noFill/>
            <a:miter lim="800000"/>
            <a:headEnd/>
            <a:tailEnd/>
          </a:ln>
        </p:spPr>
        <p:txBody>
          <a:bodyPr wrap="none">
            <a:spAutoFit/>
          </a:bodyPr>
          <a:lstStyle/>
          <a:p>
            <a:pPr algn="ctr"/>
            <a:r>
              <a:rPr kumimoji="1" lang="en-US" altLang="zh-CN" sz="2400" b="1">
                <a:latin typeface="Times New Roman" pitchFamily="18" charset="0"/>
              </a:rPr>
              <a:t>(3)</a:t>
            </a:r>
          </a:p>
        </p:txBody>
      </p:sp>
      <p:sp>
        <p:nvSpPr>
          <p:cNvPr id="11" name="Text Box 8"/>
          <p:cNvSpPr txBox="1">
            <a:spLocks noChangeArrowheads="1"/>
          </p:cNvSpPr>
          <p:nvPr/>
        </p:nvSpPr>
        <p:spPr bwMode="auto">
          <a:xfrm>
            <a:off x="903288" y="2411410"/>
            <a:ext cx="838200" cy="457200"/>
          </a:xfrm>
          <a:prstGeom prst="rect">
            <a:avLst/>
          </a:prstGeom>
          <a:noFill/>
          <a:ln w="9525">
            <a:noFill/>
            <a:miter lim="800000"/>
            <a:headEnd/>
            <a:tailEnd/>
          </a:ln>
        </p:spPr>
        <p:txBody>
          <a:bodyPr>
            <a:spAutoFit/>
          </a:bodyPr>
          <a:lstStyle/>
          <a:p>
            <a:pPr>
              <a:spcBef>
                <a:spcPct val="50000"/>
              </a:spcBef>
            </a:pPr>
            <a:r>
              <a:rPr kumimoji="1" lang="zh-CN" altLang="en-US" sz="2400" b="1">
                <a:latin typeface="Bookman Old Style" pitchFamily="18" charset="0"/>
                <a:ea typeface="仿宋_GB2312" pitchFamily="49" charset="-122"/>
              </a:rPr>
              <a:t>波腹</a:t>
            </a:r>
          </a:p>
        </p:txBody>
      </p:sp>
      <p:sp>
        <p:nvSpPr>
          <p:cNvPr id="12" name="Text Box 9"/>
          <p:cNvSpPr txBox="1">
            <a:spLocks noChangeArrowheads="1"/>
          </p:cNvSpPr>
          <p:nvPr/>
        </p:nvSpPr>
        <p:spPr bwMode="auto">
          <a:xfrm>
            <a:off x="925513" y="4489456"/>
            <a:ext cx="838200" cy="457200"/>
          </a:xfrm>
          <a:prstGeom prst="rect">
            <a:avLst/>
          </a:prstGeom>
          <a:noFill/>
          <a:ln w="9525">
            <a:noFill/>
            <a:miter lim="800000"/>
            <a:headEnd/>
            <a:tailEnd/>
          </a:ln>
        </p:spPr>
        <p:txBody>
          <a:bodyPr>
            <a:spAutoFit/>
          </a:bodyPr>
          <a:lstStyle/>
          <a:p>
            <a:pPr>
              <a:spcBef>
                <a:spcPct val="50000"/>
              </a:spcBef>
            </a:pPr>
            <a:r>
              <a:rPr kumimoji="1" lang="zh-CN" altLang="en-US" sz="2400" b="1" dirty="0">
                <a:latin typeface="Bookman Old Style" pitchFamily="18" charset="0"/>
                <a:ea typeface="仿宋_GB2312" pitchFamily="49" charset="-122"/>
              </a:rPr>
              <a:t>波节</a:t>
            </a:r>
          </a:p>
        </p:txBody>
      </p:sp>
      <p:graphicFrame>
        <p:nvGraphicFramePr>
          <p:cNvPr id="55309" name="Object 13"/>
          <p:cNvGraphicFramePr>
            <a:graphicFrameLocks noChangeAspect="1"/>
          </p:cNvGraphicFramePr>
          <p:nvPr/>
        </p:nvGraphicFramePr>
        <p:xfrm>
          <a:off x="1500166" y="569898"/>
          <a:ext cx="5765800" cy="787400"/>
        </p:xfrm>
        <a:graphic>
          <a:graphicData uri="http://schemas.openxmlformats.org/presentationml/2006/ole">
            <mc:AlternateContent xmlns:mc="http://schemas.openxmlformats.org/markup-compatibility/2006">
              <mc:Choice xmlns:v="urn:schemas-microsoft-com:vml" Requires="v">
                <p:oleObj name="Equation" r:id="rId2" imgW="2882880" imgH="393480" progId="Equation.DSMT4">
                  <p:embed/>
                </p:oleObj>
              </mc:Choice>
              <mc:Fallback>
                <p:oleObj name="Equation" r:id="rId2" imgW="2882880" imgH="393480" progId="Equation.DSMT4">
                  <p:embed/>
                  <p:pic>
                    <p:nvPicPr>
                      <p:cNvPr id="55309"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66" y="569898"/>
                        <a:ext cx="57658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0" name="Object 14"/>
          <p:cNvGraphicFramePr>
            <a:graphicFrameLocks noChangeAspect="1"/>
          </p:cNvGraphicFramePr>
          <p:nvPr/>
        </p:nvGraphicFramePr>
        <p:xfrm>
          <a:off x="2274894" y="1284278"/>
          <a:ext cx="3225800" cy="787400"/>
        </p:xfrm>
        <a:graphic>
          <a:graphicData uri="http://schemas.openxmlformats.org/presentationml/2006/ole">
            <mc:AlternateContent xmlns:mc="http://schemas.openxmlformats.org/markup-compatibility/2006">
              <mc:Choice xmlns:v="urn:schemas-microsoft-com:vml" Requires="v">
                <p:oleObj name="Equation" r:id="rId4" imgW="1612800" imgH="393480" progId="Equation.DSMT4">
                  <p:embed/>
                </p:oleObj>
              </mc:Choice>
              <mc:Fallback>
                <p:oleObj name="Equation" r:id="rId4" imgW="1612800" imgH="393480" progId="Equation.DSMT4">
                  <p:embed/>
                  <p:pic>
                    <p:nvPicPr>
                      <p:cNvPr id="5531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894" y="1284278"/>
                        <a:ext cx="32258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1" name="Object 15"/>
          <p:cNvGraphicFramePr>
            <a:graphicFrameLocks noChangeAspect="1"/>
          </p:cNvGraphicFramePr>
          <p:nvPr/>
        </p:nvGraphicFramePr>
        <p:xfrm>
          <a:off x="1928794" y="2208210"/>
          <a:ext cx="1701800" cy="863600"/>
        </p:xfrm>
        <a:graphic>
          <a:graphicData uri="http://schemas.openxmlformats.org/presentationml/2006/ole">
            <mc:AlternateContent xmlns:mc="http://schemas.openxmlformats.org/markup-compatibility/2006">
              <mc:Choice xmlns:v="urn:schemas-microsoft-com:vml" Requires="v">
                <p:oleObj name="Equation" r:id="rId6" imgW="850680" imgH="431640" progId="Equation.DSMT4">
                  <p:embed/>
                </p:oleObj>
              </mc:Choice>
              <mc:Fallback>
                <p:oleObj name="Equation" r:id="rId6" imgW="850680" imgH="431640" progId="Equation.DSMT4">
                  <p:embed/>
                  <p:pic>
                    <p:nvPicPr>
                      <p:cNvPr id="55311"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8794" y="2208210"/>
                        <a:ext cx="1701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2" name="Object 16"/>
          <p:cNvGraphicFramePr>
            <a:graphicFrameLocks noChangeAspect="1"/>
          </p:cNvGraphicFramePr>
          <p:nvPr/>
        </p:nvGraphicFramePr>
        <p:xfrm>
          <a:off x="4357686" y="2246310"/>
          <a:ext cx="2032000" cy="787400"/>
        </p:xfrm>
        <a:graphic>
          <a:graphicData uri="http://schemas.openxmlformats.org/presentationml/2006/ole">
            <mc:AlternateContent xmlns:mc="http://schemas.openxmlformats.org/markup-compatibility/2006">
              <mc:Choice xmlns:v="urn:schemas-microsoft-com:vml" Requires="v">
                <p:oleObj name="Equation" r:id="rId8" imgW="1015920" imgH="393480" progId="Equation.DSMT4">
                  <p:embed/>
                </p:oleObj>
              </mc:Choice>
              <mc:Fallback>
                <p:oleObj name="Equation" r:id="rId8" imgW="1015920" imgH="393480" progId="Equation.DSMT4">
                  <p:embed/>
                  <p:pic>
                    <p:nvPicPr>
                      <p:cNvPr id="5531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7686" y="2246310"/>
                        <a:ext cx="20320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3" name="Object 17"/>
          <p:cNvGraphicFramePr>
            <a:graphicFrameLocks noChangeAspect="1"/>
          </p:cNvGraphicFramePr>
          <p:nvPr/>
        </p:nvGraphicFramePr>
        <p:xfrm>
          <a:off x="1928794" y="3214686"/>
          <a:ext cx="2895600" cy="787400"/>
        </p:xfrm>
        <a:graphic>
          <a:graphicData uri="http://schemas.openxmlformats.org/presentationml/2006/ole">
            <mc:AlternateContent xmlns:mc="http://schemas.openxmlformats.org/markup-compatibility/2006">
              <mc:Choice xmlns:v="urn:schemas-microsoft-com:vml" Requires="v">
                <p:oleObj name="Equation" r:id="rId10" imgW="1447560" imgH="393480" progId="Equation.DSMT4">
                  <p:embed/>
                </p:oleObj>
              </mc:Choice>
              <mc:Fallback>
                <p:oleObj name="Equation" r:id="rId10" imgW="1447560" imgH="393480" progId="Equation.DSMT4">
                  <p:embed/>
                  <p:pic>
                    <p:nvPicPr>
                      <p:cNvPr id="55313"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8794" y="3214686"/>
                        <a:ext cx="2895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4" name="Object 18"/>
          <p:cNvGraphicFramePr>
            <a:graphicFrameLocks noChangeAspect="1"/>
          </p:cNvGraphicFramePr>
          <p:nvPr/>
        </p:nvGraphicFramePr>
        <p:xfrm>
          <a:off x="5429256" y="3405186"/>
          <a:ext cx="2006600" cy="406400"/>
        </p:xfrm>
        <a:graphic>
          <a:graphicData uri="http://schemas.openxmlformats.org/presentationml/2006/ole">
            <mc:AlternateContent xmlns:mc="http://schemas.openxmlformats.org/markup-compatibility/2006">
              <mc:Choice xmlns:v="urn:schemas-microsoft-com:vml" Requires="v">
                <p:oleObj name="Equation" r:id="rId12" imgW="1002960" imgH="203040" progId="Equation.DSMT4">
                  <p:embed/>
                </p:oleObj>
              </mc:Choice>
              <mc:Fallback>
                <p:oleObj name="Equation" r:id="rId12" imgW="1002960" imgH="203040" progId="Equation.DSMT4">
                  <p:embed/>
                  <p:pic>
                    <p:nvPicPr>
                      <p:cNvPr id="55314"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9256" y="3405186"/>
                        <a:ext cx="2006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5" name="Object 19"/>
          <p:cNvGraphicFramePr>
            <a:graphicFrameLocks noChangeAspect="1"/>
          </p:cNvGraphicFramePr>
          <p:nvPr/>
        </p:nvGraphicFramePr>
        <p:xfrm>
          <a:off x="1928794" y="4286256"/>
          <a:ext cx="1752600" cy="863600"/>
        </p:xfrm>
        <a:graphic>
          <a:graphicData uri="http://schemas.openxmlformats.org/presentationml/2006/ole">
            <mc:AlternateContent xmlns:mc="http://schemas.openxmlformats.org/markup-compatibility/2006">
              <mc:Choice xmlns:v="urn:schemas-microsoft-com:vml" Requires="v">
                <p:oleObj name="Equation" r:id="rId14" imgW="876240" imgH="431640" progId="Equation.DSMT4">
                  <p:embed/>
                </p:oleObj>
              </mc:Choice>
              <mc:Fallback>
                <p:oleObj name="Equation" r:id="rId14" imgW="876240" imgH="431640" progId="Equation.DSMT4">
                  <p:embed/>
                  <p:pic>
                    <p:nvPicPr>
                      <p:cNvPr id="55315"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8794" y="4286256"/>
                        <a:ext cx="17526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6" name="Object 20"/>
          <p:cNvGraphicFramePr>
            <a:graphicFrameLocks noChangeAspect="1"/>
          </p:cNvGraphicFramePr>
          <p:nvPr/>
        </p:nvGraphicFramePr>
        <p:xfrm>
          <a:off x="4572000" y="4324356"/>
          <a:ext cx="1397000" cy="787400"/>
        </p:xfrm>
        <a:graphic>
          <a:graphicData uri="http://schemas.openxmlformats.org/presentationml/2006/ole">
            <mc:AlternateContent xmlns:mc="http://schemas.openxmlformats.org/markup-compatibility/2006">
              <mc:Choice xmlns:v="urn:schemas-microsoft-com:vml" Requires="v">
                <p:oleObj name="Equation" r:id="rId16" imgW="698400" imgH="393480" progId="Equation.DSMT4">
                  <p:embed/>
                </p:oleObj>
              </mc:Choice>
              <mc:Fallback>
                <p:oleObj name="Equation" r:id="rId16" imgW="698400" imgH="393480" progId="Equation.DSMT4">
                  <p:embed/>
                  <p:pic>
                    <p:nvPicPr>
                      <p:cNvPr id="55316"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4324356"/>
                        <a:ext cx="13970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7" name="Object 21"/>
          <p:cNvGraphicFramePr>
            <a:graphicFrameLocks noChangeAspect="1"/>
          </p:cNvGraphicFramePr>
          <p:nvPr/>
        </p:nvGraphicFramePr>
        <p:xfrm>
          <a:off x="2000232" y="5214950"/>
          <a:ext cx="1854200" cy="787400"/>
        </p:xfrm>
        <a:graphic>
          <a:graphicData uri="http://schemas.openxmlformats.org/presentationml/2006/ole">
            <mc:AlternateContent xmlns:mc="http://schemas.openxmlformats.org/markup-compatibility/2006">
              <mc:Choice xmlns:v="urn:schemas-microsoft-com:vml" Requires="v">
                <p:oleObj name="Equation" r:id="rId18" imgW="927000" imgH="393480" progId="Equation.DSMT4">
                  <p:embed/>
                </p:oleObj>
              </mc:Choice>
              <mc:Fallback>
                <p:oleObj name="Equation" r:id="rId18" imgW="927000" imgH="393480" progId="Equation.DSMT4">
                  <p:embed/>
                  <p:pic>
                    <p:nvPicPr>
                      <p:cNvPr id="55317"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0232" y="5214950"/>
                        <a:ext cx="1854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18" name="Object 22"/>
          <p:cNvGraphicFramePr>
            <a:graphicFrameLocks noChangeAspect="1"/>
          </p:cNvGraphicFramePr>
          <p:nvPr/>
        </p:nvGraphicFramePr>
        <p:xfrm>
          <a:off x="5311796" y="5405450"/>
          <a:ext cx="2260600" cy="406400"/>
        </p:xfrm>
        <a:graphic>
          <a:graphicData uri="http://schemas.openxmlformats.org/presentationml/2006/ole">
            <mc:AlternateContent xmlns:mc="http://schemas.openxmlformats.org/markup-compatibility/2006">
              <mc:Choice xmlns:v="urn:schemas-microsoft-com:vml" Requires="v">
                <p:oleObj name="Equation" r:id="rId20" imgW="1130040" imgH="203040" progId="Equation.DSMT4">
                  <p:embed/>
                </p:oleObj>
              </mc:Choice>
              <mc:Fallback>
                <p:oleObj name="Equation" r:id="rId20" imgW="1130040" imgH="203040" progId="Equation.DSMT4">
                  <p:embed/>
                  <p:pic>
                    <p:nvPicPr>
                      <p:cNvPr id="55318"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11796" y="5405450"/>
                        <a:ext cx="2260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灯片编号占位符 14"/>
          <p:cNvSpPr>
            <a:spLocks noGrp="1"/>
          </p:cNvSpPr>
          <p:nvPr>
            <p:ph type="sldNum" sz="quarter" idx="12"/>
          </p:nvPr>
        </p:nvSpPr>
        <p:spPr/>
        <p:txBody>
          <a:bodyPr/>
          <a:lstStyle/>
          <a:p>
            <a:fld id="{0C913308-F349-4B6D-A68A-DD1791B4A57B}" type="slidenum">
              <a:rPr lang="zh-CN" altLang="en-US" smtClean="0"/>
              <a:pPr/>
              <a:t>55</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55309"/>
                                        </p:tgtEl>
                                        <p:attrNameLst>
                                          <p:attrName>style.visibility</p:attrName>
                                        </p:attrNameLst>
                                      </p:cBhvr>
                                      <p:to>
                                        <p:strVal val="visible"/>
                                      </p:to>
                                    </p:set>
                                    <p:animEffect transition="in" filter="wipe(left)">
                                      <p:cBhvr>
                                        <p:cTn id="10" dur="500"/>
                                        <p:tgtEl>
                                          <p:spTgt spid="55309"/>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55310"/>
                                        </p:tgtEl>
                                        <p:attrNameLst>
                                          <p:attrName>style.visibility</p:attrName>
                                        </p:attrNameLst>
                                      </p:cBhvr>
                                      <p:to>
                                        <p:strVal val="visible"/>
                                      </p:to>
                                    </p:set>
                                    <p:animEffect transition="in" filter="wipe(left)">
                                      <p:cBhvr>
                                        <p:cTn id="14" dur="500"/>
                                        <p:tgtEl>
                                          <p:spTgt spid="553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5311"/>
                                        </p:tgtEl>
                                        <p:attrNameLst>
                                          <p:attrName>style.visibility</p:attrName>
                                        </p:attrNameLst>
                                      </p:cBhvr>
                                      <p:to>
                                        <p:strVal val="visible"/>
                                      </p:to>
                                    </p:set>
                                    <p:animEffect transition="in" filter="wipe(left)">
                                      <p:cBhvr>
                                        <p:cTn id="22" dur="500"/>
                                        <p:tgtEl>
                                          <p:spTgt spid="553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312"/>
                                        </p:tgtEl>
                                        <p:attrNameLst>
                                          <p:attrName>style.visibility</p:attrName>
                                        </p:attrNameLst>
                                      </p:cBhvr>
                                      <p:to>
                                        <p:strVal val="visible"/>
                                      </p:to>
                                    </p:set>
                                    <p:animEffect transition="in" filter="wipe(left)">
                                      <p:cBhvr>
                                        <p:cTn id="27" dur="500"/>
                                        <p:tgtEl>
                                          <p:spTgt spid="553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5313"/>
                                        </p:tgtEl>
                                        <p:attrNameLst>
                                          <p:attrName>style.visibility</p:attrName>
                                        </p:attrNameLst>
                                      </p:cBhvr>
                                      <p:to>
                                        <p:strVal val="visible"/>
                                      </p:to>
                                    </p:set>
                                    <p:animEffect transition="in" filter="wipe(left)">
                                      <p:cBhvr>
                                        <p:cTn id="32" dur="500"/>
                                        <p:tgtEl>
                                          <p:spTgt spid="553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5314"/>
                                        </p:tgtEl>
                                        <p:attrNameLst>
                                          <p:attrName>style.visibility</p:attrName>
                                        </p:attrNameLst>
                                      </p:cBhvr>
                                      <p:to>
                                        <p:strVal val="visible"/>
                                      </p:to>
                                    </p:set>
                                    <p:animEffect transition="in" filter="wipe(left)">
                                      <p:cBhvr>
                                        <p:cTn id="37" dur="500"/>
                                        <p:tgtEl>
                                          <p:spTgt spid="553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2"/>
                                        </p:tgtEl>
                                        <p:attrNameLst>
                                          <p:attrName>style.visibility</p:attrName>
                                        </p:attrNameLst>
                                      </p:cBhvr>
                                      <p:to>
                                        <p:strVal val="visible"/>
                                      </p:to>
                                    </p:se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55315"/>
                                        </p:tgtEl>
                                        <p:attrNameLst>
                                          <p:attrName>style.visibility</p:attrName>
                                        </p:attrNameLst>
                                      </p:cBhvr>
                                      <p:to>
                                        <p:strVal val="visible"/>
                                      </p:to>
                                    </p:set>
                                    <p:animEffect transition="in" filter="wipe(left)">
                                      <p:cBhvr>
                                        <p:cTn id="45" dur="500"/>
                                        <p:tgtEl>
                                          <p:spTgt spid="553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5316"/>
                                        </p:tgtEl>
                                        <p:attrNameLst>
                                          <p:attrName>style.visibility</p:attrName>
                                        </p:attrNameLst>
                                      </p:cBhvr>
                                      <p:to>
                                        <p:strVal val="visible"/>
                                      </p:to>
                                    </p:set>
                                    <p:animEffect transition="in" filter="wipe(left)">
                                      <p:cBhvr>
                                        <p:cTn id="50" dur="500"/>
                                        <p:tgtEl>
                                          <p:spTgt spid="553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55317"/>
                                        </p:tgtEl>
                                        <p:attrNameLst>
                                          <p:attrName>style.visibility</p:attrName>
                                        </p:attrNameLst>
                                      </p:cBhvr>
                                      <p:to>
                                        <p:strVal val="visible"/>
                                      </p:to>
                                    </p:set>
                                    <p:animEffect transition="in" filter="wipe(left)">
                                      <p:cBhvr>
                                        <p:cTn id="55" dur="500"/>
                                        <p:tgtEl>
                                          <p:spTgt spid="553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55318"/>
                                        </p:tgtEl>
                                        <p:attrNameLst>
                                          <p:attrName>style.visibility</p:attrName>
                                        </p:attrNameLst>
                                      </p:cBhvr>
                                      <p:to>
                                        <p:strVal val="visible"/>
                                      </p:to>
                                    </p:set>
                                    <p:animEffect transition="in" filter="wipe(left)">
                                      <p:cBhvr>
                                        <p:cTn id="60" dur="500"/>
                                        <p:tgtEl>
                                          <p:spTgt spid="55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1" grpId="0" autoUpdateAnimBg="0"/>
      <p:bldP spid="1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6">
            <a:extLst>
              <a:ext uri="{FF2B5EF4-FFF2-40B4-BE49-F238E27FC236}">
                <a16:creationId xmlns:a16="http://schemas.microsoft.com/office/drawing/2014/main" id="{3DF2D6BD-E467-49DF-BF08-178940710BCF}"/>
              </a:ext>
            </a:extLst>
          </p:cNvPr>
          <p:cNvSpPr txBox="1">
            <a:spLocks noChangeArrowheads="1"/>
          </p:cNvSpPr>
          <p:nvPr/>
        </p:nvSpPr>
        <p:spPr bwMode="auto">
          <a:xfrm>
            <a:off x="252412" y="476250"/>
            <a:ext cx="8640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按波传播期间的行为分为：矩形、三角、简谐波等</a:t>
            </a:r>
          </a:p>
        </p:txBody>
      </p:sp>
      <p:sp>
        <p:nvSpPr>
          <p:cNvPr id="8" name="Text Box 5">
            <a:extLst>
              <a:ext uri="{FF2B5EF4-FFF2-40B4-BE49-F238E27FC236}">
                <a16:creationId xmlns:a16="http://schemas.microsoft.com/office/drawing/2014/main" id="{6ED11472-C8B3-41EE-BCDC-20D7C4DFEC88}"/>
              </a:ext>
            </a:extLst>
          </p:cNvPr>
          <p:cNvSpPr txBox="1">
            <a:spLocks noChangeArrowheads="1"/>
          </p:cNvSpPr>
          <p:nvPr/>
        </p:nvSpPr>
        <p:spPr bwMode="auto">
          <a:xfrm>
            <a:off x="234864" y="2985741"/>
            <a:ext cx="7848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按质元振动的时间分为：脉冲、连续等</a:t>
            </a:r>
          </a:p>
        </p:txBody>
      </p:sp>
      <p:sp>
        <p:nvSpPr>
          <p:cNvPr id="9" name="Text Box 19">
            <a:extLst>
              <a:ext uri="{FF2B5EF4-FFF2-40B4-BE49-F238E27FC236}">
                <a16:creationId xmlns:a16="http://schemas.microsoft.com/office/drawing/2014/main" id="{1CFB53AD-E3D8-4D28-A21F-3A1371F9E2EC}"/>
              </a:ext>
            </a:extLst>
          </p:cNvPr>
          <p:cNvSpPr txBox="1">
            <a:spLocks noChangeArrowheads="1"/>
          </p:cNvSpPr>
          <p:nvPr/>
        </p:nvSpPr>
        <p:spPr bwMode="auto">
          <a:xfrm>
            <a:off x="252412" y="3757611"/>
            <a:ext cx="698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按波阵面分：平面、球面、柱面等</a:t>
            </a:r>
          </a:p>
        </p:txBody>
      </p:sp>
      <p:grpSp>
        <p:nvGrpSpPr>
          <p:cNvPr id="2" name="组合 2">
            <a:extLst>
              <a:ext uri="{FF2B5EF4-FFF2-40B4-BE49-F238E27FC236}">
                <a16:creationId xmlns:a16="http://schemas.microsoft.com/office/drawing/2014/main" id="{773632AB-AC26-4AB7-AFD8-B43632B1165B}"/>
              </a:ext>
            </a:extLst>
          </p:cNvPr>
          <p:cNvGrpSpPr>
            <a:grpSpLocks/>
          </p:cNvGrpSpPr>
          <p:nvPr/>
        </p:nvGrpSpPr>
        <p:grpSpPr bwMode="auto">
          <a:xfrm>
            <a:off x="1223963" y="4508500"/>
            <a:ext cx="6337300" cy="2189163"/>
            <a:chOff x="1223963" y="4508500"/>
            <a:chExt cx="6337300" cy="2189163"/>
          </a:xfrm>
        </p:grpSpPr>
        <p:pic>
          <p:nvPicPr>
            <p:cNvPr id="15372" name="Picture 7" descr="图10">
              <a:extLst>
                <a:ext uri="{FF2B5EF4-FFF2-40B4-BE49-F238E27FC236}">
                  <a16:creationId xmlns:a16="http://schemas.microsoft.com/office/drawing/2014/main" id="{7CB9CAC3-9E4D-4BB2-BF11-9992946AB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4508500"/>
              <a:ext cx="63373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348E1A4E-8A98-4567-A817-A334B2FF2B3E}"/>
                </a:ext>
              </a:extLst>
            </p:cNvPr>
            <p:cNvSpPr/>
            <p:nvPr/>
          </p:nvSpPr>
          <p:spPr>
            <a:xfrm>
              <a:off x="3756025" y="6294438"/>
              <a:ext cx="1503363" cy="403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17" name="图片 16">
            <a:extLst>
              <a:ext uri="{FF2B5EF4-FFF2-40B4-BE49-F238E27FC236}">
                <a16:creationId xmlns:a16="http://schemas.microsoft.com/office/drawing/2014/main" id="{81AFD992-E895-40EE-8CAB-4D852A3F6D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1341438"/>
            <a:ext cx="2989263"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a:extLst>
              <a:ext uri="{FF2B5EF4-FFF2-40B4-BE49-F238E27FC236}">
                <a16:creationId xmlns:a16="http://schemas.microsoft.com/office/drawing/2014/main" id="{6317FE4F-4EF9-460C-8B71-0B9DD19C6A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341438"/>
            <a:ext cx="33147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a:extLst>
              <a:ext uri="{FF2B5EF4-FFF2-40B4-BE49-F238E27FC236}">
                <a16:creationId xmlns:a16="http://schemas.microsoft.com/office/drawing/2014/main" id="{697A9630-FB6E-4EAD-87B2-2871BEAEC8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346200"/>
            <a:ext cx="3055937"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9">
            <a:extLst>
              <a:ext uri="{FF2B5EF4-FFF2-40B4-BE49-F238E27FC236}">
                <a16:creationId xmlns:a16="http://schemas.microsoft.com/office/drawing/2014/main" id="{A18CD2BC-05A7-4ADB-80E6-C04F3AEFF70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2052638"/>
            <a:ext cx="2181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a:extLst>
              <a:ext uri="{FF2B5EF4-FFF2-40B4-BE49-F238E27FC236}">
                <a16:creationId xmlns:a16="http://schemas.microsoft.com/office/drawing/2014/main" id="{6E313A7A-6BCD-4B10-A39B-014232D2136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30700" y="1993900"/>
            <a:ext cx="22574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09" name="Rectangle 173"/>
          <p:cNvSpPr>
            <a:spLocks noChangeArrowheads="1"/>
          </p:cNvSpPr>
          <p:nvPr/>
        </p:nvSpPr>
        <p:spPr bwMode="auto">
          <a:xfrm>
            <a:off x="0" y="6351588"/>
            <a:ext cx="9144000" cy="50641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53" name="Line 17"/>
          <p:cNvSpPr>
            <a:spLocks noChangeShapeType="1"/>
          </p:cNvSpPr>
          <p:nvPr/>
        </p:nvSpPr>
        <p:spPr bwMode="auto">
          <a:xfrm>
            <a:off x="1501775" y="2840038"/>
            <a:ext cx="6781800" cy="3175"/>
          </a:xfrm>
          <a:prstGeom prst="line">
            <a:avLst/>
          </a:prstGeom>
          <a:noFill/>
          <a:ln w="571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1178" name="Group 42"/>
          <p:cNvGrpSpPr/>
          <p:nvPr/>
        </p:nvGrpSpPr>
        <p:grpSpPr bwMode="auto">
          <a:xfrm>
            <a:off x="1481138" y="2101850"/>
            <a:ext cx="666750" cy="812800"/>
            <a:chOff x="1959" y="2211"/>
            <a:chExt cx="546" cy="636"/>
          </a:xfrm>
        </p:grpSpPr>
        <p:sp>
          <p:nvSpPr>
            <p:cNvPr id="91177" name="Rectangle 41"/>
            <p:cNvSpPr>
              <a:spLocks noChangeArrowheads="1"/>
            </p:cNvSpPr>
            <p:nvPr/>
          </p:nvSpPr>
          <p:spPr bwMode="auto">
            <a:xfrm>
              <a:off x="1959" y="2766"/>
              <a:ext cx="536" cy="8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76" name="Freeform 40"/>
            <p:cNvSpPr/>
            <p:nvPr/>
          </p:nvSpPr>
          <p:spPr bwMode="auto">
            <a:xfrm>
              <a:off x="1979" y="2211"/>
              <a:ext cx="526" cy="581"/>
            </a:xfrm>
            <a:custGeom>
              <a:avLst/>
              <a:gdLst>
                <a:gd name="T0" fmla="*/ 0 w 816"/>
                <a:gd name="T1" fmla="*/ 577 h 581"/>
                <a:gd name="T2" fmla="*/ 72 w 816"/>
                <a:gd name="T3" fmla="*/ 549 h 581"/>
                <a:gd name="T4" fmla="*/ 112 w 816"/>
                <a:gd name="T5" fmla="*/ 517 h 581"/>
                <a:gd name="T6" fmla="*/ 148 w 816"/>
                <a:gd name="T7" fmla="*/ 473 h 581"/>
                <a:gd name="T8" fmla="*/ 178 w 816"/>
                <a:gd name="T9" fmla="*/ 403 h 581"/>
                <a:gd name="T10" fmla="*/ 210 w 816"/>
                <a:gd name="T11" fmla="*/ 271 h 581"/>
                <a:gd name="T12" fmla="*/ 244 w 816"/>
                <a:gd name="T13" fmla="*/ 151 h 581"/>
                <a:gd name="T14" fmla="*/ 294 w 816"/>
                <a:gd name="T15" fmla="*/ 51 h 581"/>
                <a:gd name="T16" fmla="*/ 360 w 816"/>
                <a:gd name="T17" fmla="*/ 7 h 581"/>
                <a:gd name="T18" fmla="*/ 420 w 816"/>
                <a:gd name="T19" fmla="*/ 7 h 581"/>
                <a:gd name="T20" fmla="*/ 454 w 816"/>
                <a:gd name="T21" fmla="*/ 25 h 581"/>
                <a:gd name="T22" fmla="*/ 490 w 816"/>
                <a:gd name="T23" fmla="*/ 63 h 581"/>
                <a:gd name="T24" fmla="*/ 528 w 816"/>
                <a:gd name="T25" fmla="*/ 157 h 581"/>
                <a:gd name="T26" fmla="*/ 578 w 816"/>
                <a:gd name="T27" fmla="*/ 353 h 581"/>
                <a:gd name="T28" fmla="*/ 610 w 816"/>
                <a:gd name="T29" fmla="*/ 447 h 581"/>
                <a:gd name="T30" fmla="*/ 650 w 816"/>
                <a:gd name="T31" fmla="*/ 507 h 581"/>
                <a:gd name="T32" fmla="*/ 716 w 816"/>
                <a:gd name="T33" fmla="*/ 555 h 581"/>
                <a:gd name="T34" fmla="*/ 740 w 816"/>
                <a:gd name="T35" fmla="*/ 561 h 581"/>
                <a:gd name="T36" fmla="*/ 816 w 816"/>
                <a:gd name="T37"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6" h="581">
                  <a:moveTo>
                    <a:pt x="0" y="577"/>
                  </a:moveTo>
                  <a:cubicBezTo>
                    <a:pt x="26" y="568"/>
                    <a:pt x="53" y="559"/>
                    <a:pt x="72" y="549"/>
                  </a:cubicBezTo>
                  <a:cubicBezTo>
                    <a:pt x="91" y="539"/>
                    <a:pt x="99" y="530"/>
                    <a:pt x="112" y="517"/>
                  </a:cubicBezTo>
                  <a:cubicBezTo>
                    <a:pt x="125" y="504"/>
                    <a:pt x="137" y="492"/>
                    <a:pt x="148" y="473"/>
                  </a:cubicBezTo>
                  <a:cubicBezTo>
                    <a:pt x="159" y="454"/>
                    <a:pt x="168" y="437"/>
                    <a:pt x="178" y="403"/>
                  </a:cubicBezTo>
                  <a:cubicBezTo>
                    <a:pt x="188" y="369"/>
                    <a:pt x="199" y="313"/>
                    <a:pt x="210" y="271"/>
                  </a:cubicBezTo>
                  <a:cubicBezTo>
                    <a:pt x="221" y="229"/>
                    <a:pt x="230" y="188"/>
                    <a:pt x="244" y="151"/>
                  </a:cubicBezTo>
                  <a:cubicBezTo>
                    <a:pt x="258" y="114"/>
                    <a:pt x="275" y="75"/>
                    <a:pt x="294" y="51"/>
                  </a:cubicBezTo>
                  <a:cubicBezTo>
                    <a:pt x="313" y="27"/>
                    <a:pt x="339" y="14"/>
                    <a:pt x="360" y="7"/>
                  </a:cubicBezTo>
                  <a:cubicBezTo>
                    <a:pt x="381" y="0"/>
                    <a:pt x="404" y="4"/>
                    <a:pt x="420" y="7"/>
                  </a:cubicBezTo>
                  <a:cubicBezTo>
                    <a:pt x="436" y="10"/>
                    <a:pt x="442" y="16"/>
                    <a:pt x="454" y="25"/>
                  </a:cubicBezTo>
                  <a:cubicBezTo>
                    <a:pt x="466" y="34"/>
                    <a:pt x="478" y="41"/>
                    <a:pt x="490" y="63"/>
                  </a:cubicBezTo>
                  <a:cubicBezTo>
                    <a:pt x="502" y="85"/>
                    <a:pt x="513" y="109"/>
                    <a:pt x="528" y="157"/>
                  </a:cubicBezTo>
                  <a:cubicBezTo>
                    <a:pt x="543" y="205"/>
                    <a:pt x="564" y="305"/>
                    <a:pt x="578" y="353"/>
                  </a:cubicBezTo>
                  <a:cubicBezTo>
                    <a:pt x="592" y="401"/>
                    <a:pt x="598" y="421"/>
                    <a:pt x="610" y="447"/>
                  </a:cubicBezTo>
                  <a:cubicBezTo>
                    <a:pt x="622" y="473"/>
                    <a:pt x="632" y="489"/>
                    <a:pt x="650" y="507"/>
                  </a:cubicBezTo>
                  <a:cubicBezTo>
                    <a:pt x="668" y="525"/>
                    <a:pt x="701" y="546"/>
                    <a:pt x="716" y="555"/>
                  </a:cubicBezTo>
                  <a:cubicBezTo>
                    <a:pt x="731" y="564"/>
                    <a:pt x="723" y="557"/>
                    <a:pt x="740" y="561"/>
                  </a:cubicBezTo>
                  <a:cubicBezTo>
                    <a:pt x="757" y="565"/>
                    <a:pt x="786" y="573"/>
                    <a:pt x="816" y="581"/>
                  </a:cubicBezTo>
                </a:path>
              </a:pathLst>
            </a:custGeom>
            <a:solidFill>
              <a:schemeClr val="bg1"/>
            </a:solidFill>
            <a:ln w="57150" cap="flat" cmpd="sng">
              <a:solidFill>
                <a:schemeClr val="tx1"/>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179" name="Line 43"/>
          <p:cNvSpPr>
            <a:spLocks noChangeShapeType="1"/>
          </p:cNvSpPr>
          <p:nvPr/>
        </p:nvSpPr>
        <p:spPr bwMode="auto">
          <a:xfrm>
            <a:off x="1263650" y="4959350"/>
            <a:ext cx="7183438" cy="1270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1180" name="Group 44"/>
          <p:cNvGrpSpPr/>
          <p:nvPr/>
        </p:nvGrpSpPr>
        <p:grpSpPr bwMode="auto">
          <a:xfrm>
            <a:off x="1331913" y="3943350"/>
            <a:ext cx="7812087" cy="1804988"/>
            <a:chOff x="629" y="1152"/>
            <a:chExt cx="5131" cy="1129"/>
          </a:xfrm>
        </p:grpSpPr>
        <p:sp>
          <p:nvSpPr>
            <p:cNvPr id="91181" name="Rectangle 45"/>
            <p:cNvSpPr>
              <a:spLocks noChangeArrowheads="1"/>
            </p:cNvSpPr>
            <p:nvPr/>
          </p:nvSpPr>
          <p:spPr bwMode="auto">
            <a:xfrm>
              <a:off x="629" y="1152"/>
              <a:ext cx="5131" cy="1129"/>
            </a:xfrm>
            <a:prstGeom prst="rect">
              <a:avLst/>
            </a:prstGeom>
            <a:solidFill>
              <a:srgbClr val="F8F8F8"/>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82" name="Freeform 46"/>
            <p:cNvSpPr/>
            <p:nvPr/>
          </p:nvSpPr>
          <p:spPr bwMode="auto">
            <a:xfrm>
              <a:off x="638" y="1542"/>
              <a:ext cx="5122" cy="534"/>
            </a:xfrm>
            <a:custGeom>
              <a:avLst/>
              <a:gdLst>
                <a:gd name="T0" fmla="*/ 0 w 4752"/>
                <a:gd name="T1" fmla="*/ 576 h 1200"/>
                <a:gd name="T2" fmla="*/ 480 w 4752"/>
                <a:gd name="T3" fmla="*/ 0 h 1200"/>
                <a:gd name="T4" fmla="*/ 960 w 4752"/>
                <a:gd name="T5" fmla="*/ 576 h 1200"/>
                <a:gd name="T6" fmla="*/ 1440 w 4752"/>
                <a:gd name="T7" fmla="*/ 1200 h 1200"/>
                <a:gd name="T8" fmla="*/ 1920 w 4752"/>
                <a:gd name="T9" fmla="*/ 576 h 1200"/>
                <a:gd name="T10" fmla="*/ 2400 w 4752"/>
                <a:gd name="T11" fmla="*/ 0 h 1200"/>
                <a:gd name="T12" fmla="*/ 2880 w 4752"/>
                <a:gd name="T13" fmla="*/ 576 h 1200"/>
                <a:gd name="T14" fmla="*/ 3360 w 4752"/>
                <a:gd name="T15" fmla="*/ 1200 h 1200"/>
                <a:gd name="T16" fmla="*/ 3840 w 4752"/>
                <a:gd name="T17" fmla="*/ 576 h 1200"/>
                <a:gd name="T18" fmla="*/ 4320 w 4752"/>
                <a:gd name="T19" fmla="*/ 0 h 1200"/>
                <a:gd name="T20" fmla="*/ 4752 w 4752"/>
                <a:gd name="T21" fmla="*/ 576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52" h="1200">
                  <a:moveTo>
                    <a:pt x="0" y="576"/>
                  </a:moveTo>
                  <a:cubicBezTo>
                    <a:pt x="160" y="288"/>
                    <a:pt x="320" y="0"/>
                    <a:pt x="480" y="0"/>
                  </a:cubicBezTo>
                  <a:cubicBezTo>
                    <a:pt x="640" y="0"/>
                    <a:pt x="800" y="376"/>
                    <a:pt x="960" y="576"/>
                  </a:cubicBezTo>
                  <a:cubicBezTo>
                    <a:pt x="1120" y="776"/>
                    <a:pt x="1280" y="1200"/>
                    <a:pt x="1440" y="1200"/>
                  </a:cubicBezTo>
                  <a:cubicBezTo>
                    <a:pt x="1600" y="1200"/>
                    <a:pt x="1760" y="776"/>
                    <a:pt x="1920" y="576"/>
                  </a:cubicBezTo>
                  <a:cubicBezTo>
                    <a:pt x="2080" y="376"/>
                    <a:pt x="2240" y="0"/>
                    <a:pt x="2400" y="0"/>
                  </a:cubicBezTo>
                  <a:cubicBezTo>
                    <a:pt x="2560" y="0"/>
                    <a:pt x="2720" y="376"/>
                    <a:pt x="2880" y="576"/>
                  </a:cubicBezTo>
                  <a:cubicBezTo>
                    <a:pt x="3040" y="776"/>
                    <a:pt x="3200" y="1200"/>
                    <a:pt x="3360" y="1200"/>
                  </a:cubicBezTo>
                  <a:cubicBezTo>
                    <a:pt x="3520" y="1200"/>
                    <a:pt x="3680" y="776"/>
                    <a:pt x="3840" y="576"/>
                  </a:cubicBezTo>
                  <a:cubicBezTo>
                    <a:pt x="4000" y="376"/>
                    <a:pt x="4168" y="0"/>
                    <a:pt x="4320" y="0"/>
                  </a:cubicBezTo>
                  <a:cubicBezTo>
                    <a:pt x="4472" y="0"/>
                    <a:pt x="4612" y="288"/>
                    <a:pt x="4752" y="576"/>
                  </a:cubicBezTo>
                </a:path>
              </a:pathLst>
            </a:custGeom>
            <a:noFill/>
            <a:ln w="762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1248" name="Text Box 112"/>
          <p:cNvSpPr txBox="1">
            <a:spLocks noChangeArrowheads="1"/>
          </p:cNvSpPr>
          <p:nvPr/>
        </p:nvSpPr>
        <p:spPr bwMode="auto">
          <a:xfrm>
            <a:off x="7777163" y="2287588"/>
            <a:ext cx="1100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solidFill>
                  <a:srgbClr val="969696"/>
                </a:solidFill>
                <a:effectLst/>
                <a:latin typeface="Times New Roman" panose="02020603050405020304" pitchFamily="18" charset="0"/>
                <a:ea typeface="华文中宋" panose="02010600040101010101" pitchFamily="2" charset="-122"/>
              </a:rPr>
              <a:t>软绳</a:t>
            </a:r>
          </a:p>
        </p:txBody>
      </p:sp>
      <p:sp>
        <p:nvSpPr>
          <p:cNvPr id="91307" name="Rectangle 171"/>
          <p:cNvSpPr>
            <a:spLocks noChangeArrowheads="1"/>
          </p:cNvSpPr>
          <p:nvPr/>
        </p:nvSpPr>
        <p:spPr bwMode="auto">
          <a:xfrm>
            <a:off x="8451850" y="0"/>
            <a:ext cx="692150" cy="685800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08" name="Rectangle 172"/>
          <p:cNvSpPr>
            <a:spLocks noChangeArrowheads="1"/>
          </p:cNvSpPr>
          <p:nvPr/>
        </p:nvSpPr>
        <p:spPr bwMode="auto">
          <a:xfrm>
            <a:off x="0" y="0"/>
            <a:ext cx="1431925" cy="685800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1157" name="Group 21"/>
          <p:cNvGrpSpPr/>
          <p:nvPr/>
        </p:nvGrpSpPr>
        <p:grpSpPr bwMode="auto">
          <a:xfrm>
            <a:off x="504825" y="2724150"/>
            <a:ext cx="944563" cy="501650"/>
            <a:chOff x="318" y="1316"/>
            <a:chExt cx="595" cy="316"/>
          </a:xfrm>
        </p:grpSpPr>
        <p:sp>
          <p:nvSpPr>
            <p:cNvPr id="91154" name="Rectangle 18"/>
            <p:cNvSpPr>
              <a:spLocks noChangeArrowheads="1"/>
            </p:cNvSpPr>
            <p:nvPr/>
          </p:nvSpPr>
          <p:spPr bwMode="auto">
            <a:xfrm>
              <a:off x="838" y="1377"/>
              <a:ext cx="75" cy="29"/>
            </a:xfrm>
            <a:prstGeom prst="rect">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1143" name="Group 7"/>
            <p:cNvGrpSpPr/>
            <p:nvPr/>
          </p:nvGrpSpPr>
          <p:grpSpPr bwMode="auto">
            <a:xfrm>
              <a:off x="318" y="1316"/>
              <a:ext cx="567" cy="316"/>
              <a:chOff x="298" y="1410"/>
              <a:chExt cx="567" cy="316"/>
            </a:xfrm>
          </p:grpSpPr>
          <p:sp>
            <p:nvSpPr>
              <p:cNvPr id="91144" name="Freeform 8"/>
              <p:cNvSpPr/>
              <p:nvPr/>
            </p:nvSpPr>
            <p:spPr bwMode="auto">
              <a:xfrm>
                <a:off x="298" y="1410"/>
                <a:ext cx="567" cy="314"/>
              </a:xfrm>
              <a:custGeom>
                <a:avLst/>
                <a:gdLst>
                  <a:gd name="T0" fmla="*/ 19 w 567"/>
                  <a:gd name="T1" fmla="*/ 92 h 314"/>
                  <a:gd name="T2" fmla="*/ 7 w 567"/>
                  <a:gd name="T3" fmla="*/ 108 h 314"/>
                  <a:gd name="T4" fmla="*/ 0 w 567"/>
                  <a:gd name="T5" fmla="*/ 137 h 314"/>
                  <a:gd name="T6" fmla="*/ 3 w 567"/>
                  <a:gd name="T7" fmla="*/ 176 h 314"/>
                  <a:gd name="T8" fmla="*/ 7 w 567"/>
                  <a:gd name="T9" fmla="*/ 222 h 314"/>
                  <a:gd name="T10" fmla="*/ 3 w 567"/>
                  <a:gd name="T11" fmla="*/ 254 h 314"/>
                  <a:gd name="T12" fmla="*/ 15 w 567"/>
                  <a:gd name="T13" fmla="*/ 285 h 314"/>
                  <a:gd name="T14" fmla="*/ 42 w 567"/>
                  <a:gd name="T15" fmla="*/ 278 h 314"/>
                  <a:gd name="T16" fmla="*/ 96 w 567"/>
                  <a:gd name="T17" fmla="*/ 272 h 314"/>
                  <a:gd name="T18" fmla="*/ 136 w 567"/>
                  <a:gd name="T19" fmla="*/ 258 h 314"/>
                  <a:gd name="T20" fmla="*/ 172 w 567"/>
                  <a:gd name="T21" fmla="*/ 269 h 314"/>
                  <a:gd name="T22" fmla="*/ 208 w 567"/>
                  <a:gd name="T23" fmla="*/ 261 h 314"/>
                  <a:gd name="T24" fmla="*/ 268 w 567"/>
                  <a:gd name="T25" fmla="*/ 284 h 314"/>
                  <a:gd name="T26" fmla="*/ 334 w 567"/>
                  <a:gd name="T27" fmla="*/ 297 h 314"/>
                  <a:gd name="T28" fmla="*/ 357 w 567"/>
                  <a:gd name="T29" fmla="*/ 309 h 314"/>
                  <a:gd name="T30" fmla="*/ 376 w 567"/>
                  <a:gd name="T31" fmla="*/ 314 h 314"/>
                  <a:gd name="T32" fmla="*/ 402 w 567"/>
                  <a:gd name="T33" fmla="*/ 309 h 314"/>
                  <a:gd name="T34" fmla="*/ 444 w 567"/>
                  <a:gd name="T35" fmla="*/ 291 h 314"/>
                  <a:gd name="T36" fmla="*/ 472 w 567"/>
                  <a:gd name="T37" fmla="*/ 287 h 314"/>
                  <a:gd name="T38" fmla="*/ 484 w 567"/>
                  <a:gd name="T39" fmla="*/ 269 h 314"/>
                  <a:gd name="T40" fmla="*/ 483 w 567"/>
                  <a:gd name="T41" fmla="*/ 249 h 314"/>
                  <a:gd name="T42" fmla="*/ 510 w 567"/>
                  <a:gd name="T43" fmla="*/ 240 h 314"/>
                  <a:gd name="T44" fmla="*/ 508 w 567"/>
                  <a:gd name="T45" fmla="*/ 210 h 314"/>
                  <a:gd name="T46" fmla="*/ 504 w 567"/>
                  <a:gd name="T47" fmla="*/ 201 h 314"/>
                  <a:gd name="T48" fmla="*/ 528 w 567"/>
                  <a:gd name="T49" fmla="*/ 183 h 314"/>
                  <a:gd name="T50" fmla="*/ 534 w 567"/>
                  <a:gd name="T51" fmla="*/ 164 h 314"/>
                  <a:gd name="T52" fmla="*/ 522 w 567"/>
                  <a:gd name="T53" fmla="*/ 144 h 314"/>
                  <a:gd name="T54" fmla="*/ 546 w 567"/>
                  <a:gd name="T55" fmla="*/ 138 h 314"/>
                  <a:gd name="T56" fmla="*/ 567 w 567"/>
                  <a:gd name="T57" fmla="*/ 113 h 314"/>
                  <a:gd name="T58" fmla="*/ 559 w 567"/>
                  <a:gd name="T59" fmla="*/ 87 h 314"/>
                  <a:gd name="T60" fmla="*/ 549 w 567"/>
                  <a:gd name="T61" fmla="*/ 77 h 314"/>
                  <a:gd name="T62" fmla="*/ 546 w 567"/>
                  <a:gd name="T63" fmla="*/ 60 h 314"/>
                  <a:gd name="T64" fmla="*/ 526 w 567"/>
                  <a:gd name="T65" fmla="*/ 54 h 314"/>
                  <a:gd name="T66" fmla="*/ 498 w 567"/>
                  <a:gd name="T67" fmla="*/ 26 h 314"/>
                  <a:gd name="T68" fmla="*/ 466 w 567"/>
                  <a:gd name="T69" fmla="*/ 12 h 314"/>
                  <a:gd name="T70" fmla="*/ 423 w 567"/>
                  <a:gd name="T71" fmla="*/ 11 h 314"/>
                  <a:gd name="T72" fmla="*/ 393 w 567"/>
                  <a:gd name="T73" fmla="*/ 11 h 314"/>
                  <a:gd name="T74" fmla="*/ 334 w 567"/>
                  <a:gd name="T75" fmla="*/ 0 h 314"/>
                  <a:gd name="T76" fmla="*/ 259 w 567"/>
                  <a:gd name="T77" fmla="*/ 12 h 314"/>
                  <a:gd name="T78" fmla="*/ 229 w 567"/>
                  <a:gd name="T79" fmla="*/ 18 h 314"/>
                  <a:gd name="T80" fmla="*/ 184 w 567"/>
                  <a:gd name="T81" fmla="*/ 44 h 314"/>
                  <a:gd name="T82" fmla="*/ 157 w 567"/>
                  <a:gd name="T83" fmla="*/ 60 h 314"/>
                  <a:gd name="T84" fmla="*/ 118 w 567"/>
                  <a:gd name="T85" fmla="*/ 62 h 314"/>
                  <a:gd name="T86" fmla="*/ 70 w 567"/>
                  <a:gd name="T87" fmla="*/ 74 h 314"/>
                  <a:gd name="T88" fmla="*/ 33 w 567"/>
                  <a:gd name="T89" fmla="*/ 87 h 314"/>
                  <a:gd name="T90" fmla="*/ 19 w 567"/>
                  <a:gd name="T91" fmla="*/ 9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7" h="314">
                    <a:moveTo>
                      <a:pt x="19" y="92"/>
                    </a:moveTo>
                    <a:lnTo>
                      <a:pt x="7" y="108"/>
                    </a:lnTo>
                    <a:lnTo>
                      <a:pt x="0" y="137"/>
                    </a:lnTo>
                    <a:lnTo>
                      <a:pt x="3" y="176"/>
                    </a:lnTo>
                    <a:lnTo>
                      <a:pt x="7" y="222"/>
                    </a:lnTo>
                    <a:lnTo>
                      <a:pt x="3" y="254"/>
                    </a:lnTo>
                    <a:lnTo>
                      <a:pt x="15" y="285"/>
                    </a:lnTo>
                    <a:lnTo>
                      <a:pt x="42" y="278"/>
                    </a:lnTo>
                    <a:lnTo>
                      <a:pt x="96" y="272"/>
                    </a:lnTo>
                    <a:lnTo>
                      <a:pt x="136" y="258"/>
                    </a:lnTo>
                    <a:lnTo>
                      <a:pt x="172" y="269"/>
                    </a:lnTo>
                    <a:lnTo>
                      <a:pt x="208" y="261"/>
                    </a:lnTo>
                    <a:lnTo>
                      <a:pt x="268" y="284"/>
                    </a:lnTo>
                    <a:lnTo>
                      <a:pt x="334" y="297"/>
                    </a:lnTo>
                    <a:lnTo>
                      <a:pt x="357" y="309"/>
                    </a:lnTo>
                    <a:lnTo>
                      <a:pt x="376" y="314"/>
                    </a:lnTo>
                    <a:lnTo>
                      <a:pt x="402" y="309"/>
                    </a:lnTo>
                    <a:lnTo>
                      <a:pt x="444" y="291"/>
                    </a:lnTo>
                    <a:lnTo>
                      <a:pt x="472" y="287"/>
                    </a:lnTo>
                    <a:lnTo>
                      <a:pt x="484" y="269"/>
                    </a:lnTo>
                    <a:lnTo>
                      <a:pt x="483" y="249"/>
                    </a:lnTo>
                    <a:lnTo>
                      <a:pt x="510" y="240"/>
                    </a:lnTo>
                    <a:lnTo>
                      <a:pt x="508" y="210"/>
                    </a:lnTo>
                    <a:lnTo>
                      <a:pt x="504" y="201"/>
                    </a:lnTo>
                    <a:lnTo>
                      <a:pt x="528" y="183"/>
                    </a:lnTo>
                    <a:lnTo>
                      <a:pt x="534" y="164"/>
                    </a:lnTo>
                    <a:lnTo>
                      <a:pt x="522" y="144"/>
                    </a:lnTo>
                    <a:lnTo>
                      <a:pt x="546" y="138"/>
                    </a:lnTo>
                    <a:lnTo>
                      <a:pt x="567" y="113"/>
                    </a:lnTo>
                    <a:lnTo>
                      <a:pt x="559" y="87"/>
                    </a:lnTo>
                    <a:lnTo>
                      <a:pt x="549" y="77"/>
                    </a:lnTo>
                    <a:lnTo>
                      <a:pt x="546" y="60"/>
                    </a:lnTo>
                    <a:lnTo>
                      <a:pt x="526" y="54"/>
                    </a:lnTo>
                    <a:lnTo>
                      <a:pt x="498" y="26"/>
                    </a:lnTo>
                    <a:lnTo>
                      <a:pt x="466" y="12"/>
                    </a:lnTo>
                    <a:lnTo>
                      <a:pt x="423" y="11"/>
                    </a:lnTo>
                    <a:lnTo>
                      <a:pt x="393" y="11"/>
                    </a:lnTo>
                    <a:lnTo>
                      <a:pt x="334" y="0"/>
                    </a:lnTo>
                    <a:lnTo>
                      <a:pt x="259" y="12"/>
                    </a:lnTo>
                    <a:lnTo>
                      <a:pt x="229" y="18"/>
                    </a:lnTo>
                    <a:lnTo>
                      <a:pt x="184" y="44"/>
                    </a:lnTo>
                    <a:lnTo>
                      <a:pt x="157" y="60"/>
                    </a:lnTo>
                    <a:lnTo>
                      <a:pt x="118" y="62"/>
                    </a:lnTo>
                    <a:lnTo>
                      <a:pt x="70" y="74"/>
                    </a:lnTo>
                    <a:lnTo>
                      <a:pt x="33" y="87"/>
                    </a:lnTo>
                    <a:lnTo>
                      <a:pt x="19" y="92"/>
                    </a:lnTo>
                    <a:close/>
                  </a:path>
                </a:pathLst>
              </a:custGeom>
              <a:gradFill rotWithShape="0">
                <a:gsLst>
                  <a:gs pos="0">
                    <a:srgbClr val="FFDFD9"/>
                  </a:gs>
                  <a:gs pos="100000">
                    <a:srgbClr val="FEA78C"/>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1145" name="Group 9"/>
              <p:cNvGrpSpPr/>
              <p:nvPr/>
            </p:nvGrpSpPr>
            <p:grpSpPr bwMode="auto">
              <a:xfrm>
                <a:off x="306" y="1415"/>
                <a:ext cx="549" cy="311"/>
                <a:chOff x="306" y="1415"/>
                <a:chExt cx="549" cy="311"/>
              </a:xfrm>
            </p:grpSpPr>
            <p:sp>
              <p:nvSpPr>
                <p:cNvPr id="91146" name="Freeform 10"/>
                <p:cNvSpPr/>
                <p:nvPr/>
              </p:nvSpPr>
              <p:spPr bwMode="auto">
                <a:xfrm>
                  <a:off x="313" y="1661"/>
                  <a:ext cx="464" cy="65"/>
                </a:xfrm>
                <a:custGeom>
                  <a:avLst/>
                  <a:gdLst>
                    <a:gd name="T0" fmla="*/ 672 w 672"/>
                    <a:gd name="T1" fmla="*/ 0 h 85"/>
                    <a:gd name="T2" fmla="*/ 671 w 672"/>
                    <a:gd name="T3" fmla="*/ 22 h 85"/>
                    <a:gd name="T4" fmla="*/ 654 w 672"/>
                    <a:gd name="T5" fmla="*/ 40 h 85"/>
                    <a:gd name="T6" fmla="*/ 623 w 672"/>
                    <a:gd name="T7" fmla="*/ 51 h 85"/>
                    <a:gd name="T8" fmla="*/ 575 w 672"/>
                    <a:gd name="T9" fmla="*/ 67 h 85"/>
                    <a:gd name="T10" fmla="*/ 548 w 672"/>
                    <a:gd name="T11" fmla="*/ 76 h 85"/>
                    <a:gd name="T12" fmla="*/ 518 w 672"/>
                    <a:gd name="T13" fmla="*/ 85 h 85"/>
                    <a:gd name="T14" fmla="*/ 482 w 672"/>
                    <a:gd name="T15" fmla="*/ 76 h 85"/>
                    <a:gd name="T16" fmla="*/ 434 w 672"/>
                    <a:gd name="T17" fmla="*/ 63 h 85"/>
                    <a:gd name="T18" fmla="*/ 345 w 672"/>
                    <a:gd name="T19" fmla="*/ 43 h 85"/>
                    <a:gd name="T20" fmla="*/ 270 w 672"/>
                    <a:gd name="T21" fmla="*/ 16 h 85"/>
                    <a:gd name="T22" fmla="*/ 245 w 672"/>
                    <a:gd name="T23" fmla="*/ 19 h 85"/>
                    <a:gd name="T24" fmla="*/ 213 w 672"/>
                    <a:gd name="T25" fmla="*/ 27 h 85"/>
                    <a:gd name="T26" fmla="*/ 179 w 672"/>
                    <a:gd name="T27" fmla="*/ 15 h 85"/>
                    <a:gd name="T28" fmla="*/ 165 w 672"/>
                    <a:gd name="T29" fmla="*/ 12 h 85"/>
                    <a:gd name="T30" fmla="*/ 131 w 672"/>
                    <a:gd name="T31" fmla="*/ 18 h 85"/>
                    <a:gd name="T32" fmla="*/ 80 w 672"/>
                    <a:gd name="T33" fmla="*/ 33 h 85"/>
                    <a:gd name="T34" fmla="*/ 33 w 672"/>
                    <a:gd name="T35" fmla="*/ 40 h 85"/>
                    <a:gd name="T36" fmla="*/ 0 w 672"/>
                    <a:gd name="T37"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2" h="85">
                      <a:moveTo>
                        <a:pt x="672" y="0"/>
                      </a:moveTo>
                      <a:lnTo>
                        <a:pt x="671" y="22"/>
                      </a:lnTo>
                      <a:lnTo>
                        <a:pt x="654" y="40"/>
                      </a:lnTo>
                      <a:lnTo>
                        <a:pt x="623" y="51"/>
                      </a:lnTo>
                      <a:lnTo>
                        <a:pt x="575" y="67"/>
                      </a:lnTo>
                      <a:lnTo>
                        <a:pt x="548" y="76"/>
                      </a:lnTo>
                      <a:lnTo>
                        <a:pt x="518" y="85"/>
                      </a:lnTo>
                      <a:lnTo>
                        <a:pt x="482" y="76"/>
                      </a:lnTo>
                      <a:lnTo>
                        <a:pt x="434" y="63"/>
                      </a:lnTo>
                      <a:lnTo>
                        <a:pt x="345" y="43"/>
                      </a:lnTo>
                      <a:lnTo>
                        <a:pt x="270" y="16"/>
                      </a:lnTo>
                      <a:lnTo>
                        <a:pt x="245" y="19"/>
                      </a:lnTo>
                      <a:lnTo>
                        <a:pt x="213" y="27"/>
                      </a:lnTo>
                      <a:lnTo>
                        <a:pt x="179" y="15"/>
                      </a:lnTo>
                      <a:lnTo>
                        <a:pt x="165" y="12"/>
                      </a:lnTo>
                      <a:lnTo>
                        <a:pt x="131" y="18"/>
                      </a:lnTo>
                      <a:lnTo>
                        <a:pt x="80" y="33"/>
                      </a:lnTo>
                      <a:lnTo>
                        <a:pt x="33" y="40"/>
                      </a:lnTo>
                      <a:lnTo>
                        <a:pt x="0" y="4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7" name="Freeform 11"/>
                <p:cNvSpPr/>
                <p:nvPr/>
              </p:nvSpPr>
              <p:spPr bwMode="auto">
                <a:xfrm>
                  <a:off x="719" y="1556"/>
                  <a:ext cx="105" cy="70"/>
                </a:xfrm>
                <a:custGeom>
                  <a:avLst/>
                  <a:gdLst>
                    <a:gd name="T0" fmla="*/ 135 w 152"/>
                    <a:gd name="T1" fmla="*/ 0 h 92"/>
                    <a:gd name="T2" fmla="*/ 152 w 152"/>
                    <a:gd name="T3" fmla="*/ 24 h 92"/>
                    <a:gd name="T4" fmla="*/ 138 w 152"/>
                    <a:gd name="T5" fmla="*/ 54 h 92"/>
                    <a:gd name="T6" fmla="*/ 113 w 152"/>
                    <a:gd name="T7" fmla="*/ 69 h 92"/>
                    <a:gd name="T8" fmla="*/ 99 w 152"/>
                    <a:gd name="T9" fmla="*/ 77 h 92"/>
                    <a:gd name="T10" fmla="*/ 51 w 152"/>
                    <a:gd name="T11" fmla="*/ 83 h 92"/>
                    <a:gd name="T12" fmla="*/ 20 w 152"/>
                    <a:gd name="T13" fmla="*/ 86 h 92"/>
                    <a:gd name="T14" fmla="*/ 0 w 15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2">
                      <a:moveTo>
                        <a:pt x="135" y="0"/>
                      </a:moveTo>
                      <a:lnTo>
                        <a:pt x="152" y="24"/>
                      </a:lnTo>
                      <a:lnTo>
                        <a:pt x="138" y="54"/>
                      </a:lnTo>
                      <a:lnTo>
                        <a:pt x="113" y="69"/>
                      </a:lnTo>
                      <a:lnTo>
                        <a:pt x="99" y="77"/>
                      </a:lnTo>
                      <a:lnTo>
                        <a:pt x="51" y="83"/>
                      </a:lnTo>
                      <a:lnTo>
                        <a:pt x="20" y="86"/>
                      </a:lnTo>
                      <a:lnTo>
                        <a:pt x="0" y="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8" name="Freeform 12"/>
                <p:cNvSpPr/>
                <p:nvPr/>
              </p:nvSpPr>
              <p:spPr bwMode="auto">
                <a:xfrm>
                  <a:off x="711" y="1623"/>
                  <a:ext cx="92" cy="58"/>
                </a:xfrm>
                <a:custGeom>
                  <a:avLst/>
                  <a:gdLst>
                    <a:gd name="T0" fmla="*/ 126 w 134"/>
                    <a:gd name="T1" fmla="*/ 0 h 77"/>
                    <a:gd name="T2" fmla="*/ 134 w 134"/>
                    <a:gd name="T3" fmla="*/ 17 h 77"/>
                    <a:gd name="T4" fmla="*/ 125 w 134"/>
                    <a:gd name="T5" fmla="*/ 39 h 77"/>
                    <a:gd name="T6" fmla="*/ 93 w 134"/>
                    <a:gd name="T7" fmla="*/ 53 h 77"/>
                    <a:gd name="T8" fmla="*/ 50 w 134"/>
                    <a:gd name="T9" fmla="*/ 63 h 77"/>
                    <a:gd name="T10" fmla="*/ 15 w 134"/>
                    <a:gd name="T11" fmla="*/ 72 h 77"/>
                    <a:gd name="T12" fmla="*/ 0 w 13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34" h="77">
                      <a:moveTo>
                        <a:pt x="126" y="0"/>
                      </a:moveTo>
                      <a:lnTo>
                        <a:pt x="134" y="17"/>
                      </a:lnTo>
                      <a:lnTo>
                        <a:pt x="125" y="39"/>
                      </a:lnTo>
                      <a:lnTo>
                        <a:pt x="93" y="53"/>
                      </a:lnTo>
                      <a:lnTo>
                        <a:pt x="50" y="63"/>
                      </a:lnTo>
                      <a:lnTo>
                        <a:pt x="15" y="72"/>
                      </a:lnTo>
                      <a:lnTo>
                        <a:pt x="0" y="77"/>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49" name="Freeform 13"/>
                <p:cNvSpPr/>
                <p:nvPr/>
              </p:nvSpPr>
              <p:spPr bwMode="auto">
                <a:xfrm>
                  <a:off x="793" y="1462"/>
                  <a:ext cx="38" cy="20"/>
                </a:xfrm>
                <a:custGeom>
                  <a:avLst/>
                  <a:gdLst>
                    <a:gd name="T0" fmla="*/ 6 w 54"/>
                    <a:gd name="T1" fmla="*/ 0 h 27"/>
                    <a:gd name="T2" fmla="*/ 0 w 54"/>
                    <a:gd name="T3" fmla="*/ 14 h 27"/>
                    <a:gd name="T4" fmla="*/ 23 w 54"/>
                    <a:gd name="T5" fmla="*/ 24 h 27"/>
                    <a:gd name="T6" fmla="*/ 38 w 54"/>
                    <a:gd name="T7" fmla="*/ 27 h 27"/>
                    <a:gd name="T8" fmla="*/ 54 w 54"/>
                    <a:gd name="T9" fmla="*/ 24 h 27"/>
                  </a:gdLst>
                  <a:ahLst/>
                  <a:cxnLst>
                    <a:cxn ang="0">
                      <a:pos x="T0" y="T1"/>
                    </a:cxn>
                    <a:cxn ang="0">
                      <a:pos x="T2" y="T3"/>
                    </a:cxn>
                    <a:cxn ang="0">
                      <a:pos x="T4" y="T5"/>
                    </a:cxn>
                    <a:cxn ang="0">
                      <a:pos x="T6" y="T7"/>
                    </a:cxn>
                    <a:cxn ang="0">
                      <a:pos x="T8" y="T9"/>
                    </a:cxn>
                  </a:cxnLst>
                  <a:rect l="0" t="0" r="r" b="b"/>
                  <a:pathLst>
                    <a:path w="54" h="27">
                      <a:moveTo>
                        <a:pt x="6" y="0"/>
                      </a:moveTo>
                      <a:lnTo>
                        <a:pt x="0" y="14"/>
                      </a:lnTo>
                      <a:lnTo>
                        <a:pt x="23" y="24"/>
                      </a:lnTo>
                      <a:lnTo>
                        <a:pt x="38" y="27"/>
                      </a:lnTo>
                      <a:lnTo>
                        <a:pt x="54" y="2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0" name="Freeform 14"/>
                <p:cNvSpPr/>
                <p:nvPr/>
              </p:nvSpPr>
              <p:spPr bwMode="auto">
                <a:xfrm>
                  <a:off x="306" y="1415"/>
                  <a:ext cx="533" cy="91"/>
                </a:xfrm>
                <a:custGeom>
                  <a:avLst/>
                  <a:gdLst>
                    <a:gd name="T0" fmla="*/ 0 w 533"/>
                    <a:gd name="T1" fmla="*/ 87 h 91"/>
                    <a:gd name="T2" fmla="*/ 56 w 533"/>
                    <a:gd name="T3" fmla="*/ 70 h 91"/>
                    <a:gd name="T4" fmla="*/ 102 w 533"/>
                    <a:gd name="T5" fmla="*/ 58 h 91"/>
                    <a:gd name="T6" fmla="*/ 135 w 533"/>
                    <a:gd name="T7" fmla="*/ 55 h 91"/>
                    <a:gd name="T8" fmla="*/ 159 w 533"/>
                    <a:gd name="T9" fmla="*/ 45 h 91"/>
                    <a:gd name="T10" fmla="*/ 230 w 533"/>
                    <a:gd name="T11" fmla="*/ 9 h 91"/>
                    <a:gd name="T12" fmla="*/ 269 w 533"/>
                    <a:gd name="T13" fmla="*/ 4 h 91"/>
                    <a:gd name="T14" fmla="*/ 309 w 533"/>
                    <a:gd name="T15" fmla="*/ 0 h 91"/>
                    <a:gd name="T16" fmla="*/ 362 w 533"/>
                    <a:gd name="T17" fmla="*/ 3 h 91"/>
                    <a:gd name="T18" fmla="*/ 389 w 533"/>
                    <a:gd name="T19" fmla="*/ 10 h 91"/>
                    <a:gd name="T20" fmla="*/ 441 w 533"/>
                    <a:gd name="T21" fmla="*/ 4 h 91"/>
                    <a:gd name="T22" fmla="*/ 473 w 533"/>
                    <a:gd name="T23" fmla="*/ 16 h 91"/>
                    <a:gd name="T24" fmla="*/ 504 w 533"/>
                    <a:gd name="T25" fmla="*/ 46 h 91"/>
                    <a:gd name="T26" fmla="*/ 527 w 533"/>
                    <a:gd name="T27" fmla="*/ 55 h 91"/>
                    <a:gd name="T28" fmla="*/ 533 w 533"/>
                    <a:gd name="T29" fmla="*/ 64 h 91"/>
                    <a:gd name="T30" fmla="*/ 527 w 533"/>
                    <a:gd name="T31" fmla="*/ 76 h 91"/>
                    <a:gd name="T32" fmla="*/ 513 w 533"/>
                    <a:gd name="T33" fmla="*/ 90 h 91"/>
                    <a:gd name="T34" fmla="*/ 497 w 533"/>
                    <a:gd name="T35" fmla="*/ 91 h 91"/>
                    <a:gd name="T36" fmla="*/ 471 w 533"/>
                    <a:gd name="T37" fmla="*/ 84 h 91"/>
                    <a:gd name="T38" fmla="*/ 452 w 533"/>
                    <a:gd name="T39" fmla="*/ 73 h 91"/>
                    <a:gd name="T40" fmla="*/ 441 w 533"/>
                    <a:gd name="T41" fmla="*/ 70 h 91"/>
                    <a:gd name="T42" fmla="*/ 425 w 533"/>
                    <a:gd name="T43" fmla="*/ 72 h 91"/>
                    <a:gd name="T44" fmla="*/ 404 w 533"/>
                    <a:gd name="T45" fmla="*/ 73 h 91"/>
                    <a:gd name="T46" fmla="*/ 393 w 533"/>
                    <a:gd name="T47"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1">
                      <a:moveTo>
                        <a:pt x="0" y="87"/>
                      </a:moveTo>
                      <a:lnTo>
                        <a:pt x="56" y="70"/>
                      </a:lnTo>
                      <a:lnTo>
                        <a:pt x="102" y="58"/>
                      </a:lnTo>
                      <a:lnTo>
                        <a:pt x="135" y="55"/>
                      </a:lnTo>
                      <a:lnTo>
                        <a:pt x="159" y="45"/>
                      </a:lnTo>
                      <a:lnTo>
                        <a:pt x="230" y="9"/>
                      </a:lnTo>
                      <a:lnTo>
                        <a:pt x="269" y="4"/>
                      </a:lnTo>
                      <a:lnTo>
                        <a:pt x="309" y="0"/>
                      </a:lnTo>
                      <a:lnTo>
                        <a:pt x="362" y="3"/>
                      </a:lnTo>
                      <a:lnTo>
                        <a:pt x="389" y="10"/>
                      </a:lnTo>
                      <a:lnTo>
                        <a:pt x="441" y="4"/>
                      </a:lnTo>
                      <a:lnTo>
                        <a:pt x="473" y="16"/>
                      </a:lnTo>
                      <a:lnTo>
                        <a:pt x="504" y="46"/>
                      </a:lnTo>
                      <a:lnTo>
                        <a:pt x="527" y="55"/>
                      </a:lnTo>
                      <a:lnTo>
                        <a:pt x="533" y="64"/>
                      </a:lnTo>
                      <a:lnTo>
                        <a:pt x="527" y="76"/>
                      </a:lnTo>
                      <a:lnTo>
                        <a:pt x="513" y="90"/>
                      </a:lnTo>
                      <a:lnTo>
                        <a:pt x="497" y="91"/>
                      </a:lnTo>
                      <a:lnTo>
                        <a:pt x="471" y="84"/>
                      </a:lnTo>
                      <a:lnTo>
                        <a:pt x="452" y="73"/>
                      </a:lnTo>
                      <a:lnTo>
                        <a:pt x="441" y="70"/>
                      </a:lnTo>
                      <a:lnTo>
                        <a:pt x="425" y="72"/>
                      </a:lnTo>
                      <a:lnTo>
                        <a:pt x="404" y="73"/>
                      </a:lnTo>
                      <a:lnTo>
                        <a:pt x="393" y="73"/>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1" name="Freeform 15"/>
                <p:cNvSpPr/>
                <p:nvPr/>
              </p:nvSpPr>
              <p:spPr bwMode="auto">
                <a:xfrm>
                  <a:off x="662" y="1476"/>
                  <a:ext cx="132" cy="29"/>
                </a:xfrm>
                <a:custGeom>
                  <a:avLst/>
                  <a:gdLst>
                    <a:gd name="T0" fmla="*/ 0 w 132"/>
                    <a:gd name="T1" fmla="*/ 0 h 29"/>
                    <a:gd name="T2" fmla="*/ 21 w 132"/>
                    <a:gd name="T3" fmla="*/ 3 h 29"/>
                    <a:gd name="T4" fmla="*/ 81 w 132"/>
                    <a:gd name="T5" fmla="*/ 23 h 29"/>
                    <a:gd name="T6" fmla="*/ 103 w 132"/>
                    <a:gd name="T7" fmla="*/ 21 h 29"/>
                    <a:gd name="T8" fmla="*/ 121 w 132"/>
                    <a:gd name="T9" fmla="*/ 27 h 29"/>
                    <a:gd name="T10" fmla="*/ 132 w 132"/>
                    <a:gd name="T11" fmla="*/ 29 h 29"/>
                  </a:gdLst>
                  <a:ahLst/>
                  <a:cxnLst>
                    <a:cxn ang="0">
                      <a:pos x="T0" y="T1"/>
                    </a:cxn>
                    <a:cxn ang="0">
                      <a:pos x="T2" y="T3"/>
                    </a:cxn>
                    <a:cxn ang="0">
                      <a:pos x="T4" y="T5"/>
                    </a:cxn>
                    <a:cxn ang="0">
                      <a:pos x="T6" y="T7"/>
                    </a:cxn>
                    <a:cxn ang="0">
                      <a:pos x="T8" y="T9"/>
                    </a:cxn>
                    <a:cxn ang="0">
                      <a:pos x="T10" y="T11"/>
                    </a:cxn>
                  </a:cxnLst>
                  <a:rect l="0" t="0" r="r" b="b"/>
                  <a:pathLst>
                    <a:path w="132" h="29">
                      <a:moveTo>
                        <a:pt x="0" y="0"/>
                      </a:moveTo>
                      <a:lnTo>
                        <a:pt x="21" y="3"/>
                      </a:lnTo>
                      <a:lnTo>
                        <a:pt x="81" y="23"/>
                      </a:lnTo>
                      <a:lnTo>
                        <a:pt x="103" y="21"/>
                      </a:lnTo>
                      <a:lnTo>
                        <a:pt x="121" y="27"/>
                      </a:lnTo>
                      <a:lnTo>
                        <a:pt x="132" y="2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52" name="Freeform 16"/>
                <p:cNvSpPr/>
                <p:nvPr/>
              </p:nvSpPr>
              <p:spPr bwMode="auto">
                <a:xfrm>
                  <a:off x="717" y="1495"/>
                  <a:ext cx="138" cy="76"/>
                </a:xfrm>
                <a:custGeom>
                  <a:avLst/>
                  <a:gdLst>
                    <a:gd name="T0" fmla="*/ 123 w 138"/>
                    <a:gd name="T1" fmla="*/ 0 h 76"/>
                    <a:gd name="T2" fmla="*/ 132 w 138"/>
                    <a:gd name="T3" fmla="*/ 4 h 76"/>
                    <a:gd name="T4" fmla="*/ 138 w 138"/>
                    <a:gd name="T5" fmla="*/ 13 h 76"/>
                    <a:gd name="T6" fmla="*/ 137 w 138"/>
                    <a:gd name="T7" fmla="*/ 30 h 76"/>
                    <a:gd name="T8" fmla="*/ 126 w 138"/>
                    <a:gd name="T9" fmla="*/ 45 h 76"/>
                    <a:gd name="T10" fmla="*/ 113 w 138"/>
                    <a:gd name="T11" fmla="*/ 57 h 76"/>
                    <a:gd name="T12" fmla="*/ 77 w 138"/>
                    <a:gd name="T13" fmla="*/ 67 h 76"/>
                    <a:gd name="T14" fmla="*/ 62 w 138"/>
                    <a:gd name="T15" fmla="*/ 69 h 76"/>
                    <a:gd name="T16" fmla="*/ 36 w 138"/>
                    <a:gd name="T17" fmla="*/ 67 h 76"/>
                    <a:gd name="T18" fmla="*/ 8 w 138"/>
                    <a:gd name="T19" fmla="*/ 70 h 76"/>
                    <a:gd name="T20" fmla="*/ 0 w 13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6">
                      <a:moveTo>
                        <a:pt x="123" y="0"/>
                      </a:moveTo>
                      <a:lnTo>
                        <a:pt x="132" y="4"/>
                      </a:lnTo>
                      <a:lnTo>
                        <a:pt x="138" y="13"/>
                      </a:lnTo>
                      <a:lnTo>
                        <a:pt x="137" y="30"/>
                      </a:lnTo>
                      <a:lnTo>
                        <a:pt x="126" y="45"/>
                      </a:lnTo>
                      <a:lnTo>
                        <a:pt x="113" y="57"/>
                      </a:lnTo>
                      <a:lnTo>
                        <a:pt x="77" y="67"/>
                      </a:lnTo>
                      <a:lnTo>
                        <a:pt x="62" y="69"/>
                      </a:lnTo>
                      <a:lnTo>
                        <a:pt x="36" y="67"/>
                      </a:lnTo>
                      <a:lnTo>
                        <a:pt x="8" y="70"/>
                      </a:lnTo>
                      <a:lnTo>
                        <a:pt x="0" y="76"/>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91284" name="Text Box 148"/>
          <p:cNvSpPr txBox="1">
            <a:spLocks noChangeArrowheads="1"/>
          </p:cNvSpPr>
          <p:nvPr/>
        </p:nvSpPr>
        <p:spPr bwMode="auto">
          <a:xfrm>
            <a:off x="530225" y="3343275"/>
            <a:ext cx="38052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1600" b="1" dirty="0">
                <a:solidFill>
                  <a:srgbClr val="008000"/>
                </a:solidFill>
                <a:effectLst/>
                <a:latin typeface="Times New Roman" panose="02020603050405020304" pitchFamily="18" charset="0"/>
                <a:ea typeface="华文中宋" panose="02010600040101010101" pitchFamily="2" charset="-122"/>
              </a:rPr>
              <a:t>抖动一下，产生一个脉冲横波</a:t>
            </a:r>
          </a:p>
        </p:txBody>
      </p:sp>
      <p:sp>
        <p:nvSpPr>
          <p:cNvPr id="91287" name="Text Box 151"/>
          <p:cNvSpPr txBox="1">
            <a:spLocks noChangeArrowheads="1"/>
          </p:cNvSpPr>
          <p:nvPr/>
        </p:nvSpPr>
        <p:spPr bwMode="auto">
          <a:xfrm>
            <a:off x="512763" y="5995988"/>
            <a:ext cx="3138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1600" b="1">
                <a:solidFill>
                  <a:srgbClr val="008000"/>
                </a:solidFill>
                <a:effectLst/>
                <a:latin typeface="Times New Roman" panose="02020603050405020304" pitchFamily="18" charset="0"/>
                <a:ea typeface="华文中宋" panose="02010600040101010101" pitchFamily="2" charset="-122"/>
              </a:rPr>
              <a:t>连续抖动，产生连续横波</a:t>
            </a:r>
          </a:p>
        </p:txBody>
      </p:sp>
      <p:sp>
        <p:nvSpPr>
          <p:cNvPr id="91172" name="Freeform 36"/>
          <p:cNvSpPr/>
          <p:nvPr/>
        </p:nvSpPr>
        <p:spPr bwMode="auto">
          <a:xfrm>
            <a:off x="1320800" y="2057400"/>
            <a:ext cx="171450" cy="801688"/>
          </a:xfrm>
          <a:custGeom>
            <a:avLst/>
            <a:gdLst>
              <a:gd name="T0" fmla="*/ 0 w 1027"/>
              <a:gd name="T1" fmla="*/ 856 h 856"/>
              <a:gd name="T2" fmla="*/ 265 w 1027"/>
              <a:gd name="T3" fmla="*/ 155 h 856"/>
              <a:gd name="T4" fmla="*/ 514 w 1027"/>
              <a:gd name="T5" fmla="*/ 0 h 856"/>
              <a:gd name="T6" fmla="*/ 763 w 1027"/>
              <a:gd name="T7" fmla="*/ 155 h 856"/>
              <a:gd name="T8" fmla="*/ 1027 w 1027"/>
              <a:gd name="T9" fmla="*/ 848 h 856"/>
            </a:gdLst>
            <a:ahLst/>
            <a:cxnLst>
              <a:cxn ang="0">
                <a:pos x="T0" y="T1"/>
              </a:cxn>
              <a:cxn ang="0">
                <a:pos x="T2" y="T3"/>
              </a:cxn>
              <a:cxn ang="0">
                <a:pos x="T4" y="T5"/>
              </a:cxn>
              <a:cxn ang="0">
                <a:pos x="T6" y="T7"/>
              </a:cxn>
              <a:cxn ang="0">
                <a:pos x="T8" y="T9"/>
              </a:cxn>
            </a:cxnLst>
            <a:rect l="0" t="0" r="r" b="b"/>
            <a:pathLst>
              <a:path w="1027" h="856">
                <a:moveTo>
                  <a:pt x="0" y="856"/>
                </a:moveTo>
                <a:cubicBezTo>
                  <a:pt x="89" y="577"/>
                  <a:pt x="179" y="298"/>
                  <a:pt x="265" y="155"/>
                </a:cubicBezTo>
                <a:cubicBezTo>
                  <a:pt x="351" y="12"/>
                  <a:pt x="431" y="0"/>
                  <a:pt x="514" y="0"/>
                </a:cubicBezTo>
                <a:cubicBezTo>
                  <a:pt x="597" y="0"/>
                  <a:pt x="678" y="14"/>
                  <a:pt x="763" y="155"/>
                </a:cubicBezTo>
                <a:cubicBezTo>
                  <a:pt x="848" y="296"/>
                  <a:pt x="937" y="572"/>
                  <a:pt x="1027" y="848"/>
                </a:cubicBezTo>
              </a:path>
            </a:pathLst>
          </a:custGeom>
          <a:solidFill>
            <a:schemeClr val="bg1"/>
          </a:solidFill>
          <a:ln w="57150" cap="flat" cmpd="sng">
            <a:solidFill>
              <a:schemeClr val="tx1"/>
            </a:solidFill>
            <a:prstDash val="sys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317" name="WordArt 181"/>
          <p:cNvSpPr>
            <a:spLocks noChangeArrowheads="1" noChangeShapeType="1" noTextEdit="1"/>
          </p:cNvSpPr>
          <p:nvPr/>
        </p:nvSpPr>
        <p:spPr bwMode="auto">
          <a:xfrm>
            <a:off x="8197850" y="496888"/>
            <a:ext cx="598488" cy="188912"/>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9525">
                  <a:solidFill>
                    <a:schemeClr val="bg2"/>
                  </a:solidFill>
                  <a:round/>
                </a:ln>
                <a:solidFill>
                  <a:schemeClr val="bg2"/>
                </a:solidFill>
                <a:effectLst/>
                <a:latin typeface="宋体" panose="02010600030101010101" pitchFamily="2" charset="-122"/>
              </a:rPr>
              <a:t>动画</a:t>
            </a:r>
          </a:p>
        </p:txBody>
      </p:sp>
      <p:grpSp>
        <p:nvGrpSpPr>
          <p:cNvPr id="91319" name="Group 183"/>
          <p:cNvGrpSpPr/>
          <p:nvPr/>
        </p:nvGrpSpPr>
        <p:grpSpPr bwMode="auto">
          <a:xfrm>
            <a:off x="1204913" y="4451350"/>
            <a:ext cx="7745412" cy="1177925"/>
            <a:chOff x="395" y="3578"/>
            <a:chExt cx="4879" cy="742"/>
          </a:xfrm>
        </p:grpSpPr>
        <p:grpSp>
          <p:nvGrpSpPr>
            <p:cNvPr id="91320" name="Group 184"/>
            <p:cNvGrpSpPr/>
            <p:nvPr/>
          </p:nvGrpSpPr>
          <p:grpSpPr bwMode="auto">
            <a:xfrm>
              <a:off x="4710" y="3578"/>
              <a:ext cx="256" cy="742"/>
              <a:chOff x="395" y="3578"/>
              <a:chExt cx="256" cy="742"/>
            </a:xfrm>
          </p:grpSpPr>
          <p:sp>
            <p:nvSpPr>
              <p:cNvPr id="91321" name="Rectangle 185"/>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22" name="Rectangle 186"/>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23" name="Rectangle 187"/>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24" name="Group 188"/>
            <p:cNvGrpSpPr/>
            <p:nvPr/>
          </p:nvGrpSpPr>
          <p:grpSpPr bwMode="auto">
            <a:xfrm>
              <a:off x="4093" y="3578"/>
              <a:ext cx="564" cy="742"/>
              <a:chOff x="395" y="3578"/>
              <a:chExt cx="564" cy="742"/>
            </a:xfrm>
          </p:grpSpPr>
          <p:grpSp>
            <p:nvGrpSpPr>
              <p:cNvPr id="91325" name="Group 189"/>
              <p:cNvGrpSpPr/>
              <p:nvPr/>
            </p:nvGrpSpPr>
            <p:grpSpPr bwMode="auto">
              <a:xfrm>
                <a:off x="395" y="3578"/>
                <a:ext cx="256" cy="742"/>
                <a:chOff x="395" y="3578"/>
                <a:chExt cx="256" cy="742"/>
              </a:xfrm>
            </p:grpSpPr>
            <p:sp>
              <p:nvSpPr>
                <p:cNvPr id="91326" name="Rectangle 190"/>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27" name="Rectangle 191"/>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28" name="Rectangle 192"/>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29" name="Group 193"/>
              <p:cNvGrpSpPr/>
              <p:nvPr/>
            </p:nvGrpSpPr>
            <p:grpSpPr bwMode="auto">
              <a:xfrm>
                <a:off x="703" y="3578"/>
                <a:ext cx="256" cy="742"/>
                <a:chOff x="395" y="3578"/>
                <a:chExt cx="256" cy="742"/>
              </a:xfrm>
            </p:grpSpPr>
            <p:sp>
              <p:nvSpPr>
                <p:cNvPr id="91330" name="Rectangle 19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31" name="Rectangle 19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32" name="Rectangle 19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1333" name="Group 197"/>
            <p:cNvGrpSpPr/>
            <p:nvPr/>
          </p:nvGrpSpPr>
          <p:grpSpPr bwMode="auto">
            <a:xfrm>
              <a:off x="2861" y="3578"/>
              <a:ext cx="1181" cy="742"/>
              <a:chOff x="395" y="3578"/>
              <a:chExt cx="1181" cy="742"/>
            </a:xfrm>
          </p:grpSpPr>
          <p:grpSp>
            <p:nvGrpSpPr>
              <p:cNvPr id="91334" name="Group 198"/>
              <p:cNvGrpSpPr/>
              <p:nvPr/>
            </p:nvGrpSpPr>
            <p:grpSpPr bwMode="auto">
              <a:xfrm>
                <a:off x="395" y="3578"/>
                <a:ext cx="564" cy="742"/>
                <a:chOff x="395" y="3578"/>
                <a:chExt cx="564" cy="742"/>
              </a:xfrm>
            </p:grpSpPr>
            <p:grpSp>
              <p:nvGrpSpPr>
                <p:cNvPr id="91335" name="Group 199"/>
                <p:cNvGrpSpPr/>
                <p:nvPr/>
              </p:nvGrpSpPr>
              <p:grpSpPr bwMode="auto">
                <a:xfrm>
                  <a:off x="395" y="3578"/>
                  <a:ext cx="256" cy="742"/>
                  <a:chOff x="395" y="3578"/>
                  <a:chExt cx="256" cy="742"/>
                </a:xfrm>
              </p:grpSpPr>
              <p:sp>
                <p:nvSpPr>
                  <p:cNvPr id="91336" name="Rectangle 200"/>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37" name="Rectangle 201"/>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38" name="Rectangle 202"/>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39" name="Group 203"/>
                <p:cNvGrpSpPr/>
                <p:nvPr/>
              </p:nvGrpSpPr>
              <p:grpSpPr bwMode="auto">
                <a:xfrm>
                  <a:off x="703" y="3578"/>
                  <a:ext cx="256" cy="742"/>
                  <a:chOff x="395" y="3578"/>
                  <a:chExt cx="256" cy="742"/>
                </a:xfrm>
              </p:grpSpPr>
              <p:sp>
                <p:nvSpPr>
                  <p:cNvPr id="91340" name="Rectangle 20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41" name="Rectangle 20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42" name="Rectangle 20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1343" name="Group 207"/>
              <p:cNvGrpSpPr/>
              <p:nvPr/>
            </p:nvGrpSpPr>
            <p:grpSpPr bwMode="auto">
              <a:xfrm>
                <a:off x="1012" y="3578"/>
                <a:ext cx="564" cy="742"/>
                <a:chOff x="395" y="3578"/>
                <a:chExt cx="564" cy="742"/>
              </a:xfrm>
            </p:grpSpPr>
            <p:grpSp>
              <p:nvGrpSpPr>
                <p:cNvPr id="91344" name="Group 208"/>
                <p:cNvGrpSpPr/>
                <p:nvPr/>
              </p:nvGrpSpPr>
              <p:grpSpPr bwMode="auto">
                <a:xfrm>
                  <a:off x="395" y="3578"/>
                  <a:ext cx="256" cy="742"/>
                  <a:chOff x="395" y="3578"/>
                  <a:chExt cx="256" cy="742"/>
                </a:xfrm>
              </p:grpSpPr>
              <p:sp>
                <p:nvSpPr>
                  <p:cNvPr id="91345" name="Rectangle 209"/>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46" name="Rectangle 210"/>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47" name="Rectangle 211"/>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48" name="Group 212"/>
                <p:cNvGrpSpPr/>
                <p:nvPr/>
              </p:nvGrpSpPr>
              <p:grpSpPr bwMode="auto">
                <a:xfrm>
                  <a:off x="703" y="3578"/>
                  <a:ext cx="256" cy="742"/>
                  <a:chOff x="395" y="3578"/>
                  <a:chExt cx="256" cy="742"/>
                </a:xfrm>
              </p:grpSpPr>
              <p:sp>
                <p:nvSpPr>
                  <p:cNvPr id="91349" name="Rectangle 213"/>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50" name="Rectangle 214"/>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51" name="Rectangle 215"/>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1352" name="Group 216"/>
            <p:cNvGrpSpPr/>
            <p:nvPr/>
          </p:nvGrpSpPr>
          <p:grpSpPr bwMode="auto">
            <a:xfrm>
              <a:off x="395" y="3578"/>
              <a:ext cx="2413" cy="742"/>
              <a:chOff x="395" y="3578"/>
              <a:chExt cx="2413" cy="742"/>
            </a:xfrm>
          </p:grpSpPr>
          <p:grpSp>
            <p:nvGrpSpPr>
              <p:cNvPr id="91353" name="Group 217"/>
              <p:cNvGrpSpPr/>
              <p:nvPr/>
            </p:nvGrpSpPr>
            <p:grpSpPr bwMode="auto">
              <a:xfrm>
                <a:off x="395" y="3578"/>
                <a:ext cx="1181" cy="742"/>
                <a:chOff x="395" y="3578"/>
                <a:chExt cx="1181" cy="742"/>
              </a:xfrm>
            </p:grpSpPr>
            <p:grpSp>
              <p:nvGrpSpPr>
                <p:cNvPr id="91354" name="Group 218"/>
                <p:cNvGrpSpPr/>
                <p:nvPr/>
              </p:nvGrpSpPr>
              <p:grpSpPr bwMode="auto">
                <a:xfrm>
                  <a:off x="395" y="3578"/>
                  <a:ext cx="564" cy="742"/>
                  <a:chOff x="395" y="3578"/>
                  <a:chExt cx="564" cy="742"/>
                </a:xfrm>
              </p:grpSpPr>
              <p:grpSp>
                <p:nvGrpSpPr>
                  <p:cNvPr id="91355" name="Group 219"/>
                  <p:cNvGrpSpPr/>
                  <p:nvPr/>
                </p:nvGrpSpPr>
                <p:grpSpPr bwMode="auto">
                  <a:xfrm>
                    <a:off x="395" y="3578"/>
                    <a:ext cx="256" cy="742"/>
                    <a:chOff x="395" y="3578"/>
                    <a:chExt cx="256" cy="742"/>
                  </a:xfrm>
                </p:grpSpPr>
                <p:sp>
                  <p:nvSpPr>
                    <p:cNvPr id="91356" name="Rectangle 220"/>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57" name="Rectangle 221"/>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58" name="Rectangle 222"/>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59" name="Group 223"/>
                  <p:cNvGrpSpPr/>
                  <p:nvPr/>
                </p:nvGrpSpPr>
                <p:grpSpPr bwMode="auto">
                  <a:xfrm>
                    <a:off x="703" y="3578"/>
                    <a:ext cx="256" cy="742"/>
                    <a:chOff x="395" y="3578"/>
                    <a:chExt cx="256" cy="742"/>
                  </a:xfrm>
                </p:grpSpPr>
                <p:sp>
                  <p:nvSpPr>
                    <p:cNvPr id="91360" name="Rectangle 224"/>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61" name="Rectangle 225"/>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62" name="Rectangle 226"/>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1363" name="Group 227"/>
                <p:cNvGrpSpPr/>
                <p:nvPr/>
              </p:nvGrpSpPr>
              <p:grpSpPr bwMode="auto">
                <a:xfrm>
                  <a:off x="1012" y="3578"/>
                  <a:ext cx="564" cy="742"/>
                  <a:chOff x="395" y="3578"/>
                  <a:chExt cx="564" cy="742"/>
                </a:xfrm>
              </p:grpSpPr>
              <p:grpSp>
                <p:nvGrpSpPr>
                  <p:cNvPr id="91364" name="Group 228"/>
                  <p:cNvGrpSpPr/>
                  <p:nvPr/>
                </p:nvGrpSpPr>
                <p:grpSpPr bwMode="auto">
                  <a:xfrm>
                    <a:off x="395" y="3578"/>
                    <a:ext cx="256" cy="742"/>
                    <a:chOff x="395" y="3578"/>
                    <a:chExt cx="256" cy="742"/>
                  </a:xfrm>
                </p:grpSpPr>
                <p:sp>
                  <p:nvSpPr>
                    <p:cNvPr id="91365" name="Rectangle 229"/>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66" name="Rectangle 230"/>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67" name="Rectangle 231"/>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68" name="Group 232"/>
                  <p:cNvGrpSpPr/>
                  <p:nvPr/>
                </p:nvGrpSpPr>
                <p:grpSpPr bwMode="auto">
                  <a:xfrm>
                    <a:off x="703" y="3578"/>
                    <a:ext cx="256" cy="742"/>
                    <a:chOff x="395" y="3578"/>
                    <a:chExt cx="256" cy="742"/>
                  </a:xfrm>
                </p:grpSpPr>
                <p:sp>
                  <p:nvSpPr>
                    <p:cNvPr id="91369" name="Rectangle 233"/>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70" name="Rectangle 234"/>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71" name="Rectangle 235"/>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91372" name="Group 236"/>
              <p:cNvGrpSpPr/>
              <p:nvPr/>
            </p:nvGrpSpPr>
            <p:grpSpPr bwMode="auto">
              <a:xfrm>
                <a:off x="1627" y="3578"/>
                <a:ext cx="1181" cy="742"/>
                <a:chOff x="395" y="3578"/>
                <a:chExt cx="1181" cy="742"/>
              </a:xfrm>
            </p:grpSpPr>
            <p:grpSp>
              <p:nvGrpSpPr>
                <p:cNvPr id="91373" name="Group 237"/>
                <p:cNvGrpSpPr/>
                <p:nvPr/>
              </p:nvGrpSpPr>
              <p:grpSpPr bwMode="auto">
                <a:xfrm>
                  <a:off x="395" y="3578"/>
                  <a:ext cx="564" cy="742"/>
                  <a:chOff x="395" y="3578"/>
                  <a:chExt cx="564" cy="742"/>
                </a:xfrm>
              </p:grpSpPr>
              <p:grpSp>
                <p:nvGrpSpPr>
                  <p:cNvPr id="91374" name="Group 238"/>
                  <p:cNvGrpSpPr/>
                  <p:nvPr/>
                </p:nvGrpSpPr>
                <p:grpSpPr bwMode="auto">
                  <a:xfrm>
                    <a:off x="395" y="3578"/>
                    <a:ext cx="256" cy="742"/>
                    <a:chOff x="395" y="3578"/>
                    <a:chExt cx="256" cy="742"/>
                  </a:xfrm>
                </p:grpSpPr>
                <p:sp>
                  <p:nvSpPr>
                    <p:cNvPr id="91375" name="Rectangle 239"/>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76" name="Rectangle 240"/>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77" name="Rectangle 241"/>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78" name="Group 242"/>
                  <p:cNvGrpSpPr/>
                  <p:nvPr/>
                </p:nvGrpSpPr>
                <p:grpSpPr bwMode="auto">
                  <a:xfrm>
                    <a:off x="703" y="3578"/>
                    <a:ext cx="256" cy="742"/>
                    <a:chOff x="395" y="3578"/>
                    <a:chExt cx="256" cy="742"/>
                  </a:xfrm>
                </p:grpSpPr>
                <p:sp>
                  <p:nvSpPr>
                    <p:cNvPr id="91379" name="Rectangle 243"/>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80" name="Rectangle 244"/>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81" name="Rectangle 245"/>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1382" name="Group 246"/>
                <p:cNvGrpSpPr/>
                <p:nvPr/>
              </p:nvGrpSpPr>
              <p:grpSpPr bwMode="auto">
                <a:xfrm>
                  <a:off x="1012" y="3578"/>
                  <a:ext cx="564" cy="742"/>
                  <a:chOff x="395" y="3578"/>
                  <a:chExt cx="564" cy="742"/>
                </a:xfrm>
              </p:grpSpPr>
              <p:grpSp>
                <p:nvGrpSpPr>
                  <p:cNvPr id="91383" name="Group 247"/>
                  <p:cNvGrpSpPr/>
                  <p:nvPr/>
                </p:nvGrpSpPr>
                <p:grpSpPr bwMode="auto">
                  <a:xfrm>
                    <a:off x="395" y="3578"/>
                    <a:ext cx="256" cy="742"/>
                    <a:chOff x="395" y="3578"/>
                    <a:chExt cx="256" cy="742"/>
                  </a:xfrm>
                </p:grpSpPr>
                <p:sp>
                  <p:nvSpPr>
                    <p:cNvPr id="91384" name="Rectangle 248"/>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85" name="Rectangle 249"/>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86" name="Rectangle 250"/>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387" name="Group 251"/>
                  <p:cNvGrpSpPr/>
                  <p:nvPr/>
                </p:nvGrpSpPr>
                <p:grpSpPr bwMode="auto">
                  <a:xfrm>
                    <a:off x="703" y="3578"/>
                    <a:ext cx="256" cy="742"/>
                    <a:chOff x="395" y="3578"/>
                    <a:chExt cx="256" cy="742"/>
                  </a:xfrm>
                </p:grpSpPr>
                <p:sp>
                  <p:nvSpPr>
                    <p:cNvPr id="91388" name="Rectangle 252"/>
                    <p:cNvSpPr>
                      <a:spLocks noChangeArrowheads="1"/>
                    </p:cNvSpPr>
                    <p:nvPr/>
                  </p:nvSpPr>
                  <p:spPr bwMode="auto">
                    <a:xfrm>
                      <a:off x="39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89" name="Rectangle 253"/>
                    <p:cNvSpPr>
                      <a:spLocks noChangeArrowheads="1"/>
                    </p:cNvSpPr>
                    <p:nvPr/>
                  </p:nvSpPr>
                  <p:spPr bwMode="auto">
                    <a:xfrm>
                      <a:off x="498"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90" name="Rectangle 254"/>
                    <p:cNvSpPr>
                      <a:spLocks noChangeArrowheads="1"/>
                    </p:cNvSpPr>
                    <p:nvPr/>
                  </p:nvSpPr>
                  <p:spPr bwMode="auto">
                    <a:xfrm>
                      <a:off x="602"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91391" name="Rectangle 255"/>
            <p:cNvSpPr>
              <a:spLocks noChangeArrowheads="1"/>
            </p:cNvSpPr>
            <p:nvPr/>
          </p:nvSpPr>
          <p:spPr bwMode="auto">
            <a:xfrm>
              <a:off x="5018"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92" name="Rectangle 256"/>
            <p:cNvSpPr>
              <a:spLocks noChangeArrowheads="1"/>
            </p:cNvSpPr>
            <p:nvPr/>
          </p:nvSpPr>
          <p:spPr bwMode="auto">
            <a:xfrm>
              <a:off x="5121" y="3578"/>
              <a:ext cx="50"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393" name="Rectangle 257"/>
            <p:cNvSpPr>
              <a:spLocks noChangeArrowheads="1"/>
            </p:cNvSpPr>
            <p:nvPr/>
          </p:nvSpPr>
          <p:spPr bwMode="auto">
            <a:xfrm>
              <a:off x="5225" y="3578"/>
              <a:ext cx="49" cy="74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1253" name="Group 117"/>
          <p:cNvGrpSpPr/>
          <p:nvPr/>
        </p:nvGrpSpPr>
        <p:grpSpPr bwMode="auto">
          <a:xfrm>
            <a:off x="504825" y="4897438"/>
            <a:ext cx="900113" cy="501650"/>
            <a:chOff x="298" y="1410"/>
            <a:chExt cx="567" cy="316"/>
          </a:xfrm>
        </p:grpSpPr>
        <p:sp>
          <p:nvSpPr>
            <p:cNvPr id="91254" name="Freeform 118"/>
            <p:cNvSpPr/>
            <p:nvPr/>
          </p:nvSpPr>
          <p:spPr bwMode="auto">
            <a:xfrm>
              <a:off x="298" y="1410"/>
              <a:ext cx="567" cy="314"/>
            </a:xfrm>
            <a:custGeom>
              <a:avLst/>
              <a:gdLst>
                <a:gd name="T0" fmla="*/ 19 w 567"/>
                <a:gd name="T1" fmla="*/ 92 h 314"/>
                <a:gd name="T2" fmla="*/ 7 w 567"/>
                <a:gd name="T3" fmla="*/ 108 h 314"/>
                <a:gd name="T4" fmla="*/ 0 w 567"/>
                <a:gd name="T5" fmla="*/ 137 h 314"/>
                <a:gd name="T6" fmla="*/ 3 w 567"/>
                <a:gd name="T7" fmla="*/ 176 h 314"/>
                <a:gd name="T8" fmla="*/ 7 w 567"/>
                <a:gd name="T9" fmla="*/ 222 h 314"/>
                <a:gd name="T10" fmla="*/ 3 w 567"/>
                <a:gd name="T11" fmla="*/ 254 h 314"/>
                <a:gd name="T12" fmla="*/ 15 w 567"/>
                <a:gd name="T13" fmla="*/ 285 h 314"/>
                <a:gd name="T14" fmla="*/ 42 w 567"/>
                <a:gd name="T15" fmla="*/ 278 h 314"/>
                <a:gd name="T16" fmla="*/ 96 w 567"/>
                <a:gd name="T17" fmla="*/ 272 h 314"/>
                <a:gd name="T18" fmla="*/ 136 w 567"/>
                <a:gd name="T19" fmla="*/ 258 h 314"/>
                <a:gd name="T20" fmla="*/ 172 w 567"/>
                <a:gd name="T21" fmla="*/ 269 h 314"/>
                <a:gd name="T22" fmla="*/ 208 w 567"/>
                <a:gd name="T23" fmla="*/ 261 h 314"/>
                <a:gd name="T24" fmla="*/ 268 w 567"/>
                <a:gd name="T25" fmla="*/ 284 h 314"/>
                <a:gd name="T26" fmla="*/ 334 w 567"/>
                <a:gd name="T27" fmla="*/ 297 h 314"/>
                <a:gd name="T28" fmla="*/ 357 w 567"/>
                <a:gd name="T29" fmla="*/ 309 h 314"/>
                <a:gd name="T30" fmla="*/ 376 w 567"/>
                <a:gd name="T31" fmla="*/ 314 h 314"/>
                <a:gd name="T32" fmla="*/ 402 w 567"/>
                <a:gd name="T33" fmla="*/ 309 h 314"/>
                <a:gd name="T34" fmla="*/ 444 w 567"/>
                <a:gd name="T35" fmla="*/ 291 h 314"/>
                <a:gd name="T36" fmla="*/ 472 w 567"/>
                <a:gd name="T37" fmla="*/ 287 h 314"/>
                <a:gd name="T38" fmla="*/ 484 w 567"/>
                <a:gd name="T39" fmla="*/ 269 h 314"/>
                <a:gd name="T40" fmla="*/ 483 w 567"/>
                <a:gd name="T41" fmla="*/ 249 h 314"/>
                <a:gd name="T42" fmla="*/ 510 w 567"/>
                <a:gd name="T43" fmla="*/ 240 h 314"/>
                <a:gd name="T44" fmla="*/ 508 w 567"/>
                <a:gd name="T45" fmla="*/ 210 h 314"/>
                <a:gd name="T46" fmla="*/ 504 w 567"/>
                <a:gd name="T47" fmla="*/ 201 h 314"/>
                <a:gd name="T48" fmla="*/ 528 w 567"/>
                <a:gd name="T49" fmla="*/ 183 h 314"/>
                <a:gd name="T50" fmla="*/ 534 w 567"/>
                <a:gd name="T51" fmla="*/ 164 h 314"/>
                <a:gd name="T52" fmla="*/ 522 w 567"/>
                <a:gd name="T53" fmla="*/ 144 h 314"/>
                <a:gd name="T54" fmla="*/ 546 w 567"/>
                <a:gd name="T55" fmla="*/ 138 h 314"/>
                <a:gd name="T56" fmla="*/ 567 w 567"/>
                <a:gd name="T57" fmla="*/ 113 h 314"/>
                <a:gd name="T58" fmla="*/ 559 w 567"/>
                <a:gd name="T59" fmla="*/ 87 h 314"/>
                <a:gd name="T60" fmla="*/ 549 w 567"/>
                <a:gd name="T61" fmla="*/ 77 h 314"/>
                <a:gd name="T62" fmla="*/ 546 w 567"/>
                <a:gd name="T63" fmla="*/ 60 h 314"/>
                <a:gd name="T64" fmla="*/ 526 w 567"/>
                <a:gd name="T65" fmla="*/ 54 h 314"/>
                <a:gd name="T66" fmla="*/ 498 w 567"/>
                <a:gd name="T67" fmla="*/ 26 h 314"/>
                <a:gd name="T68" fmla="*/ 466 w 567"/>
                <a:gd name="T69" fmla="*/ 12 h 314"/>
                <a:gd name="T70" fmla="*/ 423 w 567"/>
                <a:gd name="T71" fmla="*/ 11 h 314"/>
                <a:gd name="T72" fmla="*/ 393 w 567"/>
                <a:gd name="T73" fmla="*/ 11 h 314"/>
                <a:gd name="T74" fmla="*/ 334 w 567"/>
                <a:gd name="T75" fmla="*/ 0 h 314"/>
                <a:gd name="T76" fmla="*/ 259 w 567"/>
                <a:gd name="T77" fmla="*/ 12 h 314"/>
                <a:gd name="T78" fmla="*/ 229 w 567"/>
                <a:gd name="T79" fmla="*/ 18 h 314"/>
                <a:gd name="T80" fmla="*/ 184 w 567"/>
                <a:gd name="T81" fmla="*/ 44 h 314"/>
                <a:gd name="T82" fmla="*/ 157 w 567"/>
                <a:gd name="T83" fmla="*/ 60 h 314"/>
                <a:gd name="T84" fmla="*/ 118 w 567"/>
                <a:gd name="T85" fmla="*/ 62 h 314"/>
                <a:gd name="T86" fmla="*/ 70 w 567"/>
                <a:gd name="T87" fmla="*/ 74 h 314"/>
                <a:gd name="T88" fmla="*/ 33 w 567"/>
                <a:gd name="T89" fmla="*/ 87 h 314"/>
                <a:gd name="T90" fmla="*/ 19 w 567"/>
                <a:gd name="T91" fmla="*/ 9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7" h="314">
                  <a:moveTo>
                    <a:pt x="19" y="92"/>
                  </a:moveTo>
                  <a:lnTo>
                    <a:pt x="7" y="108"/>
                  </a:lnTo>
                  <a:lnTo>
                    <a:pt x="0" y="137"/>
                  </a:lnTo>
                  <a:lnTo>
                    <a:pt x="3" y="176"/>
                  </a:lnTo>
                  <a:lnTo>
                    <a:pt x="7" y="222"/>
                  </a:lnTo>
                  <a:lnTo>
                    <a:pt x="3" y="254"/>
                  </a:lnTo>
                  <a:lnTo>
                    <a:pt x="15" y="285"/>
                  </a:lnTo>
                  <a:lnTo>
                    <a:pt x="42" y="278"/>
                  </a:lnTo>
                  <a:lnTo>
                    <a:pt x="96" y="272"/>
                  </a:lnTo>
                  <a:lnTo>
                    <a:pt x="136" y="258"/>
                  </a:lnTo>
                  <a:lnTo>
                    <a:pt x="172" y="269"/>
                  </a:lnTo>
                  <a:lnTo>
                    <a:pt x="208" y="261"/>
                  </a:lnTo>
                  <a:lnTo>
                    <a:pt x="268" y="284"/>
                  </a:lnTo>
                  <a:lnTo>
                    <a:pt x="334" y="297"/>
                  </a:lnTo>
                  <a:lnTo>
                    <a:pt x="357" y="309"/>
                  </a:lnTo>
                  <a:lnTo>
                    <a:pt x="376" y="314"/>
                  </a:lnTo>
                  <a:lnTo>
                    <a:pt x="402" y="309"/>
                  </a:lnTo>
                  <a:lnTo>
                    <a:pt x="444" y="291"/>
                  </a:lnTo>
                  <a:lnTo>
                    <a:pt x="472" y="287"/>
                  </a:lnTo>
                  <a:lnTo>
                    <a:pt x="484" y="269"/>
                  </a:lnTo>
                  <a:lnTo>
                    <a:pt x="483" y="249"/>
                  </a:lnTo>
                  <a:lnTo>
                    <a:pt x="510" y="240"/>
                  </a:lnTo>
                  <a:lnTo>
                    <a:pt x="508" y="210"/>
                  </a:lnTo>
                  <a:lnTo>
                    <a:pt x="504" y="201"/>
                  </a:lnTo>
                  <a:lnTo>
                    <a:pt x="528" y="183"/>
                  </a:lnTo>
                  <a:lnTo>
                    <a:pt x="534" y="164"/>
                  </a:lnTo>
                  <a:lnTo>
                    <a:pt x="522" y="144"/>
                  </a:lnTo>
                  <a:lnTo>
                    <a:pt x="546" y="138"/>
                  </a:lnTo>
                  <a:lnTo>
                    <a:pt x="567" y="113"/>
                  </a:lnTo>
                  <a:lnTo>
                    <a:pt x="559" y="87"/>
                  </a:lnTo>
                  <a:lnTo>
                    <a:pt x="549" y="77"/>
                  </a:lnTo>
                  <a:lnTo>
                    <a:pt x="546" y="60"/>
                  </a:lnTo>
                  <a:lnTo>
                    <a:pt x="526" y="54"/>
                  </a:lnTo>
                  <a:lnTo>
                    <a:pt x="498" y="26"/>
                  </a:lnTo>
                  <a:lnTo>
                    <a:pt x="466" y="12"/>
                  </a:lnTo>
                  <a:lnTo>
                    <a:pt x="423" y="11"/>
                  </a:lnTo>
                  <a:lnTo>
                    <a:pt x="393" y="11"/>
                  </a:lnTo>
                  <a:lnTo>
                    <a:pt x="334" y="0"/>
                  </a:lnTo>
                  <a:lnTo>
                    <a:pt x="259" y="12"/>
                  </a:lnTo>
                  <a:lnTo>
                    <a:pt x="229" y="18"/>
                  </a:lnTo>
                  <a:lnTo>
                    <a:pt x="184" y="44"/>
                  </a:lnTo>
                  <a:lnTo>
                    <a:pt x="157" y="60"/>
                  </a:lnTo>
                  <a:lnTo>
                    <a:pt x="118" y="62"/>
                  </a:lnTo>
                  <a:lnTo>
                    <a:pt x="70" y="74"/>
                  </a:lnTo>
                  <a:lnTo>
                    <a:pt x="33" y="87"/>
                  </a:lnTo>
                  <a:lnTo>
                    <a:pt x="19" y="92"/>
                  </a:lnTo>
                  <a:close/>
                </a:path>
              </a:pathLst>
            </a:custGeom>
            <a:gradFill rotWithShape="0">
              <a:gsLst>
                <a:gs pos="0">
                  <a:srgbClr val="FFDFD9"/>
                </a:gs>
                <a:gs pos="100000">
                  <a:srgbClr val="FEA78C"/>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1255" name="Group 119"/>
            <p:cNvGrpSpPr/>
            <p:nvPr/>
          </p:nvGrpSpPr>
          <p:grpSpPr bwMode="auto">
            <a:xfrm>
              <a:off x="306" y="1415"/>
              <a:ext cx="549" cy="311"/>
              <a:chOff x="306" y="1415"/>
              <a:chExt cx="549" cy="311"/>
            </a:xfrm>
          </p:grpSpPr>
          <p:sp>
            <p:nvSpPr>
              <p:cNvPr id="91256" name="Freeform 120"/>
              <p:cNvSpPr/>
              <p:nvPr/>
            </p:nvSpPr>
            <p:spPr bwMode="auto">
              <a:xfrm>
                <a:off x="313" y="1661"/>
                <a:ext cx="464" cy="65"/>
              </a:xfrm>
              <a:custGeom>
                <a:avLst/>
                <a:gdLst>
                  <a:gd name="T0" fmla="*/ 672 w 672"/>
                  <a:gd name="T1" fmla="*/ 0 h 85"/>
                  <a:gd name="T2" fmla="*/ 671 w 672"/>
                  <a:gd name="T3" fmla="*/ 22 h 85"/>
                  <a:gd name="T4" fmla="*/ 654 w 672"/>
                  <a:gd name="T5" fmla="*/ 40 h 85"/>
                  <a:gd name="T6" fmla="*/ 623 w 672"/>
                  <a:gd name="T7" fmla="*/ 51 h 85"/>
                  <a:gd name="T8" fmla="*/ 575 w 672"/>
                  <a:gd name="T9" fmla="*/ 67 h 85"/>
                  <a:gd name="T10" fmla="*/ 548 w 672"/>
                  <a:gd name="T11" fmla="*/ 76 h 85"/>
                  <a:gd name="T12" fmla="*/ 518 w 672"/>
                  <a:gd name="T13" fmla="*/ 85 h 85"/>
                  <a:gd name="T14" fmla="*/ 482 w 672"/>
                  <a:gd name="T15" fmla="*/ 76 h 85"/>
                  <a:gd name="T16" fmla="*/ 434 w 672"/>
                  <a:gd name="T17" fmla="*/ 63 h 85"/>
                  <a:gd name="T18" fmla="*/ 345 w 672"/>
                  <a:gd name="T19" fmla="*/ 43 h 85"/>
                  <a:gd name="T20" fmla="*/ 270 w 672"/>
                  <a:gd name="T21" fmla="*/ 16 h 85"/>
                  <a:gd name="T22" fmla="*/ 245 w 672"/>
                  <a:gd name="T23" fmla="*/ 19 h 85"/>
                  <a:gd name="T24" fmla="*/ 213 w 672"/>
                  <a:gd name="T25" fmla="*/ 27 h 85"/>
                  <a:gd name="T26" fmla="*/ 179 w 672"/>
                  <a:gd name="T27" fmla="*/ 15 h 85"/>
                  <a:gd name="T28" fmla="*/ 165 w 672"/>
                  <a:gd name="T29" fmla="*/ 12 h 85"/>
                  <a:gd name="T30" fmla="*/ 131 w 672"/>
                  <a:gd name="T31" fmla="*/ 18 h 85"/>
                  <a:gd name="T32" fmla="*/ 80 w 672"/>
                  <a:gd name="T33" fmla="*/ 33 h 85"/>
                  <a:gd name="T34" fmla="*/ 33 w 672"/>
                  <a:gd name="T35" fmla="*/ 40 h 85"/>
                  <a:gd name="T36" fmla="*/ 0 w 672"/>
                  <a:gd name="T37"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2" h="85">
                    <a:moveTo>
                      <a:pt x="672" y="0"/>
                    </a:moveTo>
                    <a:lnTo>
                      <a:pt x="671" y="22"/>
                    </a:lnTo>
                    <a:lnTo>
                      <a:pt x="654" y="40"/>
                    </a:lnTo>
                    <a:lnTo>
                      <a:pt x="623" y="51"/>
                    </a:lnTo>
                    <a:lnTo>
                      <a:pt x="575" y="67"/>
                    </a:lnTo>
                    <a:lnTo>
                      <a:pt x="548" y="76"/>
                    </a:lnTo>
                    <a:lnTo>
                      <a:pt x="518" y="85"/>
                    </a:lnTo>
                    <a:lnTo>
                      <a:pt x="482" y="76"/>
                    </a:lnTo>
                    <a:lnTo>
                      <a:pt x="434" y="63"/>
                    </a:lnTo>
                    <a:lnTo>
                      <a:pt x="345" y="43"/>
                    </a:lnTo>
                    <a:lnTo>
                      <a:pt x="270" y="16"/>
                    </a:lnTo>
                    <a:lnTo>
                      <a:pt x="245" y="19"/>
                    </a:lnTo>
                    <a:lnTo>
                      <a:pt x="213" y="27"/>
                    </a:lnTo>
                    <a:lnTo>
                      <a:pt x="179" y="15"/>
                    </a:lnTo>
                    <a:lnTo>
                      <a:pt x="165" y="12"/>
                    </a:lnTo>
                    <a:lnTo>
                      <a:pt x="131" y="18"/>
                    </a:lnTo>
                    <a:lnTo>
                      <a:pt x="80" y="33"/>
                    </a:lnTo>
                    <a:lnTo>
                      <a:pt x="33" y="40"/>
                    </a:lnTo>
                    <a:lnTo>
                      <a:pt x="0" y="4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57" name="Freeform 121"/>
              <p:cNvSpPr/>
              <p:nvPr/>
            </p:nvSpPr>
            <p:spPr bwMode="auto">
              <a:xfrm>
                <a:off x="719" y="1556"/>
                <a:ext cx="105" cy="70"/>
              </a:xfrm>
              <a:custGeom>
                <a:avLst/>
                <a:gdLst>
                  <a:gd name="T0" fmla="*/ 135 w 152"/>
                  <a:gd name="T1" fmla="*/ 0 h 92"/>
                  <a:gd name="T2" fmla="*/ 152 w 152"/>
                  <a:gd name="T3" fmla="*/ 24 h 92"/>
                  <a:gd name="T4" fmla="*/ 138 w 152"/>
                  <a:gd name="T5" fmla="*/ 54 h 92"/>
                  <a:gd name="T6" fmla="*/ 113 w 152"/>
                  <a:gd name="T7" fmla="*/ 69 h 92"/>
                  <a:gd name="T8" fmla="*/ 99 w 152"/>
                  <a:gd name="T9" fmla="*/ 77 h 92"/>
                  <a:gd name="T10" fmla="*/ 51 w 152"/>
                  <a:gd name="T11" fmla="*/ 83 h 92"/>
                  <a:gd name="T12" fmla="*/ 20 w 152"/>
                  <a:gd name="T13" fmla="*/ 86 h 92"/>
                  <a:gd name="T14" fmla="*/ 0 w 15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2">
                    <a:moveTo>
                      <a:pt x="135" y="0"/>
                    </a:moveTo>
                    <a:lnTo>
                      <a:pt x="152" y="24"/>
                    </a:lnTo>
                    <a:lnTo>
                      <a:pt x="138" y="54"/>
                    </a:lnTo>
                    <a:lnTo>
                      <a:pt x="113" y="69"/>
                    </a:lnTo>
                    <a:lnTo>
                      <a:pt x="99" y="77"/>
                    </a:lnTo>
                    <a:lnTo>
                      <a:pt x="51" y="83"/>
                    </a:lnTo>
                    <a:lnTo>
                      <a:pt x="20" y="86"/>
                    </a:lnTo>
                    <a:lnTo>
                      <a:pt x="0" y="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58" name="Freeform 122"/>
              <p:cNvSpPr/>
              <p:nvPr/>
            </p:nvSpPr>
            <p:spPr bwMode="auto">
              <a:xfrm>
                <a:off x="711" y="1623"/>
                <a:ext cx="92" cy="58"/>
              </a:xfrm>
              <a:custGeom>
                <a:avLst/>
                <a:gdLst>
                  <a:gd name="T0" fmla="*/ 126 w 134"/>
                  <a:gd name="T1" fmla="*/ 0 h 77"/>
                  <a:gd name="T2" fmla="*/ 134 w 134"/>
                  <a:gd name="T3" fmla="*/ 17 h 77"/>
                  <a:gd name="T4" fmla="*/ 125 w 134"/>
                  <a:gd name="T5" fmla="*/ 39 h 77"/>
                  <a:gd name="T6" fmla="*/ 93 w 134"/>
                  <a:gd name="T7" fmla="*/ 53 h 77"/>
                  <a:gd name="T8" fmla="*/ 50 w 134"/>
                  <a:gd name="T9" fmla="*/ 63 h 77"/>
                  <a:gd name="T10" fmla="*/ 15 w 134"/>
                  <a:gd name="T11" fmla="*/ 72 h 77"/>
                  <a:gd name="T12" fmla="*/ 0 w 13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34" h="77">
                    <a:moveTo>
                      <a:pt x="126" y="0"/>
                    </a:moveTo>
                    <a:lnTo>
                      <a:pt x="134" y="17"/>
                    </a:lnTo>
                    <a:lnTo>
                      <a:pt x="125" y="39"/>
                    </a:lnTo>
                    <a:lnTo>
                      <a:pt x="93" y="53"/>
                    </a:lnTo>
                    <a:lnTo>
                      <a:pt x="50" y="63"/>
                    </a:lnTo>
                    <a:lnTo>
                      <a:pt x="15" y="72"/>
                    </a:lnTo>
                    <a:lnTo>
                      <a:pt x="0" y="77"/>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59" name="Freeform 123"/>
              <p:cNvSpPr/>
              <p:nvPr/>
            </p:nvSpPr>
            <p:spPr bwMode="auto">
              <a:xfrm>
                <a:off x="793" y="1462"/>
                <a:ext cx="38" cy="20"/>
              </a:xfrm>
              <a:custGeom>
                <a:avLst/>
                <a:gdLst>
                  <a:gd name="T0" fmla="*/ 6 w 54"/>
                  <a:gd name="T1" fmla="*/ 0 h 27"/>
                  <a:gd name="T2" fmla="*/ 0 w 54"/>
                  <a:gd name="T3" fmla="*/ 14 h 27"/>
                  <a:gd name="T4" fmla="*/ 23 w 54"/>
                  <a:gd name="T5" fmla="*/ 24 h 27"/>
                  <a:gd name="T6" fmla="*/ 38 w 54"/>
                  <a:gd name="T7" fmla="*/ 27 h 27"/>
                  <a:gd name="T8" fmla="*/ 54 w 54"/>
                  <a:gd name="T9" fmla="*/ 24 h 27"/>
                </a:gdLst>
                <a:ahLst/>
                <a:cxnLst>
                  <a:cxn ang="0">
                    <a:pos x="T0" y="T1"/>
                  </a:cxn>
                  <a:cxn ang="0">
                    <a:pos x="T2" y="T3"/>
                  </a:cxn>
                  <a:cxn ang="0">
                    <a:pos x="T4" y="T5"/>
                  </a:cxn>
                  <a:cxn ang="0">
                    <a:pos x="T6" y="T7"/>
                  </a:cxn>
                  <a:cxn ang="0">
                    <a:pos x="T8" y="T9"/>
                  </a:cxn>
                </a:cxnLst>
                <a:rect l="0" t="0" r="r" b="b"/>
                <a:pathLst>
                  <a:path w="54" h="27">
                    <a:moveTo>
                      <a:pt x="6" y="0"/>
                    </a:moveTo>
                    <a:lnTo>
                      <a:pt x="0" y="14"/>
                    </a:lnTo>
                    <a:lnTo>
                      <a:pt x="23" y="24"/>
                    </a:lnTo>
                    <a:lnTo>
                      <a:pt x="38" y="27"/>
                    </a:lnTo>
                    <a:lnTo>
                      <a:pt x="54" y="2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60" name="Freeform 124"/>
              <p:cNvSpPr/>
              <p:nvPr/>
            </p:nvSpPr>
            <p:spPr bwMode="auto">
              <a:xfrm>
                <a:off x="306" y="1415"/>
                <a:ext cx="533" cy="91"/>
              </a:xfrm>
              <a:custGeom>
                <a:avLst/>
                <a:gdLst>
                  <a:gd name="T0" fmla="*/ 0 w 533"/>
                  <a:gd name="T1" fmla="*/ 87 h 91"/>
                  <a:gd name="T2" fmla="*/ 56 w 533"/>
                  <a:gd name="T3" fmla="*/ 70 h 91"/>
                  <a:gd name="T4" fmla="*/ 102 w 533"/>
                  <a:gd name="T5" fmla="*/ 58 h 91"/>
                  <a:gd name="T6" fmla="*/ 135 w 533"/>
                  <a:gd name="T7" fmla="*/ 55 h 91"/>
                  <a:gd name="T8" fmla="*/ 159 w 533"/>
                  <a:gd name="T9" fmla="*/ 45 h 91"/>
                  <a:gd name="T10" fmla="*/ 230 w 533"/>
                  <a:gd name="T11" fmla="*/ 9 h 91"/>
                  <a:gd name="T12" fmla="*/ 269 w 533"/>
                  <a:gd name="T13" fmla="*/ 4 h 91"/>
                  <a:gd name="T14" fmla="*/ 309 w 533"/>
                  <a:gd name="T15" fmla="*/ 0 h 91"/>
                  <a:gd name="T16" fmla="*/ 362 w 533"/>
                  <a:gd name="T17" fmla="*/ 3 h 91"/>
                  <a:gd name="T18" fmla="*/ 389 w 533"/>
                  <a:gd name="T19" fmla="*/ 10 h 91"/>
                  <a:gd name="T20" fmla="*/ 441 w 533"/>
                  <a:gd name="T21" fmla="*/ 4 h 91"/>
                  <a:gd name="T22" fmla="*/ 473 w 533"/>
                  <a:gd name="T23" fmla="*/ 16 h 91"/>
                  <a:gd name="T24" fmla="*/ 504 w 533"/>
                  <a:gd name="T25" fmla="*/ 46 h 91"/>
                  <a:gd name="T26" fmla="*/ 527 w 533"/>
                  <a:gd name="T27" fmla="*/ 55 h 91"/>
                  <a:gd name="T28" fmla="*/ 533 w 533"/>
                  <a:gd name="T29" fmla="*/ 64 h 91"/>
                  <a:gd name="T30" fmla="*/ 527 w 533"/>
                  <a:gd name="T31" fmla="*/ 76 h 91"/>
                  <a:gd name="T32" fmla="*/ 513 w 533"/>
                  <a:gd name="T33" fmla="*/ 90 h 91"/>
                  <a:gd name="T34" fmla="*/ 497 w 533"/>
                  <a:gd name="T35" fmla="*/ 91 h 91"/>
                  <a:gd name="T36" fmla="*/ 471 w 533"/>
                  <a:gd name="T37" fmla="*/ 84 h 91"/>
                  <a:gd name="T38" fmla="*/ 452 w 533"/>
                  <a:gd name="T39" fmla="*/ 73 h 91"/>
                  <a:gd name="T40" fmla="*/ 441 w 533"/>
                  <a:gd name="T41" fmla="*/ 70 h 91"/>
                  <a:gd name="T42" fmla="*/ 425 w 533"/>
                  <a:gd name="T43" fmla="*/ 72 h 91"/>
                  <a:gd name="T44" fmla="*/ 404 w 533"/>
                  <a:gd name="T45" fmla="*/ 73 h 91"/>
                  <a:gd name="T46" fmla="*/ 393 w 533"/>
                  <a:gd name="T47"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1">
                    <a:moveTo>
                      <a:pt x="0" y="87"/>
                    </a:moveTo>
                    <a:lnTo>
                      <a:pt x="56" y="70"/>
                    </a:lnTo>
                    <a:lnTo>
                      <a:pt x="102" y="58"/>
                    </a:lnTo>
                    <a:lnTo>
                      <a:pt x="135" y="55"/>
                    </a:lnTo>
                    <a:lnTo>
                      <a:pt x="159" y="45"/>
                    </a:lnTo>
                    <a:lnTo>
                      <a:pt x="230" y="9"/>
                    </a:lnTo>
                    <a:lnTo>
                      <a:pt x="269" y="4"/>
                    </a:lnTo>
                    <a:lnTo>
                      <a:pt x="309" y="0"/>
                    </a:lnTo>
                    <a:lnTo>
                      <a:pt x="362" y="3"/>
                    </a:lnTo>
                    <a:lnTo>
                      <a:pt x="389" y="10"/>
                    </a:lnTo>
                    <a:lnTo>
                      <a:pt x="441" y="4"/>
                    </a:lnTo>
                    <a:lnTo>
                      <a:pt x="473" y="16"/>
                    </a:lnTo>
                    <a:lnTo>
                      <a:pt x="504" y="46"/>
                    </a:lnTo>
                    <a:lnTo>
                      <a:pt x="527" y="55"/>
                    </a:lnTo>
                    <a:lnTo>
                      <a:pt x="533" y="64"/>
                    </a:lnTo>
                    <a:lnTo>
                      <a:pt x="527" y="76"/>
                    </a:lnTo>
                    <a:lnTo>
                      <a:pt x="513" y="90"/>
                    </a:lnTo>
                    <a:lnTo>
                      <a:pt x="497" y="91"/>
                    </a:lnTo>
                    <a:lnTo>
                      <a:pt x="471" y="84"/>
                    </a:lnTo>
                    <a:lnTo>
                      <a:pt x="452" y="73"/>
                    </a:lnTo>
                    <a:lnTo>
                      <a:pt x="441" y="70"/>
                    </a:lnTo>
                    <a:lnTo>
                      <a:pt x="425" y="72"/>
                    </a:lnTo>
                    <a:lnTo>
                      <a:pt x="404" y="73"/>
                    </a:lnTo>
                    <a:lnTo>
                      <a:pt x="393" y="73"/>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61" name="Freeform 125"/>
              <p:cNvSpPr/>
              <p:nvPr/>
            </p:nvSpPr>
            <p:spPr bwMode="auto">
              <a:xfrm>
                <a:off x="662" y="1476"/>
                <a:ext cx="132" cy="29"/>
              </a:xfrm>
              <a:custGeom>
                <a:avLst/>
                <a:gdLst>
                  <a:gd name="T0" fmla="*/ 0 w 132"/>
                  <a:gd name="T1" fmla="*/ 0 h 29"/>
                  <a:gd name="T2" fmla="*/ 21 w 132"/>
                  <a:gd name="T3" fmla="*/ 3 h 29"/>
                  <a:gd name="T4" fmla="*/ 81 w 132"/>
                  <a:gd name="T5" fmla="*/ 23 h 29"/>
                  <a:gd name="T6" fmla="*/ 103 w 132"/>
                  <a:gd name="T7" fmla="*/ 21 h 29"/>
                  <a:gd name="T8" fmla="*/ 121 w 132"/>
                  <a:gd name="T9" fmla="*/ 27 h 29"/>
                  <a:gd name="T10" fmla="*/ 132 w 132"/>
                  <a:gd name="T11" fmla="*/ 29 h 29"/>
                </a:gdLst>
                <a:ahLst/>
                <a:cxnLst>
                  <a:cxn ang="0">
                    <a:pos x="T0" y="T1"/>
                  </a:cxn>
                  <a:cxn ang="0">
                    <a:pos x="T2" y="T3"/>
                  </a:cxn>
                  <a:cxn ang="0">
                    <a:pos x="T4" y="T5"/>
                  </a:cxn>
                  <a:cxn ang="0">
                    <a:pos x="T6" y="T7"/>
                  </a:cxn>
                  <a:cxn ang="0">
                    <a:pos x="T8" y="T9"/>
                  </a:cxn>
                  <a:cxn ang="0">
                    <a:pos x="T10" y="T11"/>
                  </a:cxn>
                </a:cxnLst>
                <a:rect l="0" t="0" r="r" b="b"/>
                <a:pathLst>
                  <a:path w="132" h="29">
                    <a:moveTo>
                      <a:pt x="0" y="0"/>
                    </a:moveTo>
                    <a:lnTo>
                      <a:pt x="21" y="3"/>
                    </a:lnTo>
                    <a:lnTo>
                      <a:pt x="81" y="23"/>
                    </a:lnTo>
                    <a:lnTo>
                      <a:pt x="103" y="21"/>
                    </a:lnTo>
                    <a:lnTo>
                      <a:pt x="121" y="27"/>
                    </a:lnTo>
                    <a:lnTo>
                      <a:pt x="132" y="2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62" name="Freeform 126"/>
              <p:cNvSpPr/>
              <p:nvPr/>
            </p:nvSpPr>
            <p:spPr bwMode="auto">
              <a:xfrm>
                <a:off x="717" y="1495"/>
                <a:ext cx="138" cy="76"/>
              </a:xfrm>
              <a:custGeom>
                <a:avLst/>
                <a:gdLst>
                  <a:gd name="T0" fmla="*/ 123 w 138"/>
                  <a:gd name="T1" fmla="*/ 0 h 76"/>
                  <a:gd name="T2" fmla="*/ 132 w 138"/>
                  <a:gd name="T3" fmla="*/ 4 h 76"/>
                  <a:gd name="T4" fmla="*/ 138 w 138"/>
                  <a:gd name="T5" fmla="*/ 13 h 76"/>
                  <a:gd name="T6" fmla="*/ 137 w 138"/>
                  <a:gd name="T7" fmla="*/ 30 h 76"/>
                  <a:gd name="T8" fmla="*/ 126 w 138"/>
                  <a:gd name="T9" fmla="*/ 45 h 76"/>
                  <a:gd name="T10" fmla="*/ 113 w 138"/>
                  <a:gd name="T11" fmla="*/ 57 h 76"/>
                  <a:gd name="T12" fmla="*/ 77 w 138"/>
                  <a:gd name="T13" fmla="*/ 67 h 76"/>
                  <a:gd name="T14" fmla="*/ 62 w 138"/>
                  <a:gd name="T15" fmla="*/ 69 h 76"/>
                  <a:gd name="T16" fmla="*/ 36 w 138"/>
                  <a:gd name="T17" fmla="*/ 67 h 76"/>
                  <a:gd name="T18" fmla="*/ 8 w 138"/>
                  <a:gd name="T19" fmla="*/ 70 h 76"/>
                  <a:gd name="T20" fmla="*/ 0 w 13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6">
                    <a:moveTo>
                      <a:pt x="123" y="0"/>
                    </a:moveTo>
                    <a:lnTo>
                      <a:pt x="132" y="4"/>
                    </a:lnTo>
                    <a:lnTo>
                      <a:pt x="138" y="13"/>
                    </a:lnTo>
                    <a:lnTo>
                      <a:pt x="137" y="30"/>
                    </a:lnTo>
                    <a:lnTo>
                      <a:pt x="126" y="45"/>
                    </a:lnTo>
                    <a:lnTo>
                      <a:pt x="113" y="57"/>
                    </a:lnTo>
                    <a:lnTo>
                      <a:pt x="77" y="67"/>
                    </a:lnTo>
                    <a:lnTo>
                      <a:pt x="62" y="69"/>
                    </a:lnTo>
                    <a:lnTo>
                      <a:pt x="36" y="67"/>
                    </a:lnTo>
                    <a:lnTo>
                      <a:pt x="8" y="70"/>
                    </a:lnTo>
                    <a:lnTo>
                      <a:pt x="0" y="76"/>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1282" name="Group 146"/>
          <p:cNvGrpSpPr/>
          <p:nvPr/>
        </p:nvGrpSpPr>
        <p:grpSpPr bwMode="auto">
          <a:xfrm>
            <a:off x="1420813" y="4575175"/>
            <a:ext cx="141287" cy="935038"/>
            <a:chOff x="892" y="3180"/>
            <a:chExt cx="89" cy="589"/>
          </a:xfrm>
        </p:grpSpPr>
        <p:grpSp>
          <p:nvGrpSpPr>
            <p:cNvPr id="91278" name="Group 142"/>
            <p:cNvGrpSpPr/>
            <p:nvPr/>
          </p:nvGrpSpPr>
          <p:grpSpPr bwMode="auto">
            <a:xfrm>
              <a:off x="892" y="3181"/>
              <a:ext cx="26" cy="588"/>
              <a:chOff x="892" y="3181"/>
              <a:chExt cx="26" cy="588"/>
            </a:xfrm>
          </p:grpSpPr>
          <p:sp>
            <p:nvSpPr>
              <p:cNvPr id="91251" name="Line 115"/>
              <p:cNvSpPr>
                <a:spLocks noChangeShapeType="1"/>
              </p:cNvSpPr>
              <p:nvPr/>
            </p:nvSpPr>
            <p:spPr bwMode="auto">
              <a:xfrm flipV="1">
                <a:off x="918" y="3181"/>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52" name="Line 116"/>
              <p:cNvSpPr>
                <a:spLocks noChangeShapeType="1"/>
              </p:cNvSpPr>
              <p:nvPr/>
            </p:nvSpPr>
            <p:spPr bwMode="auto">
              <a:xfrm>
                <a:off x="892" y="3193"/>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1279" name="Group 143"/>
            <p:cNvGrpSpPr/>
            <p:nvPr/>
          </p:nvGrpSpPr>
          <p:grpSpPr bwMode="auto">
            <a:xfrm>
              <a:off x="955" y="3180"/>
              <a:ext cx="26" cy="588"/>
              <a:chOff x="892" y="3181"/>
              <a:chExt cx="26" cy="588"/>
            </a:xfrm>
          </p:grpSpPr>
          <p:sp>
            <p:nvSpPr>
              <p:cNvPr id="91280" name="Line 144"/>
              <p:cNvSpPr>
                <a:spLocks noChangeShapeType="1"/>
              </p:cNvSpPr>
              <p:nvPr/>
            </p:nvSpPr>
            <p:spPr bwMode="auto">
              <a:xfrm flipV="1">
                <a:off x="918" y="3181"/>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281" name="Line 145"/>
              <p:cNvSpPr>
                <a:spLocks noChangeShapeType="1"/>
              </p:cNvSpPr>
              <p:nvPr/>
            </p:nvSpPr>
            <p:spPr bwMode="auto">
              <a:xfrm>
                <a:off x="892" y="3193"/>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1288" name="Text Box 152"/>
          <p:cNvSpPr txBox="1">
            <a:spLocks noChangeArrowheads="1"/>
          </p:cNvSpPr>
          <p:nvPr/>
        </p:nvSpPr>
        <p:spPr bwMode="auto">
          <a:xfrm>
            <a:off x="7710488" y="5118100"/>
            <a:ext cx="1100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solidFill>
                  <a:srgbClr val="969696"/>
                </a:solidFill>
                <a:effectLst/>
                <a:latin typeface="Times New Roman" panose="02020603050405020304" pitchFamily="18" charset="0"/>
                <a:ea typeface="华文中宋" panose="02010600040101010101" pitchFamily="2" charset="-122"/>
              </a:rPr>
              <a:t>软绳</a:t>
            </a:r>
          </a:p>
        </p:txBody>
      </p:sp>
      <p:sp>
        <p:nvSpPr>
          <p:cNvPr id="91395" name="Rectangle 259"/>
          <p:cNvSpPr>
            <a:spLocks noChangeArrowheads="1"/>
          </p:cNvSpPr>
          <p:nvPr/>
        </p:nvSpPr>
        <p:spPr bwMode="auto">
          <a:xfrm>
            <a:off x="0" y="3848100"/>
            <a:ext cx="9144000" cy="24130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文本框 4"/>
          <p:cNvSpPr txBox="1"/>
          <p:nvPr/>
        </p:nvSpPr>
        <p:spPr>
          <a:xfrm>
            <a:off x="408104" y="284818"/>
            <a:ext cx="7218131" cy="461665"/>
          </a:xfrm>
          <a:prstGeom prst="rect">
            <a:avLst/>
          </a:prstGeom>
          <a:noFill/>
        </p:spPr>
        <p:txBody>
          <a:bodyPr wrap="square" rtlCol="0">
            <a:spAutoFit/>
          </a:bodyPr>
          <a:lstStyle/>
          <a:p>
            <a:pPr eaLnBrk="1" hangingPunct="1">
              <a:spcBef>
                <a:spcPct val="0"/>
              </a:spcBef>
              <a:buFontTx/>
              <a:buNone/>
            </a:pPr>
            <a:r>
              <a:rPr lang="zh-CN" altLang="en-US" sz="2400" b="1" dirty="0">
                <a:latin typeface="微软雅黑" panose="020B0503020204020204" pitchFamily="34" charset="-122"/>
                <a:ea typeface="微软雅黑" panose="020B0503020204020204" pitchFamily="34" charset="-122"/>
              </a:rPr>
              <a:t>三、波动形成的定性分析</a:t>
            </a:r>
          </a:p>
        </p:txBody>
      </p:sp>
    </p:spTree>
    <p:extLst>
      <p:ext uri="{BB962C8B-B14F-4D97-AF65-F5344CB8AC3E}">
        <p14:creationId xmlns:p14="http://schemas.microsoft.com/office/powerpoint/2010/main" val="22894113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3.3526E-6 L 0.00173 -0.15445 L 3.33333E-6 3.3526E-6 Z " pathEditMode="relative" ptsTypes="AAA">
                                      <p:cBhvr>
                                        <p:cTn id="6" dur="500" fill="hold"/>
                                        <p:tgtEl>
                                          <p:spTgt spid="91157"/>
                                        </p:tgtEl>
                                        <p:attrNameLst>
                                          <p:attrName>ppt_x</p:attrName>
                                          <p:attrName>ppt_y</p:attrName>
                                        </p:attrNameLst>
                                      </p:cBhvr>
                                    </p:animMotion>
                                  </p:childTnLst>
                                </p:cTn>
                              </p:par>
                              <p:par>
                                <p:cTn id="7" presetID="22" presetClass="entr" presetSubtype="2" fill="hold" nodeType="withEffect">
                                  <p:stCondLst>
                                    <p:cond delay="0"/>
                                  </p:stCondLst>
                                  <p:childTnLst>
                                    <p:set>
                                      <p:cBhvr>
                                        <p:cTn id="8" dur="1" fill="hold">
                                          <p:stCondLst>
                                            <p:cond delay="0"/>
                                          </p:stCondLst>
                                        </p:cTn>
                                        <p:tgtEl>
                                          <p:spTgt spid="91172"/>
                                        </p:tgtEl>
                                        <p:attrNameLst>
                                          <p:attrName>style.visibility</p:attrName>
                                        </p:attrNameLst>
                                      </p:cBhvr>
                                      <p:to>
                                        <p:strVal val="visible"/>
                                      </p:to>
                                    </p:set>
                                    <p:animEffect transition="in" filter="wipe(right)">
                                      <p:cBhvr>
                                        <p:cTn id="9" dur="500"/>
                                        <p:tgtEl>
                                          <p:spTgt spid="91172"/>
                                        </p:tgtEl>
                                      </p:cBhvr>
                                    </p:animEffect>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9117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1178"/>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accel="50000" decel="50000" fill="hold" nodeType="afterEffect">
                                  <p:stCondLst>
                                    <p:cond delay="0"/>
                                  </p:stCondLst>
                                  <p:childTnLst>
                                    <p:animMotion origin="layout" path="M 2.5E-6 1.21387E-6 L 0.54444 1.21387E-6 " pathEditMode="relative" ptsTypes="AA">
                                      <p:cBhvr>
                                        <p:cTn id="18" dur="3000" fill="hold"/>
                                        <p:tgtEl>
                                          <p:spTgt spid="91178"/>
                                        </p:tgtEl>
                                        <p:attrNameLst>
                                          <p:attrName>ppt_x</p:attrName>
                                          <p:attrName>ppt_y</p:attrName>
                                        </p:attrNameLst>
                                      </p:cBhvr>
                                    </p:animMotion>
                                  </p:childTnLst>
                                </p:cTn>
                              </p:par>
                            </p:childTnLst>
                          </p:cTn>
                        </p:par>
                        <p:par>
                          <p:cTn id="19" fill="hold">
                            <p:stCondLst>
                              <p:cond delay="3500"/>
                            </p:stCondLst>
                            <p:childTnLst>
                              <p:par>
                                <p:cTn id="20" presetID="7" presetClass="entr" presetSubtype="8" fill="hold" nodeType="afterEffect">
                                  <p:stCondLst>
                                    <p:cond delay="0"/>
                                  </p:stCondLst>
                                  <p:childTnLst>
                                    <p:set>
                                      <p:cBhvr>
                                        <p:cTn id="21" dur="1" fill="hold">
                                          <p:stCondLst>
                                            <p:cond delay="0"/>
                                          </p:stCondLst>
                                        </p:cTn>
                                        <p:tgtEl>
                                          <p:spTgt spid="91180"/>
                                        </p:tgtEl>
                                        <p:attrNameLst>
                                          <p:attrName>style.visibility</p:attrName>
                                        </p:attrNameLst>
                                      </p:cBhvr>
                                      <p:to>
                                        <p:strVal val="visible"/>
                                      </p:to>
                                    </p:set>
                                    <p:anim calcmode="lin" valueType="num">
                                      <p:cBhvr additive="base">
                                        <p:cTn id="22" dur="5000" fill="hold"/>
                                        <p:tgtEl>
                                          <p:spTgt spid="91180"/>
                                        </p:tgtEl>
                                        <p:attrNameLst>
                                          <p:attrName>ppt_x</p:attrName>
                                        </p:attrNameLst>
                                      </p:cBhvr>
                                      <p:tavLst>
                                        <p:tav tm="0">
                                          <p:val>
                                            <p:strVal val="0-#ppt_w/2"/>
                                          </p:val>
                                        </p:tav>
                                        <p:tav tm="100000">
                                          <p:val>
                                            <p:strVal val="#ppt_x"/>
                                          </p:val>
                                        </p:tav>
                                      </p:tavLst>
                                    </p:anim>
                                    <p:anim calcmode="lin" valueType="num">
                                      <p:cBhvr additive="base">
                                        <p:cTn id="23" dur="5000" fill="hold"/>
                                        <p:tgtEl>
                                          <p:spTgt spid="91180"/>
                                        </p:tgtEl>
                                        <p:attrNameLst>
                                          <p:attrName>ppt_y</p:attrName>
                                        </p:attrNameLst>
                                      </p:cBhvr>
                                      <p:tavLst>
                                        <p:tav tm="0">
                                          <p:val>
                                            <p:strVal val="#ppt_y"/>
                                          </p:val>
                                        </p:tav>
                                        <p:tav tm="100000">
                                          <p:val>
                                            <p:strVal val="#ppt_y"/>
                                          </p:val>
                                        </p:tav>
                                      </p:tavLst>
                                    </p:anim>
                                  </p:childTnLst>
                                </p:cTn>
                              </p:par>
                              <p:par>
                                <p:cTn id="24" presetID="0" presetClass="path" presetSubtype="0" accel="50000" decel="50000" fill="hold" nodeType="withEffect">
                                  <p:stCondLst>
                                    <p:cond delay="0"/>
                                  </p:stCondLst>
                                  <p:childTnLst>
                                    <p:animMotion origin="layout" path="M 4.72222E-6 -9.82659E-7 L 0.00086 -0.06959 L 0.00208 0.06358 L 0.00312 -0.06751 L 0.00434 0.06358 L 0.00538 -0.06751 L 0.00625 0.00208 " pathEditMode="relative" rAng="0" ptsTypes="AAAAAAA">
                                      <p:cBhvr>
                                        <p:cTn id="25" dur="5000" fill="hold"/>
                                        <p:tgtEl>
                                          <p:spTgt spid="91253"/>
                                        </p:tgtEl>
                                        <p:attrNameLst>
                                          <p:attrName>ppt_x</p:attrName>
                                          <p:attrName>ppt_y</p:attrName>
                                        </p:attrNameLst>
                                      </p:cBhvr>
                                      <p:rCtr x="31300" y="-30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 name="Line 1024"/>
          <p:cNvSpPr>
            <a:spLocks noChangeShapeType="1"/>
          </p:cNvSpPr>
          <p:nvPr/>
        </p:nvSpPr>
        <p:spPr bwMode="auto">
          <a:xfrm flipH="1" flipV="1">
            <a:off x="1160463" y="1674466"/>
            <a:ext cx="5207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33" name="Group 1025"/>
          <p:cNvGrpSpPr/>
          <p:nvPr/>
        </p:nvGrpSpPr>
        <p:grpSpPr bwMode="auto">
          <a:xfrm>
            <a:off x="1666875" y="1404591"/>
            <a:ext cx="6470650" cy="544512"/>
            <a:chOff x="653" y="2322"/>
            <a:chExt cx="4076" cy="343"/>
          </a:xfrm>
        </p:grpSpPr>
        <p:sp>
          <p:nvSpPr>
            <p:cNvPr id="95234" name="Freeform 1026"/>
            <p:cNvSpPr/>
            <p:nvPr/>
          </p:nvSpPr>
          <p:spPr bwMode="auto">
            <a:xfrm flipV="1">
              <a:off x="653"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5" name="Freeform 1027"/>
            <p:cNvSpPr/>
            <p:nvPr/>
          </p:nvSpPr>
          <p:spPr bwMode="auto">
            <a:xfrm>
              <a:off x="690"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6" name="Freeform 1028"/>
            <p:cNvSpPr/>
            <p:nvPr/>
          </p:nvSpPr>
          <p:spPr bwMode="auto">
            <a:xfrm>
              <a:off x="765"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7" name="Freeform 1029"/>
            <p:cNvSpPr/>
            <p:nvPr/>
          </p:nvSpPr>
          <p:spPr bwMode="auto">
            <a:xfrm>
              <a:off x="84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8" name="Freeform 1030"/>
            <p:cNvSpPr/>
            <p:nvPr/>
          </p:nvSpPr>
          <p:spPr bwMode="auto">
            <a:xfrm flipV="1">
              <a:off x="72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9" name="Freeform 1031"/>
            <p:cNvSpPr/>
            <p:nvPr/>
          </p:nvSpPr>
          <p:spPr bwMode="auto">
            <a:xfrm flipV="1">
              <a:off x="803"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0" name="Freeform 1032"/>
            <p:cNvSpPr/>
            <p:nvPr/>
          </p:nvSpPr>
          <p:spPr bwMode="auto">
            <a:xfrm flipV="1">
              <a:off x="1106"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1" name="Freeform 1033"/>
            <p:cNvSpPr/>
            <p:nvPr/>
          </p:nvSpPr>
          <p:spPr bwMode="auto">
            <a:xfrm>
              <a:off x="114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2" name="Freeform 1034"/>
            <p:cNvSpPr/>
            <p:nvPr/>
          </p:nvSpPr>
          <p:spPr bwMode="auto">
            <a:xfrm>
              <a:off x="1218"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3" name="Freeform 1035"/>
            <p:cNvSpPr/>
            <p:nvPr/>
          </p:nvSpPr>
          <p:spPr bwMode="auto">
            <a:xfrm flipV="1">
              <a:off x="118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4" name="Freeform 1036"/>
            <p:cNvSpPr/>
            <p:nvPr/>
          </p:nvSpPr>
          <p:spPr bwMode="auto">
            <a:xfrm flipV="1">
              <a:off x="1256"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5" name="Freeform 1037"/>
            <p:cNvSpPr/>
            <p:nvPr/>
          </p:nvSpPr>
          <p:spPr bwMode="auto">
            <a:xfrm flipV="1">
              <a:off x="8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6" name="Freeform 1038"/>
            <p:cNvSpPr/>
            <p:nvPr/>
          </p:nvSpPr>
          <p:spPr bwMode="auto">
            <a:xfrm>
              <a:off x="916" y="232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7" name="Freeform 1039"/>
            <p:cNvSpPr/>
            <p:nvPr/>
          </p:nvSpPr>
          <p:spPr bwMode="auto">
            <a:xfrm>
              <a:off x="992" y="232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8" name="Freeform 1040"/>
            <p:cNvSpPr/>
            <p:nvPr/>
          </p:nvSpPr>
          <p:spPr bwMode="auto">
            <a:xfrm>
              <a:off x="1067"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9" name="Freeform 1041"/>
            <p:cNvSpPr/>
            <p:nvPr/>
          </p:nvSpPr>
          <p:spPr bwMode="auto">
            <a:xfrm flipV="1">
              <a:off x="954" y="249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0" name="Freeform 1042"/>
            <p:cNvSpPr/>
            <p:nvPr/>
          </p:nvSpPr>
          <p:spPr bwMode="auto">
            <a:xfrm flipV="1">
              <a:off x="1029" y="249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1" name="Freeform 1043"/>
            <p:cNvSpPr/>
            <p:nvPr/>
          </p:nvSpPr>
          <p:spPr bwMode="auto">
            <a:xfrm flipV="1">
              <a:off x="2012"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2" name="Freeform 1044"/>
            <p:cNvSpPr/>
            <p:nvPr/>
          </p:nvSpPr>
          <p:spPr bwMode="auto">
            <a:xfrm>
              <a:off x="2049"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3" name="Freeform 1045"/>
            <p:cNvSpPr/>
            <p:nvPr/>
          </p:nvSpPr>
          <p:spPr bwMode="auto">
            <a:xfrm>
              <a:off x="2124"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4" name="Freeform 1046"/>
            <p:cNvSpPr/>
            <p:nvPr/>
          </p:nvSpPr>
          <p:spPr bwMode="auto">
            <a:xfrm flipV="1">
              <a:off x="2087"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5" name="Freeform 1047"/>
            <p:cNvSpPr/>
            <p:nvPr/>
          </p:nvSpPr>
          <p:spPr bwMode="auto">
            <a:xfrm flipV="1">
              <a:off x="178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6" name="Freeform 1048"/>
            <p:cNvSpPr/>
            <p:nvPr/>
          </p:nvSpPr>
          <p:spPr bwMode="auto">
            <a:xfrm>
              <a:off x="1823"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7" name="Freeform 1049"/>
            <p:cNvSpPr/>
            <p:nvPr/>
          </p:nvSpPr>
          <p:spPr bwMode="auto">
            <a:xfrm>
              <a:off x="1898"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8" name="Freeform 1050"/>
            <p:cNvSpPr/>
            <p:nvPr/>
          </p:nvSpPr>
          <p:spPr bwMode="auto">
            <a:xfrm>
              <a:off x="1973"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59" name="Freeform 1051"/>
            <p:cNvSpPr/>
            <p:nvPr/>
          </p:nvSpPr>
          <p:spPr bwMode="auto">
            <a:xfrm flipV="1">
              <a:off x="186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0" name="Freeform 1052"/>
            <p:cNvSpPr/>
            <p:nvPr/>
          </p:nvSpPr>
          <p:spPr bwMode="auto">
            <a:xfrm flipV="1">
              <a:off x="1936"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1" name="Freeform 1053"/>
            <p:cNvSpPr/>
            <p:nvPr/>
          </p:nvSpPr>
          <p:spPr bwMode="auto">
            <a:xfrm flipV="1">
              <a:off x="1558"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2" name="Freeform 1054"/>
            <p:cNvSpPr/>
            <p:nvPr/>
          </p:nvSpPr>
          <p:spPr bwMode="auto">
            <a:xfrm>
              <a:off x="1595" y="232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3" name="Freeform 1055"/>
            <p:cNvSpPr/>
            <p:nvPr/>
          </p:nvSpPr>
          <p:spPr bwMode="auto">
            <a:xfrm>
              <a:off x="1671" y="232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4" name="Freeform 1056"/>
            <p:cNvSpPr/>
            <p:nvPr/>
          </p:nvSpPr>
          <p:spPr bwMode="auto">
            <a:xfrm>
              <a:off x="174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5" name="Freeform 1057"/>
            <p:cNvSpPr/>
            <p:nvPr/>
          </p:nvSpPr>
          <p:spPr bwMode="auto">
            <a:xfrm flipV="1">
              <a:off x="1633" y="249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6" name="Freeform 1058"/>
            <p:cNvSpPr/>
            <p:nvPr/>
          </p:nvSpPr>
          <p:spPr bwMode="auto">
            <a:xfrm flipV="1">
              <a:off x="1708" y="249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7" name="Freeform 1059"/>
            <p:cNvSpPr/>
            <p:nvPr/>
          </p:nvSpPr>
          <p:spPr bwMode="auto">
            <a:xfrm flipV="1">
              <a:off x="1333"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8" name="Freeform 1060"/>
            <p:cNvSpPr/>
            <p:nvPr/>
          </p:nvSpPr>
          <p:spPr bwMode="auto">
            <a:xfrm>
              <a:off x="1370"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69" name="Freeform 1061"/>
            <p:cNvSpPr/>
            <p:nvPr/>
          </p:nvSpPr>
          <p:spPr bwMode="auto">
            <a:xfrm>
              <a:off x="1445"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0" name="Freeform 1062"/>
            <p:cNvSpPr/>
            <p:nvPr/>
          </p:nvSpPr>
          <p:spPr bwMode="auto">
            <a:xfrm>
              <a:off x="1520"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1" name="Freeform 1063"/>
            <p:cNvSpPr/>
            <p:nvPr/>
          </p:nvSpPr>
          <p:spPr bwMode="auto">
            <a:xfrm flipV="1">
              <a:off x="1408"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2" name="Freeform 1064"/>
            <p:cNvSpPr/>
            <p:nvPr/>
          </p:nvSpPr>
          <p:spPr bwMode="auto">
            <a:xfrm flipV="1">
              <a:off x="1483"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3" name="Freeform 1065"/>
            <p:cNvSpPr/>
            <p:nvPr/>
          </p:nvSpPr>
          <p:spPr bwMode="auto">
            <a:xfrm>
              <a:off x="1293"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4" name="Freeform 1066"/>
            <p:cNvSpPr/>
            <p:nvPr/>
          </p:nvSpPr>
          <p:spPr bwMode="auto">
            <a:xfrm flipV="1">
              <a:off x="246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5" name="Freeform 1067"/>
            <p:cNvSpPr/>
            <p:nvPr/>
          </p:nvSpPr>
          <p:spPr bwMode="auto">
            <a:xfrm>
              <a:off x="250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6" name="Freeform 1068"/>
            <p:cNvSpPr/>
            <p:nvPr/>
          </p:nvSpPr>
          <p:spPr bwMode="auto">
            <a:xfrm>
              <a:off x="257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7" name="Freeform 1069"/>
            <p:cNvSpPr/>
            <p:nvPr/>
          </p:nvSpPr>
          <p:spPr bwMode="auto">
            <a:xfrm>
              <a:off x="265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8" name="Freeform 1070"/>
            <p:cNvSpPr/>
            <p:nvPr/>
          </p:nvSpPr>
          <p:spPr bwMode="auto">
            <a:xfrm flipV="1">
              <a:off x="253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79" name="Freeform 1071"/>
            <p:cNvSpPr/>
            <p:nvPr/>
          </p:nvSpPr>
          <p:spPr bwMode="auto">
            <a:xfrm flipV="1">
              <a:off x="261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0" name="Freeform 1072"/>
            <p:cNvSpPr/>
            <p:nvPr/>
          </p:nvSpPr>
          <p:spPr bwMode="auto">
            <a:xfrm flipV="1">
              <a:off x="2238" y="2495"/>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1" name="Freeform 1073"/>
            <p:cNvSpPr/>
            <p:nvPr/>
          </p:nvSpPr>
          <p:spPr bwMode="auto">
            <a:xfrm>
              <a:off x="2275" y="2326"/>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2" name="Freeform 1074"/>
            <p:cNvSpPr/>
            <p:nvPr/>
          </p:nvSpPr>
          <p:spPr bwMode="auto">
            <a:xfrm>
              <a:off x="235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3" name="Freeform 1075"/>
            <p:cNvSpPr/>
            <p:nvPr/>
          </p:nvSpPr>
          <p:spPr bwMode="auto">
            <a:xfrm>
              <a:off x="2425" y="2326"/>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4" name="Freeform 1076"/>
            <p:cNvSpPr/>
            <p:nvPr/>
          </p:nvSpPr>
          <p:spPr bwMode="auto">
            <a:xfrm flipV="1">
              <a:off x="2313" y="2495"/>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5" name="Freeform 1077"/>
            <p:cNvSpPr/>
            <p:nvPr/>
          </p:nvSpPr>
          <p:spPr bwMode="auto">
            <a:xfrm flipV="1">
              <a:off x="2388"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6" name="Freeform 1078"/>
            <p:cNvSpPr/>
            <p:nvPr/>
          </p:nvSpPr>
          <p:spPr bwMode="auto">
            <a:xfrm>
              <a:off x="2199"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7" name="Freeform 1079"/>
            <p:cNvSpPr/>
            <p:nvPr/>
          </p:nvSpPr>
          <p:spPr bwMode="auto">
            <a:xfrm flipV="1">
              <a:off x="2162"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8" name="Freeform 1080"/>
            <p:cNvSpPr/>
            <p:nvPr/>
          </p:nvSpPr>
          <p:spPr bwMode="auto">
            <a:xfrm flipV="1">
              <a:off x="2693"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89" name="Freeform 1081"/>
            <p:cNvSpPr/>
            <p:nvPr/>
          </p:nvSpPr>
          <p:spPr bwMode="auto">
            <a:xfrm>
              <a:off x="2730"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0" name="Freeform 1082"/>
            <p:cNvSpPr/>
            <p:nvPr/>
          </p:nvSpPr>
          <p:spPr bwMode="auto">
            <a:xfrm>
              <a:off x="2805"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1" name="Freeform 1083"/>
            <p:cNvSpPr/>
            <p:nvPr/>
          </p:nvSpPr>
          <p:spPr bwMode="auto">
            <a:xfrm>
              <a:off x="288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2" name="Freeform 1084"/>
            <p:cNvSpPr/>
            <p:nvPr/>
          </p:nvSpPr>
          <p:spPr bwMode="auto">
            <a:xfrm flipV="1">
              <a:off x="276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3" name="Freeform 1085"/>
            <p:cNvSpPr/>
            <p:nvPr/>
          </p:nvSpPr>
          <p:spPr bwMode="auto">
            <a:xfrm flipV="1">
              <a:off x="2843"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294" name="Group 1086"/>
            <p:cNvGrpSpPr/>
            <p:nvPr/>
          </p:nvGrpSpPr>
          <p:grpSpPr bwMode="auto">
            <a:xfrm>
              <a:off x="4051" y="2323"/>
              <a:ext cx="678" cy="342"/>
              <a:chOff x="4051" y="2323"/>
              <a:chExt cx="678" cy="342"/>
            </a:xfrm>
          </p:grpSpPr>
          <p:sp>
            <p:nvSpPr>
              <p:cNvPr id="95295" name="Freeform 1087"/>
              <p:cNvSpPr/>
              <p:nvPr/>
            </p:nvSpPr>
            <p:spPr bwMode="auto">
              <a:xfrm flipV="1">
                <a:off x="450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6" name="Freeform 1088"/>
              <p:cNvSpPr/>
              <p:nvPr/>
            </p:nvSpPr>
            <p:spPr bwMode="auto">
              <a:xfrm>
                <a:off x="454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7" name="Freeform 1089"/>
              <p:cNvSpPr/>
              <p:nvPr/>
            </p:nvSpPr>
            <p:spPr bwMode="auto">
              <a:xfrm>
                <a:off x="461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8" name="Freeform 1090"/>
              <p:cNvSpPr/>
              <p:nvPr/>
            </p:nvSpPr>
            <p:spPr bwMode="auto">
              <a:xfrm>
                <a:off x="469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99" name="Freeform 1091"/>
              <p:cNvSpPr/>
              <p:nvPr/>
            </p:nvSpPr>
            <p:spPr bwMode="auto">
              <a:xfrm flipV="1">
                <a:off x="45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0" name="Freeform 1092"/>
              <p:cNvSpPr/>
              <p:nvPr/>
            </p:nvSpPr>
            <p:spPr bwMode="auto">
              <a:xfrm flipV="1">
                <a:off x="465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1" name="Freeform 1093"/>
              <p:cNvSpPr/>
              <p:nvPr/>
            </p:nvSpPr>
            <p:spPr bwMode="auto">
              <a:xfrm flipV="1">
                <a:off x="4277"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2" name="Freeform 1094"/>
              <p:cNvSpPr/>
              <p:nvPr/>
            </p:nvSpPr>
            <p:spPr bwMode="auto">
              <a:xfrm>
                <a:off x="4314"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3" name="Freeform 1095"/>
              <p:cNvSpPr/>
              <p:nvPr/>
            </p:nvSpPr>
            <p:spPr bwMode="auto">
              <a:xfrm>
                <a:off x="4389"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4" name="Freeform 1096"/>
              <p:cNvSpPr/>
              <p:nvPr/>
            </p:nvSpPr>
            <p:spPr bwMode="auto">
              <a:xfrm>
                <a:off x="4464" y="2325"/>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5" name="Freeform 1097"/>
              <p:cNvSpPr/>
              <p:nvPr/>
            </p:nvSpPr>
            <p:spPr bwMode="auto">
              <a:xfrm flipV="1">
                <a:off x="4352"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6" name="Freeform 1098"/>
              <p:cNvSpPr/>
              <p:nvPr/>
            </p:nvSpPr>
            <p:spPr bwMode="auto">
              <a:xfrm flipV="1">
                <a:off x="4427" y="2493"/>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7" name="Freeform 1099"/>
              <p:cNvSpPr/>
              <p:nvPr/>
            </p:nvSpPr>
            <p:spPr bwMode="auto">
              <a:xfrm flipV="1">
                <a:off x="405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8" name="Freeform 1100"/>
              <p:cNvSpPr/>
              <p:nvPr/>
            </p:nvSpPr>
            <p:spPr bwMode="auto">
              <a:xfrm>
                <a:off x="4088"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09" name="Freeform 1101"/>
              <p:cNvSpPr/>
              <p:nvPr/>
            </p:nvSpPr>
            <p:spPr bwMode="auto">
              <a:xfrm>
                <a:off x="416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0" name="Freeform 1102"/>
              <p:cNvSpPr/>
              <p:nvPr/>
            </p:nvSpPr>
            <p:spPr bwMode="auto">
              <a:xfrm>
                <a:off x="4238"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1" name="Freeform 1103"/>
              <p:cNvSpPr/>
              <p:nvPr/>
            </p:nvSpPr>
            <p:spPr bwMode="auto">
              <a:xfrm flipV="1">
                <a:off x="412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2" name="Freeform 1104"/>
              <p:cNvSpPr/>
              <p:nvPr/>
            </p:nvSpPr>
            <p:spPr bwMode="auto">
              <a:xfrm flipV="1">
                <a:off x="420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5313" name="Freeform 1105"/>
            <p:cNvSpPr/>
            <p:nvPr/>
          </p:nvSpPr>
          <p:spPr bwMode="auto">
            <a:xfrm flipV="1">
              <a:off x="3825"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4" name="Freeform 1106"/>
            <p:cNvSpPr/>
            <p:nvPr/>
          </p:nvSpPr>
          <p:spPr bwMode="auto">
            <a:xfrm>
              <a:off x="3862"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5" name="Freeform 1107"/>
            <p:cNvSpPr/>
            <p:nvPr/>
          </p:nvSpPr>
          <p:spPr bwMode="auto">
            <a:xfrm>
              <a:off x="3937"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6" name="Freeform 1108"/>
            <p:cNvSpPr/>
            <p:nvPr/>
          </p:nvSpPr>
          <p:spPr bwMode="auto">
            <a:xfrm>
              <a:off x="4012"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7" name="Freeform 1109"/>
            <p:cNvSpPr/>
            <p:nvPr/>
          </p:nvSpPr>
          <p:spPr bwMode="auto">
            <a:xfrm flipV="1">
              <a:off x="390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8" name="Freeform 1110"/>
            <p:cNvSpPr/>
            <p:nvPr/>
          </p:nvSpPr>
          <p:spPr bwMode="auto">
            <a:xfrm flipV="1">
              <a:off x="3975"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19" name="Freeform 1111"/>
            <p:cNvSpPr/>
            <p:nvPr/>
          </p:nvSpPr>
          <p:spPr bwMode="auto">
            <a:xfrm flipV="1">
              <a:off x="359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0" name="Freeform 1112"/>
            <p:cNvSpPr/>
            <p:nvPr/>
          </p:nvSpPr>
          <p:spPr bwMode="auto">
            <a:xfrm>
              <a:off x="3635"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1" name="Freeform 1113"/>
            <p:cNvSpPr/>
            <p:nvPr/>
          </p:nvSpPr>
          <p:spPr bwMode="auto">
            <a:xfrm>
              <a:off x="3711"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2" name="Freeform 1114"/>
            <p:cNvSpPr/>
            <p:nvPr/>
          </p:nvSpPr>
          <p:spPr bwMode="auto">
            <a:xfrm>
              <a:off x="3786"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3" name="Freeform 1115"/>
            <p:cNvSpPr/>
            <p:nvPr/>
          </p:nvSpPr>
          <p:spPr bwMode="auto">
            <a:xfrm flipV="1">
              <a:off x="3673"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4" name="Freeform 1116"/>
            <p:cNvSpPr/>
            <p:nvPr/>
          </p:nvSpPr>
          <p:spPr bwMode="auto">
            <a:xfrm flipV="1">
              <a:off x="3748"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5" name="Freeform 1117"/>
            <p:cNvSpPr/>
            <p:nvPr/>
          </p:nvSpPr>
          <p:spPr bwMode="auto">
            <a:xfrm flipV="1">
              <a:off x="337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6" name="Freeform 1118"/>
            <p:cNvSpPr/>
            <p:nvPr/>
          </p:nvSpPr>
          <p:spPr bwMode="auto">
            <a:xfrm>
              <a:off x="3409"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7" name="Freeform 1119"/>
            <p:cNvSpPr/>
            <p:nvPr/>
          </p:nvSpPr>
          <p:spPr bwMode="auto">
            <a:xfrm>
              <a:off x="3484"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8" name="Freeform 1120"/>
            <p:cNvSpPr/>
            <p:nvPr/>
          </p:nvSpPr>
          <p:spPr bwMode="auto">
            <a:xfrm>
              <a:off x="3559"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29" name="Freeform 1121"/>
            <p:cNvSpPr/>
            <p:nvPr/>
          </p:nvSpPr>
          <p:spPr bwMode="auto">
            <a:xfrm flipV="1">
              <a:off x="34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0" name="Freeform 1122"/>
            <p:cNvSpPr/>
            <p:nvPr/>
          </p:nvSpPr>
          <p:spPr bwMode="auto">
            <a:xfrm flipV="1">
              <a:off x="3522"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1" name="Freeform 1123"/>
            <p:cNvSpPr/>
            <p:nvPr/>
          </p:nvSpPr>
          <p:spPr bwMode="auto">
            <a:xfrm flipV="1">
              <a:off x="31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2" name="Freeform 1124"/>
            <p:cNvSpPr/>
            <p:nvPr/>
          </p:nvSpPr>
          <p:spPr bwMode="auto">
            <a:xfrm>
              <a:off x="3184"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3" name="Freeform 1125"/>
            <p:cNvSpPr/>
            <p:nvPr/>
          </p:nvSpPr>
          <p:spPr bwMode="auto">
            <a:xfrm>
              <a:off x="3259"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4" name="Freeform 1126"/>
            <p:cNvSpPr/>
            <p:nvPr/>
          </p:nvSpPr>
          <p:spPr bwMode="auto">
            <a:xfrm>
              <a:off x="3334"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5" name="Freeform 1127"/>
            <p:cNvSpPr/>
            <p:nvPr/>
          </p:nvSpPr>
          <p:spPr bwMode="auto">
            <a:xfrm flipV="1">
              <a:off x="322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6" name="Freeform 1128"/>
            <p:cNvSpPr/>
            <p:nvPr/>
          </p:nvSpPr>
          <p:spPr bwMode="auto">
            <a:xfrm flipV="1">
              <a:off x="3297"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7" name="Freeform 1129"/>
            <p:cNvSpPr/>
            <p:nvPr/>
          </p:nvSpPr>
          <p:spPr bwMode="auto">
            <a:xfrm flipV="1">
              <a:off x="292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8" name="Freeform 1130"/>
            <p:cNvSpPr/>
            <p:nvPr/>
          </p:nvSpPr>
          <p:spPr bwMode="auto">
            <a:xfrm>
              <a:off x="2957"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39" name="Freeform 1131"/>
            <p:cNvSpPr/>
            <p:nvPr/>
          </p:nvSpPr>
          <p:spPr bwMode="auto">
            <a:xfrm>
              <a:off x="3033"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0" name="Freeform 1132"/>
            <p:cNvSpPr/>
            <p:nvPr/>
          </p:nvSpPr>
          <p:spPr bwMode="auto">
            <a:xfrm>
              <a:off x="3108"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1" name="Freeform 1133"/>
            <p:cNvSpPr/>
            <p:nvPr/>
          </p:nvSpPr>
          <p:spPr bwMode="auto">
            <a:xfrm flipV="1">
              <a:off x="2995"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2" name="Freeform 1134"/>
            <p:cNvSpPr/>
            <p:nvPr/>
          </p:nvSpPr>
          <p:spPr bwMode="auto">
            <a:xfrm flipV="1">
              <a:off x="3070"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343" name="Group 1135"/>
          <p:cNvGrpSpPr/>
          <p:nvPr/>
        </p:nvGrpSpPr>
        <p:grpSpPr bwMode="auto">
          <a:xfrm>
            <a:off x="1693863" y="1404591"/>
            <a:ext cx="6530975" cy="554037"/>
            <a:chOff x="655" y="2760"/>
            <a:chExt cx="4114" cy="349"/>
          </a:xfrm>
        </p:grpSpPr>
        <p:sp>
          <p:nvSpPr>
            <p:cNvPr id="95344" name="Rectangle 1136"/>
            <p:cNvSpPr>
              <a:spLocks noChangeArrowheads="1"/>
            </p:cNvSpPr>
            <p:nvPr/>
          </p:nvSpPr>
          <p:spPr bwMode="auto">
            <a:xfrm>
              <a:off x="655" y="2762"/>
              <a:ext cx="4111" cy="339"/>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345" name="Group 1137"/>
            <p:cNvGrpSpPr/>
            <p:nvPr/>
          </p:nvGrpSpPr>
          <p:grpSpPr bwMode="auto">
            <a:xfrm>
              <a:off x="657" y="2760"/>
              <a:ext cx="4112" cy="349"/>
              <a:chOff x="657" y="2760"/>
              <a:chExt cx="4112" cy="349"/>
            </a:xfrm>
          </p:grpSpPr>
          <p:grpSp>
            <p:nvGrpSpPr>
              <p:cNvPr id="95346" name="Group 1138"/>
              <p:cNvGrpSpPr/>
              <p:nvPr/>
            </p:nvGrpSpPr>
            <p:grpSpPr bwMode="auto">
              <a:xfrm>
                <a:off x="657" y="2760"/>
                <a:ext cx="2532" cy="348"/>
                <a:chOff x="663" y="1835"/>
                <a:chExt cx="2532" cy="348"/>
              </a:xfrm>
            </p:grpSpPr>
            <p:sp>
              <p:nvSpPr>
                <p:cNvPr id="95347" name="Freeform 1139"/>
                <p:cNvSpPr/>
                <p:nvPr/>
              </p:nvSpPr>
              <p:spPr bwMode="auto">
                <a:xfrm flipV="1">
                  <a:off x="663"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8" name="Freeform 1140"/>
                <p:cNvSpPr/>
                <p:nvPr/>
              </p:nvSpPr>
              <p:spPr bwMode="auto">
                <a:xfrm>
                  <a:off x="679" y="183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49" name="Freeform 1141"/>
                <p:cNvSpPr/>
                <p:nvPr/>
              </p:nvSpPr>
              <p:spPr bwMode="auto">
                <a:xfrm>
                  <a:off x="711" y="183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0" name="Freeform 1142"/>
                <p:cNvSpPr/>
                <p:nvPr/>
              </p:nvSpPr>
              <p:spPr bwMode="auto">
                <a:xfrm>
                  <a:off x="743" y="1837"/>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1" name="Freeform 1143"/>
                <p:cNvSpPr/>
                <p:nvPr/>
              </p:nvSpPr>
              <p:spPr bwMode="auto">
                <a:xfrm flipV="1">
                  <a:off x="695"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2" name="Freeform 1144"/>
                <p:cNvSpPr/>
                <p:nvPr/>
              </p:nvSpPr>
              <p:spPr bwMode="auto">
                <a:xfrm flipV="1">
                  <a:off x="727" y="200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3" name="Freeform 1145"/>
                <p:cNvSpPr/>
                <p:nvPr/>
              </p:nvSpPr>
              <p:spPr bwMode="auto">
                <a:xfrm flipV="1">
                  <a:off x="1341" y="2009"/>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4" name="Freeform 1146"/>
                <p:cNvSpPr/>
                <p:nvPr/>
              </p:nvSpPr>
              <p:spPr bwMode="auto">
                <a:xfrm>
                  <a:off x="1398" y="1838"/>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5" name="Freeform 1147"/>
                <p:cNvSpPr/>
                <p:nvPr/>
              </p:nvSpPr>
              <p:spPr bwMode="auto">
                <a:xfrm>
                  <a:off x="1511"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6" name="Freeform 1148"/>
                <p:cNvSpPr/>
                <p:nvPr/>
              </p:nvSpPr>
              <p:spPr bwMode="auto">
                <a:xfrm>
                  <a:off x="1625" y="183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7" name="Freeform 1149"/>
                <p:cNvSpPr/>
                <p:nvPr/>
              </p:nvSpPr>
              <p:spPr bwMode="auto">
                <a:xfrm flipV="1">
                  <a:off x="1454" y="2008"/>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8" name="Freeform 1150"/>
                <p:cNvSpPr/>
                <p:nvPr/>
              </p:nvSpPr>
              <p:spPr bwMode="auto">
                <a:xfrm flipV="1">
                  <a:off x="1568"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59" name="Freeform 1151"/>
                <p:cNvSpPr/>
                <p:nvPr/>
              </p:nvSpPr>
              <p:spPr bwMode="auto">
                <a:xfrm flipV="1">
                  <a:off x="1070" y="2010"/>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0" name="Freeform 1152"/>
                <p:cNvSpPr/>
                <p:nvPr/>
              </p:nvSpPr>
              <p:spPr bwMode="auto">
                <a:xfrm>
                  <a:off x="1114" y="184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1" name="Freeform 1153"/>
                <p:cNvSpPr/>
                <p:nvPr/>
              </p:nvSpPr>
              <p:spPr bwMode="auto">
                <a:xfrm>
                  <a:off x="1204" y="183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2" name="Freeform 1154"/>
                <p:cNvSpPr/>
                <p:nvPr/>
              </p:nvSpPr>
              <p:spPr bwMode="auto">
                <a:xfrm>
                  <a:off x="1294" y="1840"/>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3" name="Freeform 1155"/>
                <p:cNvSpPr/>
                <p:nvPr/>
              </p:nvSpPr>
              <p:spPr bwMode="auto">
                <a:xfrm flipV="1">
                  <a:off x="1159" y="20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4" name="Freeform 1156"/>
                <p:cNvSpPr/>
                <p:nvPr/>
              </p:nvSpPr>
              <p:spPr bwMode="auto">
                <a:xfrm flipV="1">
                  <a:off x="1249" y="200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5" name="Freeform 1157"/>
                <p:cNvSpPr/>
                <p:nvPr/>
              </p:nvSpPr>
              <p:spPr bwMode="auto">
                <a:xfrm flipV="1">
                  <a:off x="887"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6" name="Freeform 1158"/>
                <p:cNvSpPr/>
                <p:nvPr/>
              </p:nvSpPr>
              <p:spPr bwMode="auto">
                <a:xfrm>
                  <a:off x="918" y="183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7" name="Freeform 1159"/>
                <p:cNvSpPr/>
                <p:nvPr/>
              </p:nvSpPr>
              <p:spPr bwMode="auto">
                <a:xfrm>
                  <a:off x="980" y="1836"/>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8" name="Freeform 1160"/>
                <p:cNvSpPr/>
                <p:nvPr/>
              </p:nvSpPr>
              <p:spPr bwMode="auto">
                <a:xfrm>
                  <a:off x="1041" y="1837"/>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69" name="Freeform 1161"/>
                <p:cNvSpPr/>
                <p:nvPr/>
              </p:nvSpPr>
              <p:spPr bwMode="auto">
                <a:xfrm flipV="1">
                  <a:off x="949"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0" name="Freeform 1162"/>
                <p:cNvSpPr/>
                <p:nvPr/>
              </p:nvSpPr>
              <p:spPr bwMode="auto">
                <a:xfrm flipV="1">
                  <a:off x="1010" y="2006"/>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1" name="Freeform 1163"/>
                <p:cNvSpPr/>
                <p:nvPr/>
              </p:nvSpPr>
              <p:spPr bwMode="auto">
                <a:xfrm flipV="1">
                  <a:off x="760" y="200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2" name="Freeform 1164"/>
                <p:cNvSpPr/>
                <p:nvPr/>
              </p:nvSpPr>
              <p:spPr bwMode="auto">
                <a:xfrm>
                  <a:off x="782"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3" name="Freeform 1165"/>
                <p:cNvSpPr/>
                <p:nvPr/>
              </p:nvSpPr>
              <p:spPr bwMode="auto">
                <a:xfrm>
                  <a:off x="824" y="1836"/>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4" name="Freeform 1166"/>
                <p:cNvSpPr/>
                <p:nvPr/>
              </p:nvSpPr>
              <p:spPr bwMode="auto">
                <a:xfrm>
                  <a:off x="867" y="1837"/>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5" name="Freeform 1167"/>
                <p:cNvSpPr/>
                <p:nvPr/>
              </p:nvSpPr>
              <p:spPr bwMode="auto">
                <a:xfrm flipV="1">
                  <a:off x="803"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6" name="Freeform 1168"/>
                <p:cNvSpPr/>
                <p:nvPr/>
              </p:nvSpPr>
              <p:spPr bwMode="auto">
                <a:xfrm flipV="1">
                  <a:off x="845" y="200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377" name="Group 1169"/>
                <p:cNvGrpSpPr/>
                <p:nvPr/>
              </p:nvGrpSpPr>
              <p:grpSpPr bwMode="auto">
                <a:xfrm>
                  <a:off x="1680" y="1835"/>
                  <a:ext cx="1515" cy="348"/>
                  <a:chOff x="1680" y="1835"/>
                  <a:chExt cx="1515" cy="348"/>
                </a:xfrm>
              </p:grpSpPr>
              <p:sp>
                <p:nvSpPr>
                  <p:cNvPr id="95378" name="Freeform 1170"/>
                  <p:cNvSpPr/>
                  <p:nvPr/>
                </p:nvSpPr>
                <p:spPr bwMode="auto">
                  <a:xfrm flipH="1">
                    <a:off x="1964" y="183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79" name="Freeform 1171"/>
                  <p:cNvSpPr/>
                  <p:nvPr/>
                </p:nvSpPr>
                <p:spPr bwMode="auto">
                  <a:xfrm flipH="1" flipV="1">
                    <a:off x="1908" y="2006"/>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0" name="Freeform 1172"/>
                  <p:cNvSpPr/>
                  <p:nvPr/>
                </p:nvSpPr>
                <p:spPr bwMode="auto">
                  <a:xfrm flipH="1" flipV="1">
                    <a:off x="1794"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1" name="Freeform 1173"/>
                  <p:cNvSpPr/>
                  <p:nvPr/>
                </p:nvSpPr>
                <p:spPr bwMode="auto">
                  <a:xfrm flipH="1" flipV="1">
                    <a:off x="1680" y="200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2" name="Freeform 1174"/>
                  <p:cNvSpPr/>
                  <p:nvPr/>
                </p:nvSpPr>
                <p:spPr bwMode="auto">
                  <a:xfrm flipH="1">
                    <a:off x="1851" y="1836"/>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3" name="Freeform 1175"/>
                  <p:cNvSpPr/>
                  <p:nvPr/>
                </p:nvSpPr>
                <p:spPr bwMode="auto">
                  <a:xfrm flipH="1">
                    <a:off x="1737"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4" name="Freeform 1176"/>
                  <p:cNvSpPr/>
                  <p:nvPr/>
                </p:nvSpPr>
                <p:spPr bwMode="auto">
                  <a:xfrm flipH="1">
                    <a:off x="2248" y="1835"/>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5" name="Freeform 1177"/>
                  <p:cNvSpPr/>
                  <p:nvPr/>
                </p:nvSpPr>
                <p:spPr bwMode="auto">
                  <a:xfrm flipH="1" flipV="1">
                    <a:off x="2203" y="200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6" name="Freeform 1178"/>
                  <p:cNvSpPr/>
                  <p:nvPr/>
                </p:nvSpPr>
                <p:spPr bwMode="auto">
                  <a:xfrm flipH="1" flipV="1">
                    <a:off x="2113" y="200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7" name="Freeform 1179"/>
                  <p:cNvSpPr/>
                  <p:nvPr/>
                </p:nvSpPr>
                <p:spPr bwMode="auto">
                  <a:xfrm flipH="1" flipV="1">
                    <a:off x="2023" y="2006"/>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8" name="Freeform 1180"/>
                  <p:cNvSpPr/>
                  <p:nvPr/>
                </p:nvSpPr>
                <p:spPr bwMode="auto">
                  <a:xfrm flipH="1">
                    <a:off x="2158" y="183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89" name="Freeform 1181"/>
                  <p:cNvSpPr/>
                  <p:nvPr/>
                </p:nvSpPr>
                <p:spPr bwMode="auto">
                  <a:xfrm flipH="1">
                    <a:off x="2068" y="183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0" name="Freeform 1182"/>
                  <p:cNvSpPr/>
                  <p:nvPr/>
                </p:nvSpPr>
                <p:spPr bwMode="auto">
                  <a:xfrm flipH="1">
                    <a:off x="2444"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1" name="Freeform 1183"/>
                  <p:cNvSpPr/>
                  <p:nvPr/>
                </p:nvSpPr>
                <p:spPr bwMode="auto">
                  <a:xfrm flipH="1" flipV="1">
                    <a:off x="2413" y="200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2" name="Freeform 1184"/>
                  <p:cNvSpPr/>
                  <p:nvPr/>
                </p:nvSpPr>
                <p:spPr bwMode="auto">
                  <a:xfrm flipH="1" flipV="1">
                    <a:off x="2352" y="200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3" name="Freeform 1185"/>
                  <p:cNvSpPr/>
                  <p:nvPr/>
                </p:nvSpPr>
                <p:spPr bwMode="auto">
                  <a:xfrm flipH="1" flipV="1">
                    <a:off x="2290" y="2009"/>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4" name="Freeform 1186"/>
                  <p:cNvSpPr/>
                  <p:nvPr/>
                </p:nvSpPr>
                <p:spPr bwMode="auto">
                  <a:xfrm flipH="1">
                    <a:off x="2382"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5" name="Freeform 1187"/>
                  <p:cNvSpPr/>
                  <p:nvPr/>
                </p:nvSpPr>
                <p:spPr bwMode="auto">
                  <a:xfrm flipH="1">
                    <a:off x="2321" y="183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6" name="Freeform 1188"/>
                  <p:cNvSpPr/>
                  <p:nvPr/>
                </p:nvSpPr>
                <p:spPr bwMode="auto">
                  <a:xfrm flipH="1" flipV="1">
                    <a:off x="2559"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7" name="Freeform 1189"/>
                  <p:cNvSpPr/>
                  <p:nvPr/>
                </p:nvSpPr>
                <p:spPr bwMode="auto">
                  <a:xfrm flipH="1" flipV="1">
                    <a:off x="2517" y="200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8" name="Freeform 1190"/>
                  <p:cNvSpPr/>
                  <p:nvPr/>
                </p:nvSpPr>
                <p:spPr bwMode="auto">
                  <a:xfrm flipH="1" flipV="1">
                    <a:off x="2474" y="200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399" name="Freeform 1191"/>
                  <p:cNvSpPr/>
                  <p:nvPr/>
                </p:nvSpPr>
                <p:spPr bwMode="auto">
                  <a:xfrm flipH="1">
                    <a:off x="2538"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0" name="Freeform 1192"/>
                  <p:cNvSpPr/>
                  <p:nvPr/>
                </p:nvSpPr>
                <p:spPr bwMode="auto">
                  <a:xfrm flipH="1">
                    <a:off x="2495" y="183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1" name="Freeform 1193"/>
                  <p:cNvSpPr/>
                  <p:nvPr/>
                </p:nvSpPr>
                <p:spPr bwMode="auto">
                  <a:xfrm flipH="1">
                    <a:off x="2683"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2" name="Freeform 1194"/>
                  <p:cNvSpPr/>
                  <p:nvPr/>
                </p:nvSpPr>
                <p:spPr bwMode="auto">
                  <a:xfrm flipH="1" flipV="1">
                    <a:off x="2667" y="200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3" name="Freeform 1195"/>
                  <p:cNvSpPr/>
                  <p:nvPr/>
                </p:nvSpPr>
                <p:spPr bwMode="auto">
                  <a:xfrm flipH="1" flipV="1">
                    <a:off x="2635"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4" name="Freeform 1196"/>
                  <p:cNvSpPr/>
                  <p:nvPr/>
                </p:nvSpPr>
                <p:spPr bwMode="auto">
                  <a:xfrm flipH="1" flipV="1">
                    <a:off x="2603" y="2009"/>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5" name="Freeform 1197"/>
                  <p:cNvSpPr/>
                  <p:nvPr/>
                </p:nvSpPr>
                <p:spPr bwMode="auto">
                  <a:xfrm flipH="1">
                    <a:off x="2651"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6" name="Freeform 1198"/>
                  <p:cNvSpPr/>
                  <p:nvPr/>
                </p:nvSpPr>
                <p:spPr bwMode="auto">
                  <a:xfrm flipH="1">
                    <a:off x="2619"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7" name="Freeform 1199"/>
                  <p:cNvSpPr/>
                  <p:nvPr/>
                </p:nvSpPr>
                <p:spPr bwMode="auto">
                  <a:xfrm flipH="1">
                    <a:off x="2580" y="183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8" name="Freeform 1200"/>
                  <p:cNvSpPr/>
                  <p:nvPr/>
                </p:nvSpPr>
                <p:spPr bwMode="auto">
                  <a:xfrm flipV="1">
                    <a:off x="2699"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09" name="Freeform 1201"/>
                  <p:cNvSpPr/>
                  <p:nvPr/>
                </p:nvSpPr>
                <p:spPr bwMode="auto">
                  <a:xfrm>
                    <a:off x="2715" y="184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0" name="Freeform 1202"/>
                  <p:cNvSpPr/>
                  <p:nvPr/>
                </p:nvSpPr>
                <p:spPr bwMode="auto">
                  <a:xfrm>
                    <a:off x="2747"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1" name="Freeform 1203"/>
                  <p:cNvSpPr/>
                  <p:nvPr/>
                </p:nvSpPr>
                <p:spPr bwMode="auto">
                  <a:xfrm>
                    <a:off x="2779" y="1840"/>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2" name="Freeform 1204"/>
                  <p:cNvSpPr/>
                  <p:nvPr/>
                </p:nvSpPr>
                <p:spPr bwMode="auto">
                  <a:xfrm flipV="1">
                    <a:off x="2731"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3" name="Freeform 1205"/>
                  <p:cNvSpPr/>
                  <p:nvPr/>
                </p:nvSpPr>
                <p:spPr bwMode="auto">
                  <a:xfrm flipV="1">
                    <a:off x="2763"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4" name="Freeform 1206"/>
                  <p:cNvSpPr/>
                  <p:nvPr/>
                </p:nvSpPr>
                <p:spPr bwMode="auto">
                  <a:xfrm flipV="1">
                    <a:off x="3106" y="2013"/>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5" name="Freeform 1207"/>
                  <p:cNvSpPr/>
                  <p:nvPr/>
                </p:nvSpPr>
                <p:spPr bwMode="auto">
                  <a:xfrm>
                    <a:off x="3150" y="184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6" name="Freeform 1208"/>
                  <p:cNvSpPr/>
                  <p:nvPr/>
                </p:nvSpPr>
                <p:spPr bwMode="auto">
                  <a:xfrm flipV="1">
                    <a:off x="2923"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7" name="Freeform 1209"/>
                  <p:cNvSpPr/>
                  <p:nvPr/>
                </p:nvSpPr>
                <p:spPr bwMode="auto">
                  <a:xfrm>
                    <a:off x="2954" y="184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8" name="Freeform 1210"/>
                  <p:cNvSpPr/>
                  <p:nvPr/>
                </p:nvSpPr>
                <p:spPr bwMode="auto">
                  <a:xfrm>
                    <a:off x="3016" y="183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19" name="Freeform 1211"/>
                  <p:cNvSpPr/>
                  <p:nvPr/>
                </p:nvSpPr>
                <p:spPr bwMode="auto">
                  <a:xfrm>
                    <a:off x="3077" y="1840"/>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0" name="Freeform 1212"/>
                  <p:cNvSpPr/>
                  <p:nvPr/>
                </p:nvSpPr>
                <p:spPr bwMode="auto">
                  <a:xfrm flipV="1">
                    <a:off x="2985"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1" name="Freeform 1213"/>
                  <p:cNvSpPr/>
                  <p:nvPr/>
                </p:nvSpPr>
                <p:spPr bwMode="auto">
                  <a:xfrm flipV="1">
                    <a:off x="3046" y="200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2" name="Freeform 1214"/>
                  <p:cNvSpPr/>
                  <p:nvPr/>
                </p:nvSpPr>
                <p:spPr bwMode="auto">
                  <a:xfrm flipV="1">
                    <a:off x="2796" y="201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3" name="Freeform 1215"/>
                  <p:cNvSpPr/>
                  <p:nvPr/>
                </p:nvSpPr>
                <p:spPr bwMode="auto">
                  <a:xfrm>
                    <a:off x="2818" y="184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4" name="Freeform 1216"/>
                  <p:cNvSpPr/>
                  <p:nvPr/>
                </p:nvSpPr>
                <p:spPr bwMode="auto">
                  <a:xfrm>
                    <a:off x="2860" y="183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5" name="Freeform 1217"/>
                  <p:cNvSpPr/>
                  <p:nvPr/>
                </p:nvSpPr>
                <p:spPr bwMode="auto">
                  <a:xfrm>
                    <a:off x="2903" y="1840"/>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6" name="Freeform 1218"/>
                  <p:cNvSpPr/>
                  <p:nvPr/>
                </p:nvSpPr>
                <p:spPr bwMode="auto">
                  <a:xfrm flipV="1">
                    <a:off x="2839" y="201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27" name="Freeform 1219"/>
                  <p:cNvSpPr/>
                  <p:nvPr/>
                </p:nvSpPr>
                <p:spPr bwMode="auto">
                  <a:xfrm flipV="1">
                    <a:off x="2881" y="2010"/>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5428" name="Group 1220"/>
              <p:cNvGrpSpPr/>
              <p:nvPr/>
            </p:nvGrpSpPr>
            <p:grpSpPr bwMode="auto">
              <a:xfrm>
                <a:off x="3187" y="2766"/>
                <a:ext cx="1582" cy="343"/>
                <a:chOff x="3147" y="2322"/>
                <a:chExt cx="1582" cy="343"/>
              </a:xfrm>
            </p:grpSpPr>
            <p:sp>
              <p:nvSpPr>
                <p:cNvPr id="95429" name="Freeform 1221"/>
                <p:cNvSpPr/>
                <p:nvPr/>
              </p:nvSpPr>
              <p:spPr bwMode="auto">
                <a:xfrm flipV="1">
                  <a:off x="450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0" name="Freeform 1222"/>
                <p:cNvSpPr/>
                <p:nvPr/>
              </p:nvSpPr>
              <p:spPr bwMode="auto">
                <a:xfrm>
                  <a:off x="454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1" name="Freeform 1223"/>
                <p:cNvSpPr/>
                <p:nvPr/>
              </p:nvSpPr>
              <p:spPr bwMode="auto">
                <a:xfrm>
                  <a:off x="461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2" name="Freeform 1224"/>
                <p:cNvSpPr/>
                <p:nvPr/>
              </p:nvSpPr>
              <p:spPr bwMode="auto">
                <a:xfrm>
                  <a:off x="469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3" name="Freeform 1225"/>
                <p:cNvSpPr/>
                <p:nvPr/>
              </p:nvSpPr>
              <p:spPr bwMode="auto">
                <a:xfrm flipV="1">
                  <a:off x="45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4" name="Freeform 1226"/>
                <p:cNvSpPr/>
                <p:nvPr/>
              </p:nvSpPr>
              <p:spPr bwMode="auto">
                <a:xfrm flipV="1">
                  <a:off x="465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5" name="Freeform 1227"/>
                <p:cNvSpPr/>
                <p:nvPr/>
              </p:nvSpPr>
              <p:spPr bwMode="auto">
                <a:xfrm flipV="1">
                  <a:off x="4277"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6" name="Freeform 1228"/>
                <p:cNvSpPr/>
                <p:nvPr/>
              </p:nvSpPr>
              <p:spPr bwMode="auto">
                <a:xfrm>
                  <a:off x="4314"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7" name="Freeform 1229"/>
                <p:cNvSpPr/>
                <p:nvPr/>
              </p:nvSpPr>
              <p:spPr bwMode="auto">
                <a:xfrm>
                  <a:off x="4389"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8" name="Freeform 1230"/>
                <p:cNvSpPr/>
                <p:nvPr/>
              </p:nvSpPr>
              <p:spPr bwMode="auto">
                <a:xfrm>
                  <a:off x="4464" y="2325"/>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39" name="Freeform 1231"/>
                <p:cNvSpPr/>
                <p:nvPr/>
              </p:nvSpPr>
              <p:spPr bwMode="auto">
                <a:xfrm flipV="1">
                  <a:off x="4352"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0" name="Freeform 1232"/>
                <p:cNvSpPr/>
                <p:nvPr/>
              </p:nvSpPr>
              <p:spPr bwMode="auto">
                <a:xfrm flipV="1">
                  <a:off x="4427" y="2493"/>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1" name="Freeform 1233"/>
                <p:cNvSpPr/>
                <p:nvPr/>
              </p:nvSpPr>
              <p:spPr bwMode="auto">
                <a:xfrm flipV="1">
                  <a:off x="405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2" name="Freeform 1234"/>
                <p:cNvSpPr/>
                <p:nvPr/>
              </p:nvSpPr>
              <p:spPr bwMode="auto">
                <a:xfrm>
                  <a:off x="4088"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3" name="Freeform 1235"/>
                <p:cNvSpPr/>
                <p:nvPr/>
              </p:nvSpPr>
              <p:spPr bwMode="auto">
                <a:xfrm>
                  <a:off x="416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4" name="Freeform 1236"/>
                <p:cNvSpPr/>
                <p:nvPr/>
              </p:nvSpPr>
              <p:spPr bwMode="auto">
                <a:xfrm>
                  <a:off x="4238"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5" name="Freeform 1237"/>
                <p:cNvSpPr/>
                <p:nvPr/>
              </p:nvSpPr>
              <p:spPr bwMode="auto">
                <a:xfrm flipV="1">
                  <a:off x="412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6" name="Freeform 1238"/>
                <p:cNvSpPr/>
                <p:nvPr/>
              </p:nvSpPr>
              <p:spPr bwMode="auto">
                <a:xfrm flipV="1">
                  <a:off x="420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7" name="Freeform 1239"/>
                <p:cNvSpPr/>
                <p:nvPr/>
              </p:nvSpPr>
              <p:spPr bwMode="auto">
                <a:xfrm flipV="1">
                  <a:off x="3825"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8" name="Freeform 1240"/>
                <p:cNvSpPr/>
                <p:nvPr/>
              </p:nvSpPr>
              <p:spPr bwMode="auto">
                <a:xfrm>
                  <a:off x="3862"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49" name="Freeform 1241"/>
                <p:cNvSpPr/>
                <p:nvPr/>
              </p:nvSpPr>
              <p:spPr bwMode="auto">
                <a:xfrm>
                  <a:off x="3937"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0" name="Freeform 1242"/>
                <p:cNvSpPr/>
                <p:nvPr/>
              </p:nvSpPr>
              <p:spPr bwMode="auto">
                <a:xfrm>
                  <a:off x="4012"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1" name="Freeform 1243"/>
                <p:cNvSpPr/>
                <p:nvPr/>
              </p:nvSpPr>
              <p:spPr bwMode="auto">
                <a:xfrm flipV="1">
                  <a:off x="390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2" name="Freeform 1244"/>
                <p:cNvSpPr/>
                <p:nvPr/>
              </p:nvSpPr>
              <p:spPr bwMode="auto">
                <a:xfrm flipV="1">
                  <a:off x="3975"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3" name="Freeform 1245"/>
                <p:cNvSpPr/>
                <p:nvPr/>
              </p:nvSpPr>
              <p:spPr bwMode="auto">
                <a:xfrm flipV="1">
                  <a:off x="359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4" name="Freeform 1246"/>
                <p:cNvSpPr/>
                <p:nvPr/>
              </p:nvSpPr>
              <p:spPr bwMode="auto">
                <a:xfrm>
                  <a:off x="3635"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5" name="Freeform 1247"/>
                <p:cNvSpPr/>
                <p:nvPr/>
              </p:nvSpPr>
              <p:spPr bwMode="auto">
                <a:xfrm>
                  <a:off x="3711"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6" name="Freeform 1248"/>
                <p:cNvSpPr/>
                <p:nvPr/>
              </p:nvSpPr>
              <p:spPr bwMode="auto">
                <a:xfrm>
                  <a:off x="3786"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7" name="Freeform 1249"/>
                <p:cNvSpPr/>
                <p:nvPr/>
              </p:nvSpPr>
              <p:spPr bwMode="auto">
                <a:xfrm flipV="1">
                  <a:off x="3673"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8" name="Freeform 1250"/>
                <p:cNvSpPr/>
                <p:nvPr/>
              </p:nvSpPr>
              <p:spPr bwMode="auto">
                <a:xfrm flipV="1">
                  <a:off x="3748"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59" name="Freeform 1251"/>
                <p:cNvSpPr/>
                <p:nvPr/>
              </p:nvSpPr>
              <p:spPr bwMode="auto">
                <a:xfrm flipV="1">
                  <a:off x="337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0" name="Freeform 1252"/>
                <p:cNvSpPr/>
                <p:nvPr/>
              </p:nvSpPr>
              <p:spPr bwMode="auto">
                <a:xfrm>
                  <a:off x="3409"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1" name="Freeform 1253"/>
                <p:cNvSpPr/>
                <p:nvPr/>
              </p:nvSpPr>
              <p:spPr bwMode="auto">
                <a:xfrm>
                  <a:off x="3484"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2" name="Freeform 1254"/>
                <p:cNvSpPr/>
                <p:nvPr/>
              </p:nvSpPr>
              <p:spPr bwMode="auto">
                <a:xfrm>
                  <a:off x="3559"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3" name="Freeform 1255"/>
                <p:cNvSpPr/>
                <p:nvPr/>
              </p:nvSpPr>
              <p:spPr bwMode="auto">
                <a:xfrm flipV="1">
                  <a:off x="34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4" name="Freeform 1256"/>
                <p:cNvSpPr/>
                <p:nvPr/>
              </p:nvSpPr>
              <p:spPr bwMode="auto">
                <a:xfrm flipV="1">
                  <a:off x="3522"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5" name="Freeform 1257"/>
                <p:cNvSpPr/>
                <p:nvPr/>
              </p:nvSpPr>
              <p:spPr bwMode="auto">
                <a:xfrm flipV="1">
                  <a:off x="31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6" name="Freeform 1258"/>
                <p:cNvSpPr/>
                <p:nvPr/>
              </p:nvSpPr>
              <p:spPr bwMode="auto">
                <a:xfrm>
                  <a:off x="3184"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7" name="Freeform 1259"/>
                <p:cNvSpPr/>
                <p:nvPr/>
              </p:nvSpPr>
              <p:spPr bwMode="auto">
                <a:xfrm>
                  <a:off x="3259"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8" name="Freeform 1260"/>
                <p:cNvSpPr/>
                <p:nvPr/>
              </p:nvSpPr>
              <p:spPr bwMode="auto">
                <a:xfrm>
                  <a:off x="3334"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69" name="Freeform 1261"/>
                <p:cNvSpPr/>
                <p:nvPr/>
              </p:nvSpPr>
              <p:spPr bwMode="auto">
                <a:xfrm flipV="1">
                  <a:off x="322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70" name="Freeform 1262"/>
                <p:cNvSpPr/>
                <p:nvPr/>
              </p:nvSpPr>
              <p:spPr bwMode="auto">
                <a:xfrm flipV="1">
                  <a:off x="3297"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95471" name="Line 1263"/>
          <p:cNvSpPr>
            <a:spLocks noChangeShapeType="1"/>
          </p:cNvSpPr>
          <p:nvPr/>
        </p:nvSpPr>
        <p:spPr bwMode="auto">
          <a:xfrm>
            <a:off x="1243013" y="1676053"/>
            <a:ext cx="44291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472" name="Group 1264"/>
          <p:cNvGrpSpPr/>
          <p:nvPr/>
        </p:nvGrpSpPr>
        <p:grpSpPr bwMode="auto">
          <a:xfrm>
            <a:off x="693738" y="1544291"/>
            <a:ext cx="900112" cy="501650"/>
            <a:chOff x="298" y="1410"/>
            <a:chExt cx="567" cy="316"/>
          </a:xfrm>
        </p:grpSpPr>
        <p:sp>
          <p:nvSpPr>
            <p:cNvPr id="95473" name="Freeform 1265"/>
            <p:cNvSpPr/>
            <p:nvPr/>
          </p:nvSpPr>
          <p:spPr bwMode="auto">
            <a:xfrm>
              <a:off x="298" y="1410"/>
              <a:ext cx="567" cy="314"/>
            </a:xfrm>
            <a:custGeom>
              <a:avLst/>
              <a:gdLst>
                <a:gd name="T0" fmla="*/ 19 w 567"/>
                <a:gd name="T1" fmla="*/ 92 h 314"/>
                <a:gd name="T2" fmla="*/ 7 w 567"/>
                <a:gd name="T3" fmla="*/ 108 h 314"/>
                <a:gd name="T4" fmla="*/ 0 w 567"/>
                <a:gd name="T5" fmla="*/ 137 h 314"/>
                <a:gd name="T6" fmla="*/ 3 w 567"/>
                <a:gd name="T7" fmla="*/ 176 h 314"/>
                <a:gd name="T8" fmla="*/ 7 w 567"/>
                <a:gd name="T9" fmla="*/ 222 h 314"/>
                <a:gd name="T10" fmla="*/ 3 w 567"/>
                <a:gd name="T11" fmla="*/ 254 h 314"/>
                <a:gd name="T12" fmla="*/ 15 w 567"/>
                <a:gd name="T13" fmla="*/ 285 h 314"/>
                <a:gd name="T14" fmla="*/ 42 w 567"/>
                <a:gd name="T15" fmla="*/ 278 h 314"/>
                <a:gd name="T16" fmla="*/ 96 w 567"/>
                <a:gd name="T17" fmla="*/ 272 h 314"/>
                <a:gd name="T18" fmla="*/ 136 w 567"/>
                <a:gd name="T19" fmla="*/ 258 h 314"/>
                <a:gd name="T20" fmla="*/ 172 w 567"/>
                <a:gd name="T21" fmla="*/ 269 h 314"/>
                <a:gd name="T22" fmla="*/ 208 w 567"/>
                <a:gd name="T23" fmla="*/ 261 h 314"/>
                <a:gd name="T24" fmla="*/ 268 w 567"/>
                <a:gd name="T25" fmla="*/ 284 h 314"/>
                <a:gd name="T26" fmla="*/ 334 w 567"/>
                <a:gd name="T27" fmla="*/ 297 h 314"/>
                <a:gd name="T28" fmla="*/ 357 w 567"/>
                <a:gd name="T29" fmla="*/ 309 h 314"/>
                <a:gd name="T30" fmla="*/ 376 w 567"/>
                <a:gd name="T31" fmla="*/ 314 h 314"/>
                <a:gd name="T32" fmla="*/ 402 w 567"/>
                <a:gd name="T33" fmla="*/ 309 h 314"/>
                <a:gd name="T34" fmla="*/ 444 w 567"/>
                <a:gd name="T35" fmla="*/ 291 h 314"/>
                <a:gd name="T36" fmla="*/ 472 w 567"/>
                <a:gd name="T37" fmla="*/ 287 h 314"/>
                <a:gd name="T38" fmla="*/ 484 w 567"/>
                <a:gd name="T39" fmla="*/ 269 h 314"/>
                <a:gd name="T40" fmla="*/ 483 w 567"/>
                <a:gd name="T41" fmla="*/ 249 h 314"/>
                <a:gd name="T42" fmla="*/ 510 w 567"/>
                <a:gd name="T43" fmla="*/ 240 h 314"/>
                <a:gd name="T44" fmla="*/ 508 w 567"/>
                <a:gd name="T45" fmla="*/ 210 h 314"/>
                <a:gd name="T46" fmla="*/ 504 w 567"/>
                <a:gd name="T47" fmla="*/ 201 h 314"/>
                <a:gd name="T48" fmla="*/ 528 w 567"/>
                <a:gd name="T49" fmla="*/ 183 h 314"/>
                <a:gd name="T50" fmla="*/ 534 w 567"/>
                <a:gd name="T51" fmla="*/ 164 h 314"/>
                <a:gd name="T52" fmla="*/ 522 w 567"/>
                <a:gd name="T53" fmla="*/ 144 h 314"/>
                <a:gd name="T54" fmla="*/ 546 w 567"/>
                <a:gd name="T55" fmla="*/ 138 h 314"/>
                <a:gd name="T56" fmla="*/ 567 w 567"/>
                <a:gd name="T57" fmla="*/ 113 h 314"/>
                <a:gd name="T58" fmla="*/ 559 w 567"/>
                <a:gd name="T59" fmla="*/ 87 h 314"/>
                <a:gd name="T60" fmla="*/ 549 w 567"/>
                <a:gd name="T61" fmla="*/ 77 h 314"/>
                <a:gd name="T62" fmla="*/ 546 w 567"/>
                <a:gd name="T63" fmla="*/ 60 h 314"/>
                <a:gd name="T64" fmla="*/ 526 w 567"/>
                <a:gd name="T65" fmla="*/ 54 h 314"/>
                <a:gd name="T66" fmla="*/ 498 w 567"/>
                <a:gd name="T67" fmla="*/ 26 h 314"/>
                <a:gd name="T68" fmla="*/ 466 w 567"/>
                <a:gd name="T69" fmla="*/ 12 h 314"/>
                <a:gd name="T70" fmla="*/ 423 w 567"/>
                <a:gd name="T71" fmla="*/ 11 h 314"/>
                <a:gd name="T72" fmla="*/ 393 w 567"/>
                <a:gd name="T73" fmla="*/ 11 h 314"/>
                <a:gd name="T74" fmla="*/ 334 w 567"/>
                <a:gd name="T75" fmla="*/ 0 h 314"/>
                <a:gd name="T76" fmla="*/ 259 w 567"/>
                <a:gd name="T77" fmla="*/ 12 h 314"/>
                <a:gd name="T78" fmla="*/ 229 w 567"/>
                <a:gd name="T79" fmla="*/ 18 h 314"/>
                <a:gd name="T80" fmla="*/ 184 w 567"/>
                <a:gd name="T81" fmla="*/ 44 h 314"/>
                <a:gd name="T82" fmla="*/ 157 w 567"/>
                <a:gd name="T83" fmla="*/ 60 h 314"/>
                <a:gd name="T84" fmla="*/ 118 w 567"/>
                <a:gd name="T85" fmla="*/ 62 h 314"/>
                <a:gd name="T86" fmla="*/ 70 w 567"/>
                <a:gd name="T87" fmla="*/ 74 h 314"/>
                <a:gd name="T88" fmla="*/ 33 w 567"/>
                <a:gd name="T89" fmla="*/ 87 h 314"/>
                <a:gd name="T90" fmla="*/ 19 w 567"/>
                <a:gd name="T91" fmla="*/ 9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7" h="314">
                  <a:moveTo>
                    <a:pt x="19" y="92"/>
                  </a:moveTo>
                  <a:lnTo>
                    <a:pt x="7" y="108"/>
                  </a:lnTo>
                  <a:lnTo>
                    <a:pt x="0" y="137"/>
                  </a:lnTo>
                  <a:lnTo>
                    <a:pt x="3" y="176"/>
                  </a:lnTo>
                  <a:lnTo>
                    <a:pt x="7" y="222"/>
                  </a:lnTo>
                  <a:lnTo>
                    <a:pt x="3" y="254"/>
                  </a:lnTo>
                  <a:lnTo>
                    <a:pt x="15" y="285"/>
                  </a:lnTo>
                  <a:lnTo>
                    <a:pt x="42" y="278"/>
                  </a:lnTo>
                  <a:lnTo>
                    <a:pt x="96" y="272"/>
                  </a:lnTo>
                  <a:lnTo>
                    <a:pt x="136" y="258"/>
                  </a:lnTo>
                  <a:lnTo>
                    <a:pt x="172" y="269"/>
                  </a:lnTo>
                  <a:lnTo>
                    <a:pt x="208" y="261"/>
                  </a:lnTo>
                  <a:lnTo>
                    <a:pt x="268" y="284"/>
                  </a:lnTo>
                  <a:lnTo>
                    <a:pt x="334" y="297"/>
                  </a:lnTo>
                  <a:lnTo>
                    <a:pt x="357" y="309"/>
                  </a:lnTo>
                  <a:lnTo>
                    <a:pt x="376" y="314"/>
                  </a:lnTo>
                  <a:lnTo>
                    <a:pt x="402" y="309"/>
                  </a:lnTo>
                  <a:lnTo>
                    <a:pt x="444" y="291"/>
                  </a:lnTo>
                  <a:lnTo>
                    <a:pt x="472" y="287"/>
                  </a:lnTo>
                  <a:lnTo>
                    <a:pt x="484" y="269"/>
                  </a:lnTo>
                  <a:lnTo>
                    <a:pt x="483" y="249"/>
                  </a:lnTo>
                  <a:lnTo>
                    <a:pt x="510" y="240"/>
                  </a:lnTo>
                  <a:lnTo>
                    <a:pt x="508" y="210"/>
                  </a:lnTo>
                  <a:lnTo>
                    <a:pt x="504" y="201"/>
                  </a:lnTo>
                  <a:lnTo>
                    <a:pt x="528" y="183"/>
                  </a:lnTo>
                  <a:lnTo>
                    <a:pt x="534" y="164"/>
                  </a:lnTo>
                  <a:lnTo>
                    <a:pt x="522" y="144"/>
                  </a:lnTo>
                  <a:lnTo>
                    <a:pt x="546" y="138"/>
                  </a:lnTo>
                  <a:lnTo>
                    <a:pt x="567" y="113"/>
                  </a:lnTo>
                  <a:lnTo>
                    <a:pt x="559" y="87"/>
                  </a:lnTo>
                  <a:lnTo>
                    <a:pt x="549" y="77"/>
                  </a:lnTo>
                  <a:lnTo>
                    <a:pt x="546" y="60"/>
                  </a:lnTo>
                  <a:lnTo>
                    <a:pt x="526" y="54"/>
                  </a:lnTo>
                  <a:lnTo>
                    <a:pt x="498" y="26"/>
                  </a:lnTo>
                  <a:lnTo>
                    <a:pt x="466" y="12"/>
                  </a:lnTo>
                  <a:lnTo>
                    <a:pt x="423" y="11"/>
                  </a:lnTo>
                  <a:lnTo>
                    <a:pt x="393" y="11"/>
                  </a:lnTo>
                  <a:lnTo>
                    <a:pt x="334" y="0"/>
                  </a:lnTo>
                  <a:lnTo>
                    <a:pt x="259" y="12"/>
                  </a:lnTo>
                  <a:lnTo>
                    <a:pt x="229" y="18"/>
                  </a:lnTo>
                  <a:lnTo>
                    <a:pt x="184" y="44"/>
                  </a:lnTo>
                  <a:lnTo>
                    <a:pt x="157" y="60"/>
                  </a:lnTo>
                  <a:lnTo>
                    <a:pt x="118" y="62"/>
                  </a:lnTo>
                  <a:lnTo>
                    <a:pt x="70" y="74"/>
                  </a:lnTo>
                  <a:lnTo>
                    <a:pt x="33" y="87"/>
                  </a:lnTo>
                  <a:lnTo>
                    <a:pt x="19" y="92"/>
                  </a:lnTo>
                  <a:close/>
                </a:path>
              </a:pathLst>
            </a:custGeom>
            <a:gradFill rotWithShape="0">
              <a:gsLst>
                <a:gs pos="0">
                  <a:srgbClr val="FFDFD9"/>
                </a:gs>
                <a:gs pos="100000">
                  <a:srgbClr val="FEA78C"/>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474" name="Group 1266"/>
            <p:cNvGrpSpPr/>
            <p:nvPr/>
          </p:nvGrpSpPr>
          <p:grpSpPr bwMode="auto">
            <a:xfrm>
              <a:off x="306" y="1415"/>
              <a:ext cx="549" cy="311"/>
              <a:chOff x="306" y="1415"/>
              <a:chExt cx="549" cy="311"/>
            </a:xfrm>
          </p:grpSpPr>
          <p:sp>
            <p:nvSpPr>
              <p:cNvPr id="95475" name="Freeform 1267"/>
              <p:cNvSpPr/>
              <p:nvPr/>
            </p:nvSpPr>
            <p:spPr bwMode="auto">
              <a:xfrm>
                <a:off x="313" y="1661"/>
                <a:ext cx="464" cy="65"/>
              </a:xfrm>
              <a:custGeom>
                <a:avLst/>
                <a:gdLst>
                  <a:gd name="T0" fmla="*/ 672 w 672"/>
                  <a:gd name="T1" fmla="*/ 0 h 85"/>
                  <a:gd name="T2" fmla="*/ 671 w 672"/>
                  <a:gd name="T3" fmla="*/ 22 h 85"/>
                  <a:gd name="T4" fmla="*/ 654 w 672"/>
                  <a:gd name="T5" fmla="*/ 40 h 85"/>
                  <a:gd name="T6" fmla="*/ 623 w 672"/>
                  <a:gd name="T7" fmla="*/ 51 h 85"/>
                  <a:gd name="T8" fmla="*/ 575 w 672"/>
                  <a:gd name="T9" fmla="*/ 67 h 85"/>
                  <a:gd name="T10" fmla="*/ 548 w 672"/>
                  <a:gd name="T11" fmla="*/ 76 h 85"/>
                  <a:gd name="T12" fmla="*/ 518 w 672"/>
                  <a:gd name="T13" fmla="*/ 85 h 85"/>
                  <a:gd name="T14" fmla="*/ 482 w 672"/>
                  <a:gd name="T15" fmla="*/ 76 h 85"/>
                  <a:gd name="T16" fmla="*/ 434 w 672"/>
                  <a:gd name="T17" fmla="*/ 63 h 85"/>
                  <a:gd name="T18" fmla="*/ 345 w 672"/>
                  <a:gd name="T19" fmla="*/ 43 h 85"/>
                  <a:gd name="T20" fmla="*/ 270 w 672"/>
                  <a:gd name="T21" fmla="*/ 16 h 85"/>
                  <a:gd name="T22" fmla="*/ 245 w 672"/>
                  <a:gd name="T23" fmla="*/ 19 h 85"/>
                  <a:gd name="T24" fmla="*/ 213 w 672"/>
                  <a:gd name="T25" fmla="*/ 27 h 85"/>
                  <a:gd name="T26" fmla="*/ 179 w 672"/>
                  <a:gd name="T27" fmla="*/ 15 h 85"/>
                  <a:gd name="T28" fmla="*/ 165 w 672"/>
                  <a:gd name="T29" fmla="*/ 12 h 85"/>
                  <a:gd name="T30" fmla="*/ 131 w 672"/>
                  <a:gd name="T31" fmla="*/ 18 h 85"/>
                  <a:gd name="T32" fmla="*/ 80 w 672"/>
                  <a:gd name="T33" fmla="*/ 33 h 85"/>
                  <a:gd name="T34" fmla="*/ 33 w 672"/>
                  <a:gd name="T35" fmla="*/ 40 h 85"/>
                  <a:gd name="T36" fmla="*/ 0 w 672"/>
                  <a:gd name="T37"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2" h="85">
                    <a:moveTo>
                      <a:pt x="672" y="0"/>
                    </a:moveTo>
                    <a:lnTo>
                      <a:pt x="671" y="22"/>
                    </a:lnTo>
                    <a:lnTo>
                      <a:pt x="654" y="40"/>
                    </a:lnTo>
                    <a:lnTo>
                      <a:pt x="623" y="51"/>
                    </a:lnTo>
                    <a:lnTo>
                      <a:pt x="575" y="67"/>
                    </a:lnTo>
                    <a:lnTo>
                      <a:pt x="548" y="76"/>
                    </a:lnTo>
                    <a:lnTo>
                      <a:pt x="518" y="85"/>
                    </a:lnTo>
                    <a:lnTo>
                      <a:pt x="482" y="76"/>
                    </a:lnTo>
                    <a:lnTo>
                      <a:pt x="434" y="63"/>
                    </a:lnTo>
                    <a:lnTo>
                      <a:pt x="345" y="43"/>
                    </a:lnTo>
                    <a:lnTo>
                      <a:pt x="270" y="16"/>
                    </a:lnTo>
                    <a:lnTo>
                      <a:pt x="245" y="19"/>
                    </a:lnTo>
                    <a:lnTo>
                      <a:pt x="213" y="27"/>
                    </a:lnTo>
                    <a:lnTo>
                      <a:pt x="179" y="15"/>
                    </a:lnTo>
                    <a:lnTo>
                      <a:pt x="165" y="12"/>
                    </a:lnTo>
                    <a:lnTo>
                      <a:pt x="131" y="18"/>
                    </a:lnTo>
                    <a:lnTo>
                      <a:pt x="80" y="33"/>
                    </a:lnTo>
                    <a:lnTo>
                      <a:pt x="33" y="40"/>
                    </a:lnTo>
                    <a:lnTo>
                      <a:pt x="0" y="4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76" name="Freeform 1268"/>
              <p:cNvSpPr/>
              <p:nvPr/>
            </p:nvSpPr>
            <p:spPr bwMode="auto">
              <a:xfrm>
                <a:off x="719" y="1556"/>
                <a:ext cx="105" cy="70"/>
              </a:xfrm>
              <a:custGeom>
                <a:avLst/>
                <a:gdLst>
                  <a:gd name="T0" fmla="*/ 135 w 152"/>
                  <a:gd name="T1" fmla="*/ 0 h 92"/>
                  <a:gd name="T2" fmla="*/ 152 w 152"/>
                  <a:gd name="T3" fmla="*/ 24 h 92"/>
                  <a:gd name="T4" fmla="*/ 138 w 152"/>
                  <a:gd name="T5" fmla="*/ 54 h 92"/>
                  <a:gd name="T6" fmla="*/ 113 w 152"/>
                  <a:gd name="T7" fmla="*/ 69 h 92"/>
                  <a:gd name="T8" fmla="*/ 99 w 152"/>
                  <a:gd name="T9" fmla="*/ 77 h 92"/>
                  <a:gd name="T10" fmla="*/ 51 w 152"/>
                  <a:gd name="T11" fmla="*/ 83 h 92"/>
                  <a:gd name="T12" fmla="*/ 20 w 152"/>
                  <a:gd name="T13" fmla="*/ 86 h 92"/>
                  <a:gd name="T14" fmla="*/ 0 w 15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2">
                    <a:moveTo>
                      <a:pt x="135" y="0"/>
                    </a:moveTo>
                    <a:lnTo>
                      <a:pt x="152" y="24"/>
                    </a:lnTo>
                    <a:lnTo>
                      <a:pt x="138" y="54"/>
                    </a:lnTo>
                    <a:lnTo>
                      <a:pt x="113" y="69"/>
                    </a:lnTo>
                    <a:lnTo>
                      <a:pt x="99" y="77"/>
                    </a:lnTo>
                    <a:lnTo>
                      <a:pt x="51" y="83"/>
                    </a:lnTo>
                    <a:lnTo>
                      <a:pt x="20" y="86"/>
                    </a:lnTo>
                    <a:lnTo>
                      <a:pt x="0" y="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77" name="Freeform 1269"/>
              <p:cNvSpPr/>
              <p:nvPr/>
            </p:nvSpPr>
            <p:spPr bwMode="auto">
              <a:xfrm>
                <a:off x="711" y="1623"/>
                <a:ext cx="92" cy="58"/>
              </a:xfrm>
              <a:custGeom>
                <a:avLst/>
                <a:gdLst>
                  <a:gd name="T0" fmla="*/ 126 w 134"/>
                  <a:gd name="T1" fmla="*/ 0 h 77"/>
                  <a:gd name="T2" fmla="*/ 134 w 134"/>
                  <a:gd name="T3" fmla="*/ 17 h 77"/>
                  <a:gd name="T4" fmla="*/ 125 w 134"/>
                  <a:gd name="T5" fmla="*/ 39 h 77"/>
                  <a:gd name="T6" fmla="*/ 93 w 134"/>
                  <a:gd name="T7" fmla="*/ 53 h 77"/>
                  <a:gd name="T8" fmla="*/ 50 w 134"/>
                  <a:gd name="T9" fmla="*/ 63 h 77"/>
                  <a:gd name="T10" fmla="*/ 15 w 134"/>
                  <a:gd name="T11" fmla="*/ 72 h 77"/>
                  <a:gd name="T12" fmla="*/ 0 w 13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34" h="77">
                    <a:moveTo>
                      <a:pt x="126" y="0"/>
                    </a:moveTo>
                    <a:lnTo>
                      <a:pt x="134" y="17"/>
                    </a:lnTo>
                    <a:lnTo>
                      <a:pt x="125" y="39"/>
                    </a:lnTo>
                    <a:lnTo>
                      <a:pt x="93" y="53"/>
                    </a:lnTo>
                    <a:lnTo>
                      <a:pt x="50" y="63"/>
                    </a:lnTo>
                    <a:lnTo>
                      <a:pt x="15" y="72"/>
                    </a:lnTo>
                    <a:lnTo>
                      <a:pt x="0" y="77"/>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78" name="Freeform 1270"/>
              <p:cNvSpPr/>
              <p:nvPr/>
            </p:nvSpPr>
            <p:spPr bwMode="auto">
              <a:xfrm>
                <a:off x="793" y="1462"/>
                <a:ext cx="38" cy="20"/>
              </a:xfrm>
              <a:custGeom>
                <a:avLst/>
                <a:gdLst>
                  <a:gd name="T0" fmla="*/ 6 w 54"/>
                  <a:gd name="T1" fmla="*/ 0 h 27"/>
                  <a:gd name="T2" fmla="*/ 0 w 54"/>
                  <a:gd name="T3" fmla="*/ 14 h 27"/>
                  <a:gd name="T4" fmla="*/ 23 w 54"/>
                  <a:gd name="T5" fmla="*/ 24 h 27"/>
                  <a:gd name="T6" fmla="*/ 38 w 54"/>
                  <a:gd name="T7" fmla="*/ 27 h 27"/>
                  <a:gd name="T8" fmla="*/ 54 w 54"/>
                  <a:gd name="T9" fmla="*/ 24 h 27"/>
                </a:gdLst>
                <a:ahLst/>
                <a:cxnLst>
                  <a:cxn ang="0">
                    <a:pos x="T0" y="T1"/>
                  </a:cxn>
                  <a:cxn ang="0">
                    <a:pos x="T2" y="T3"/>
                  </a:cxn>
                  <a:cxn ang="0">
                    <a:pos x="T4" y="T5"/>
                  </a:cxn>
                  <a:cxn ang="0">
                    <a:pos x="T6" y="T7"/>
                  </a:cxn>
                  <a:cxn ang="0">
                    <a:pos x="T8" y="T9"/>
                  </a:cxn>
                </a:cxnLst>
                <a:rect l="0" t="0" r="r" b="b"/>
                <a:pathLst>
                  <a:path w="54" h="27">
                    <a:moveTo>
                      <a:pt x="6" y="0"/>
                    </a:moveTo>
                    <a:lnTo>
                      <a:pt x="0" y="14"/>
                    </a:lnTo>
                    <a:lnTo>
                      <a:pt x="23" y="24"/>
                    </a:lnTo>
                    <a:lnTo>
                      <a:pt x="38" y="27"/>
                    </a:lnTo>
                    <a:lnTo>
                      <a:pt x="54" y="2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79" name="Freeform 1271"/>
              <p:cNvSpPr/>
              <p:nvPr/>
            </p:nvSpPr>
            <p:spPr bwMode="auto">
              <a:xfrm>
                <a:off x="306" y="1415"/>
                <a:ext cx="533" cy="91"/>
              </a:xfrm>
              <a:custGeom>
                <a:avLst/>
                <a:gdLst>
                  <a:gd name="T0" fmla="*/ 0 w 533"/>
                  <a:gd name="T1" fmla="*/ 87 h 91"/>
                  <a:gd name="T2" fmla="*/ 56 w 533"/>
                  <a:gd name="T3" fmla="*/ 70 h 91"/>
                  <a:gd name="T4" fmla="*/ 102 w 533"/>
                  <a:gd name="T5" fmla="*/ 58 h 91"/>
                  <a:gd name="T6" fmla="*/ 135 w 533"/>
                  <a:gd name="T7" fmla="*/ 55 h 91"/>
                  <a:gd name="T8" fmla="*/ 159 w 533"/>
                  <a:gd name="T9" fmla="*/ 45 h 91"/>
                  <a:gd name="T10" fmla="*/ 230 w 533"/>
                  <a:gd name="T11" fmla="*/ 9 h 91"/>
                  <a:gd name="T12" fmla="*/ 269 w 533"/>
                  <a:gd name="T13" fmla="*/ 4 h 91"/>
                  <a:gd name="T14" fmla="*/ 309 w 533"/>
                  <a:gd name="T15" fmla="*/ 0 h 91"/>
                  <a:gd name="T16" fmla="*/ 362 w 533"/>
                  <a:gd name="T17" fmla="*/ 3 h 91"/>
                  <a:gd name="T18" fmla="*/ 389 w 533"/>
                  <a:gd name="T19" fmla="*/ 10 h 91"/>
                  <a:gd name="T20" fmla="*/ 441 w 533"/>
                  <a:gd name="T21" fmla="*/ 4 h 91"/>
                  <a:gd name="T22" fmla="*/ 473 w 533"/>
                  <a:gd name="T23" fmla="*/ 16 h 91"/>
                  <a:gd name="T24" fmla="*/ 504 w 533"/>
                  <a:gd name="T25" fmla="*/ 46 h 91"/>
                  <a:gd name="T26" fmla="*/ 527 w 533"/>
                  <a:gd name="T27" fmla="*/ 55 h 91"/>
                  <a:gd name="T28" fmla="*/ 533 w 533"/>
                  <a:gd name="T29" fmla="*/ 64 h 91"/>
                  <a:gd name="T30" fmla="*/ 527 w 533"/>
                  <a:gd name="T31" fmla="*/ 76 h 91"/>
                  <a:gd name="T32" fmla="*/ 513 w 533"/>
                  <a:gd name="T33" fmla="*/ 90 h 91"/>
                  <a:gd name="T34" fmla="*/ 497 w 533"/>
                  <a:gd name="T35" fmla="*/ 91 h 91"/>
                  <a:gd name="T36" fmla="*/ 471 w 533"/>
                  <a:gd name="T37" fmla="*/ 84 h 91"/>
                  <a:gd name="T38" fmla="*/ 452 w 533"/>
                  <a:gd name="T39" fmla="*/ 73 h 91"/>
                  <a:gd name="T40" fmla="*/ 441 w 533"/>
                  <a:gd name="T41" fmla="*/ 70 h 91"/>
                  <a:gd name="T42" fmla="*/ 425 w 533"/>
                  <a:gd name="T43" fmla="*/ 72 h 91"/>
                  <a:gd name="T44" fmla="*/ 404 w 533"/>
                  <a:gd name="T45" fmla="*/ 73 h 91"/>
                  <a:gd name="T46" fmla="*/ 393 w 533"/>
                  <a:gd name="T47"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1">
                    <a:moveTo>
                      <a:pt x="0" y="87"/>
                    </a:moveTo>
                    <a:lnTo>
                      <a:pt x="56" y="70"/>
                    </a:lnTo>
                    <a:lnTo>
                      <a:pt x="102" y="58"/>
                    </a:lnTo>
                    <a:lnTo>
                      <a:pt x="135" y="55"/>
                    </a:lnTo>
                    <a:lnTo>
                      <a:pt x="159" y="45"/>
                    </a:lnTo>
                    <a:lnTo>
                      <a:pt x="230" y="9"/>
                    </a:lnTo>
                    <a:lnTo>
                      <a:pt x="269" y="4"/>
                    </a:lnTo>
                    <a:lnTo>
                      <a:pt x="309" y="0"/>
                    </a:lnTo>
                    <a:lnTo>
                      <a:pt x="362" y="3"/>
                    </a:lnTo>
                    <a:lnTo>
                      <a:pt x="389" y="10"/>
                    </a:lnTo>
                    <a:lnTo>
                      <a:pt x="441" y="4"/>
                    </a:lnTo>
                    <a:lnTo>
                      <a:pt x="473" y="16"/>
                    </a:lnTo>
                    <a:lnTo>
                      <a:pt x="504" y="46"/>
                    </a:lnTo>
                    <a:lnTo>
                      <a:pt x="527" y="55"/>
                    </a:lnTo>
                    <a:lnTo>
                      <a:pt x="533" y="64"/>
                    </a:lnTo>
                    <a:lnTo>
                      <a:pt x="527" y="76"/>
                    </a:lnTo>
                    <a:lnTo>
                      <a:pt x="513" y="90"/>
                    </a:lnTo>
                    <a:lnTo>
                      <a:pt x="497" y="91"/>
                    </a:lnTo>
                    <a:lnTo>
                      <a:pt x="471" y="84"/>
                    </a:lnTo>
                    <a:lnTo>
                      <a:pt x="452" y="73"/>
                    </a:lnTo>
                    <a:lnTo>
                      <a:pt x="441" y="70"/>
                    </a:lnTo>
                    <a:lnTo>
                      <a:pt x="425" y="72"/>
                    </a:lnTo>
                    <a:lnTo>
                      <a:pt x="404" y="73"/>
                    </a:lnTo>
                    <a:lnTo>
                      <a:pt x="393" y="73"/>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80" name="Freeform 1272"/>
              <p:cNvSpPr/>
              <p:nvPr/>
            </p:nvSpPr>
            <p:spPr bwMode="auto">
              <a:xfrm>
                <a:off x="662" y="1476"/>
                <a:ext cx="132" cy="29"/>
              </a:xfrm>
              <a:custGeom>
                <a:avLst/>
                <a:gdLst>
                  <a:gd name="T0" fmla="*/ 0 w 132"/>
                  <a:gd name="T1" fmla="*/ 0 h 29"/>
                  <a:gd name="T2" fmla="*/ 21 w 132"/>
                  <a:gd name="T3" fmla="*/ 3 h 29"/>
                  <a:gd name="T4" fmla="*/ 81 w 132"/>
                  <a:gd name="T5" fmla="*/ 23 h 29"/>
                  <a:gd name="T6" fmla="*/ 103 w 132"/>
                  <a:gd name="T7" fmla="*/ 21 h 29"/>
                  <a:gd name="T8" fmla="*/ 121 w 132"/>
                  <a:gd name="T9" fmla="*/ 27 h 29"/>
                  <a:gd name="T10" fmla="*/ 132 w 132"/>
                  <a:gd name="T11" fmla="*/ 29 h 29"/>
                </a:gdLst>
                <a:ahLst/>
                <a:cxnLst>
                  <a:cxn ang="0">
                    <a:pos x="T0" y="T1"/>
                  </a:cxn>
                  <a:cxn ang="0">
                    <a:pos x="T2" y="T3"/>
                  </a:cxn>
                  <a:cxn ang="0">
                    <a:pos x="T4" y="T5"/>
                  </a:cxn>
                  <a:cxn ang="0">
                    <a:pos x="T6" y="T7"/>
                  </a:cxn>
                  <a:cxn ang="0">
                    <a:pos x="T8" y="T9"/>
                  </a:cxn>
                  <a:cxn ang="0">
                    <a:pos x="T10" y="T11"/>
                  </a:cxn>
                </a:cxnLst>
                <a:rect l="0" t="0" r="r" b="b"/>
                <a:pathLst>
                  <a:path w="132" h="29">
                    <a:moveTo>
                      <a:pt x="0" y="0"/>
                    </a:moveTo>
                    <a:lnTo>
                      <a:pt x="21" y="3"/>
                    </a:lnTo>
                    <a:lnTo>
                      <a:pt x="81" y="23"/>
                    </a:lnTo>
                    <a:lnTo>
                      <a:pt x="103" y="21"/>
                    </a:lnTo>
                    <a:lnTo>
                      <a:pt x="121" y="27"/>
                    </a:lnTo>
                    <a:lnTo>
                      <a:pt x="132" y="2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81" name="Freeform 1273"/>
              <p:cNvSpPr/>
              <p:nvPr/>
            </p:nvSpPr>
            <p:spPr bwMode="auto">
              <a:xfrm>
                <a:off x="717" y="1495"/>
                <a:ext cx="138" cy="76"/>
              </a:xfrm>
              <a:custGeom>
                <a:avLst/>
                <a:gdLst>
                  <a:gd name="T0" fmla="*/ 123 w 138"/>
                  <a:gd name="T1" fmla="*/ 0 h 76"/>
                  <a:gd name="T2" fmla="*/ 132 w 138"/>
                  <a:gd name="T3" fmla="*/ 4 h 76"/>
                  <a:gd name="T4" fmla="*/ 138 w 138"/>
                  <a:gd name="T5" fmla="*/ 13 h 76"/>
                  <a:gd name="T6" fmla="*/ 137 w 138"/>
                  <a:gd name="T7" fmla="*/ 30 h 76"/>
                  <a:gd name="T8" fmla="*/ 126 w 138"/>
                  <a:gd name="T9" fmla="*/ 45 h 76"/>
                  <a:gd name="T10" fmla="*/ 113 w 138"/>
                  <a:gd name="T11" fmla="*/ 57 h 76"/>
                  <a:gd name="T12" fmla="*/ 77 w 138"/>
                  <a:gd name="T13" fmla="*/ 67 h 76"/>
                  <a:gd name="T14" fmla="*/ 62 w 138"/>
                  <a:gd name="T15" fmla="*/ 69 h 76"/>
                  <a:gd name="T16" fmla="*/ 36 w 138"/>
                  <a:gd name="T17" fmla="*/ 67 h 76"/>
                  <a:gd name="T18" fmla="*/ 8 w 138"/>
                  <a:gd name="T19" fmla="*/ 70 h 76"/>
                  <a:gd name="T20" fmla="*/ 0 w 13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6">
                    <a:moveTo>
                      <a:pt x="123" y="0"/>
                    </a:moveTo>
                    <a:lnTo>
                      <a:pt x="132" y="4"/>
                    </a:lnTo>
                    <a:lnTo>
                      <a:pt x="138" y="13"/>
                    </a:lnTo>
                    <a:lnTo>
                      <a:pt x="137" y="30"/>
                    </a:lnTo>
                    <a:lnTo>
                      <a:pt x="126" y="45"/>
                    </a:lnTo>
                    <a:lnTo>
                      <a:pt x="113" y="57"/>
                    </a:lnTo>
                    <a:lnTo>
                      <a:pt x="77" y="67"/>
                    </a:lnTo>
                    <a:lnTo>
                      <a:pt x="62" y="69"/>
                    </a:lnTo>
                    <a:lnTo>
                      <a:pt x="36" y="67"/>
                    </a:lnTo>
                    <a:lnTo>
                      <a:pt x="8" y="70"/>
                    </a:lnTo>
                    <a:lnTo>
                      <a:pt x="0" y="76"/>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5482" name="Text Box 1274"/>
          <p:cNvSpPr txBox="1">
            <a:spLocks noChangeArrowheads="1"/>
          </p:cNvSpPr>
          <p:nvPr/>
        </p:nvSpPr>
        <p:spPr bwMode="auto">
          <a:xfrm>
            <a:off x="452438" y="2287241"/>
            <a:ext cx="3805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1600" b="1">
                <a:solidFill>
                  <a:srgbClr val="008000"/>
                </a:solidFill>
                <a:effectLst/>
                <a:latin typeface="Times New Roman" panose="02020603050405020304" pitchFamily="18" charset="0"/>
                <a:ea typeface="华文中宋" panose="02010600040101010101" pitchFamily="2" charset="-122"/>
              </a:rPr>
              <a:t>抽送一下，产生一个脉冲纵波</a:t>
            </a:r>
          </a:p>
        </p:txBody>
      </p:sp>
      <p:sp>
        <p:nvSpPr>
          <p:cNvPr id="95485" name="Text Box 1277"/>
          <p:cNvSpPr txBox="1">
            <a:spLocks noChangeArrowheads="1"/>
          </p:cNvSpPr>
          <p:nvPr/>
        </p:nvSpPr>
        <p:spPr bwMode="auto">
          <a:xfrm>
            <a:off x="6902450" y="980728"/>
            <a:ext cx="1322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solidFill>
                  <a:srgbClr val="969696"/>
                </a:solidFill>
                <a:effectLst/>
                <a:latin typeface="Times New Roman" panose="02020603050405020304" pitchFamily="18" charset="0"/>
                <a:ea typeface="华文中宋" panose="02010600040101010101" pitchFamily="2" charset="-122"/>
              </a:rPr>
              <a:t>软弹簧</a:t>
            </a:r>
          </a:p>
        </p:txBody>
      </p:sp>
      <p:grpSp>
        <p:nvGrpSpPr>
          <p:cNvPr id="95486" name="Group 1278"/>
          <p:cNvGrpSpPr/>
          <p:nvPr/>
        </p:nvGrpSpPr>
        <p:grpSpPr bwMode="auto">
          <a:xfrm>
            <a:off x="1625600" y="3501678"/>
            <a:ext cx="6470650" cy="544513"/>
            <a:chOff x="653" y="2322"/>
            <a:chExt cx="4076" cy="343"/>
          </a:xfrm>
        </p:grpSpPr>
        <p:sp>
          <p:nvSpPr>
            <p:cNvPr id="95487" name="Freeform 1279"/>
            <p:cNvSpPr/>
            <p:nvPr/>
          </p:nvSpPr>
          <p:spPr bwMode="auto">
            <a:xfrm flipV="1">
              <a:off x="653"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88" name="Freeform 1280"/>
            <p:cNvSpPr/>
            <p:nvPr/>
          </p:nvSpPr>
          <p:spPr bwMode="auto">
            <a:xfrm>
              <a:off x="690"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89" name="Freeform 1281"/>
            <p:cNvSpPr/>
            <p:nvPr/>
          </p:nvSpPr>
          <p:spPr bwMode="auto">
            <a:xfrm>
              <a:off x="765"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0" name="Freeform 1282"/>
            <p:cNvSpPr/>
            <p:nvPr/>
          </p:nvSpPr>
          <p:spPr bwMode="auto">
            <a:xfrm>
              <a:off x="84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1" name="Freeform 1283"/>
            <p:cNvSpPr/>
            <p:nvPr/>
          </p:nvSpPr>
          <p:spPr bwMode="auto">
            <a:xfrm flipV="1">
              <a:off x="72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2" name="Freeform 1284"/>
            <p:cNvSpPr/>
            <p:nvPr/>
          </p:nvSpPr>
          <p:spPr bwMode="auto">
            <a:xfrm flipV="1">
              <a:off x="803"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3" name="Freeform 1285"/>
            <p:cNvSpPr/>
            <p:nvPr/>
          </p:nvSpPr>
          <p:spPr bwMode="auto">
            <a:xfrm flipV="1">
              <a:off x="1106"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4" name="Freeform 1286"/>
            <p:cNvSpPr/>
            <p:nvPr/>
          </p:nvSpPr>
          <p:spPr bwMode="auto">
            <a:xfrm>
              <a:off x="114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5" name="Freeform 1287"/>
            <p:cNvSpPr/>
            <p:nvPr/>
          </p:nvSpPr>
          <p:spPr bwMode="auto">
            <a:xfrm>
              <a:off x="1218"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6" name="Freeform 1288"/>
            <p:cNvSpPr/>
            <p:nvPr/>
          </p:nvSpPr>
          <p:spPr bwMode="auto">
            <a:xfrm flipV="1">
              <a:off x="118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7" name="Freeform 1289"/>
            <p:cNvSpPr/>
            <p:nvPr/>
          </p:nvSpPr>
          <p:spPr bwMode="auto">
            <a:xfrm flipV="1">
              <a:off x="1256"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8" name="Freeform 1290"/>
            <p:cNvSpPr/>
            <p:nvPr/>
          </p:nvSpPr>
          <p:spPr bwMode="auto">
            <a:xfrm flipV="1">
              <a:off x="8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499" name="Freeform 1291"/>
            <p:cNvSpPr/>
            <p:nvPr/>
          </p:nvSpPr>
          <p:spPr bwMode="auto">
            <a:xfrm>
              <a:off x="916" y="232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0" name="Freeform 1292"/>
            <p:cNvSpPr/>
            <p:nvPr/>
          </p:nvSpPr>
          <p:spPr bwMode="auto">
            <a:xfrm>
              <a:off x="992" y="232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1" name="Freeform 1293"/>
            <p:cNvSpPr/>
            <p:nvPr/>
          </p:nvSpPr>
          <p:spPr bwMode="auto">
            <a:xfrm>
              <a:off x="1067"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2" name="Freeform 1294"/>
            <p:cNvSpPr/>
            <p:nvPr/>
          </p:nvSpPr>
          <p:spPr bwMode="auto">
            <a:xfrm flipV="1">
              <a:off x="954" y="249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3" name="Freeform 1295"/>
            <p:cNvSpPr/>
            <p:nvPr/>
          </p:nvSpPr>
          <p:spPr bwMode="auto">
            <a:xfrm flipV="1">
              <a:off x="1029" y="249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4" name="Freeform 1296"/>
            <p:cNvSpPr/>
            <p:nvPr/>
          </p:nvSpPr>
          <p:spPr bwMode="auto">
            <a:xfrm flipV="1">
              <a:off x="2012"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5" name="Freeform 1297"/>
            <p:cNvSpPr/>
            <p:nvPr/>
          </p:nvSpPr>
          <p:spPr bwMode="auto">
            <a:xfrm>
              <a:off x="2049"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6" name="Freeform 1298"/>
            <p:cNvSpPr/>
            <p:nvPr/>
          </p:nvSpPr>
          <p:spPr bwMode="auto">
            <a:xfrm>
              <a:off x="2124"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7" name="Freeform 1299"/>
            <p:cNvSpPr/>
            <p:nvPr/>
          </p:nvSpPr>
          <p:spPr bwMode="auto">
            <a:xfrm flipV="1">
              <a:off x="2087"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8" name="Freeform 1300"/>
            <p:cNvSpPr/>
            <p:nvPr/>
          </p:nvSpPr>
          <p:spPr bwMode="auto">
            <a:xfrm flipV="1">
              <a:off x="178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09" name="Freeform 1301"/>
            <p:cNvSpPr/>
            <p:nvPr/>
          </p:nvSpPr>
          <p:spPr bwMode="auto">
            <a:xfrm>
              <a:off x="1823"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0" name="Freeform 1302"/>
            <p:cNvSpPr/>
            <p:nvPr/>
          </p:nvSpPr>
          <p:spPr bwMode="auto">
            <a:xfrm>
              <a:off x="1898"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1" name="Freeform 1303"/>
            <p:cNvSpPr/>
            <p:nvPr/>
          </p:nvSpPr>
          <p:spPr bwMode="auto">
            <a:xfrm>
              <a:off x="1973"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2" name="Freeform 1304"/>
            <p:cNvSpPr/>
            <p:nvPr/>
          </p:nvSpPr>
          <p:spPr bwMode="auto">
            <a:xfrm flipV="1">
              <a:off x="186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3" name="Freeform 1305"/>
            <p:cNvSpPr/>
            <p:nvPr/>
          </p:nvSpPr>
          <p:spPr bwMode="auto">
            <a:xfrm flipV="1">
              <a:off x="1936"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4" name="Freeform 1306"/>
            <p:cNvSpPr/>
            <p:nvPr/>
          </p:nvSpPr>
          <p:spPr bwMode="auto">
            <a:xfrm flipV="1">
              <a:off x="1558"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5" name="Freeform 1307"/>
            <p:cNvSpPr/>
            <p:nvPr/>
          </p:nvSpPr>
          <p:spPr bwMode="auto">
            <a:xfrm>
              <a:off x="1595" y="232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6" name="Freeform 1308"/>
            <p:cNvSpPr/>
            <p:nvPr/>
          </p:nvSpPr>
          <p:spPr bwMode="auto">
            <a:xfrm>
              <a:off x="1671" y="232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7" name="Freeform 1309"/>
            <p:cNvSpPr/>
            <p:nvPr/>
          </p:nvSpPr>
          <p:spPr bwMode="auto">
            <a:xfrm>
              <a:off x="174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8" name="Freeform 1310"/>
            <p:cNvSpPr/>
            <p:nvPr/>
          </p:nvSpPr>
          <p:spPr bwMode="auto">
            <a:xfrm flipV="1">
              <a:off x="1633" y="2493"/>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19" name="Freeform 1311"/>
            <p:cNvSpPr/>
            <p:nvPr/>
          </p:nvSpPr>
          <p:spPr bwMode="auto">
            <a:xfrm flipV="1">
              <a:off x="1708" y="249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0" name="Freeform 1312"/>
            <p:cNvSpPr/>
            <p:nvPr/>
          </p:nvSpPr>
          <p:spPr bwMode="auto">
            <a:xfrm flipV="1">
              <a:off x="1333"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1" name="Freeform 1313"/>
            <p:cNvSpPr/>
            <p:nvPr/>
          </p:nvSpPr>
          <p:spPr bwMode="auto">
            <a:xfrm>
              <a:off x="1370"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2" name="Freeform 1314"/>
            <p:cNvSpPr/>
            <p:nvPr/>
          </p:nvSpPr>
          <p:spPr bwMode="auto">
            <a:xfrm>
              <a:off x="1445"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3" name="Freeform 1315"/>
            <p:cNvSpPr/>
            <p:nvPr/>
          </p:nvSpPr>
          <p:spPr bwMode="auto">
            <a:xfrm>
              <a:off x="1520"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4" name="Freeform 1316"/>
            <p:cNvSpPr/>
            <p:nvPr/>
          </p:nvSpPr>
          <p:spPr bwMode="auto">
            <a:xfrm flipV="1">
              <a:off x="1408"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5" name="Freeform 1317"/>
            <p:cNvSpPr/>
            <p:nvPr/>
          </p:nvSpPr>
          <p:spPr bwMode="auto">
            <a:xfrm flipV="1">
              <a:off x="1483"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6" name="Freeform 1318"/>
            <p:cNvSpPr/>
            <p:nvPr/>
          </p:nvSpPr>
          <p:spPr bwMode="auto">
            <a:xfrm>
              <a:off x="1293"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7" name="Freeform 1319"/>
            <p:cNvSpPr/>
            <p:nvPr/>
          </p:nvSpPr>
          <p:spPr bwMode="auto">
            <a:xfrm flipV="1">
              <a:off x="246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8" name="Freeform 1320"/>
            <p:cNvSpPr/>
            <p:nvPr/>
          </p:nvSpPr>
          <p:spPr bwMode="auto">
            <a:xfrm>
              <a:off x="250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29" name="Freeform 1321"/>
            <p:cNvSpPr/>
            <p:nvPr/>
          </p:nvSpPr>
          <p:spPr bwMode="auto">
            <a:xfrm>
              <a:off x="257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0" name="Freeform 1322"/>
            <p:cNvSpPr/>
            <p:nvPr/>
          </p:nvSpPr>
          <p:spPr bwMode="auto">
            <a:xfrm>
              <a:off x="265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1" name="Freeform 1323"/>
            <p:cNvSpPr/>
            <p:nvPr/>
          </p:nvSpPr>
          <p:spPr bwMode="auto">
            <a:xfrm flipV="1">
              <a:off x="253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2" name="Freeform 1324"/>
            <p:cNvSpPr/>
            <p:nvPr/>
          </p:nvSpPr>
          <p:spPr bwMode="auto">
            <a:xfrm flipV="1">
              <a:off x="261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3" name="Freeform 1325"/>
            <p:cNvSpPr/>
            <p:nvPr/>
          </p:nvSpPr>
          <p:spPr bwMode="auto">
            <a:xfrm flipV="1">
              <a:off x="2238" y="2495"/>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4" name="Freeform 1326"/>
            <p:cNvSpPr/>
            <p:nvPr/>
          </p:nvSpPr>
          <p:spPr bwMode="auto">
            <a:xfrm>
              <a:off x="2275" y="2326"/>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5" name="Freeform 1327"/>
            <p:cNvSpPr/>
            <p:nvPr/>
          </p:nvSpPr>
          <p:spPr bwMode="auto">
            <a:xfrm>
              <a:off x="235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6" name="Freeform 1328"/>
            <p:cNvSpPr/>
            <p:nvPr/>
          </p:nvSpPr>
          <p:spPr bwMode="auto">
            <a:xfrm>
              <a:off x="2425" y="2326"/>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7" name="Freeform 1329"/>
            <p:cNvSpPr/>
            <p:nvPr/>
          </p:nvSpPr>
          <p:spPr bwMode="auto">
            <a:xfrm flipV="1">
              <a:off x="2313" y="2495"/>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8" name="Freeform 1330"/>
            <p:cNvSpPr/>
            <p:nvPr/>
          </p:nvSpPr>
          <p:spPr bwMode="auto">
            <a:xfrm flipV="1">
              <a:off x="2388"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39" name="Freeform 1331"/>
            <p:cNvSpPr/>
            <p:nvPr/>
          </p:nvSpPr>
          <p:spPr bwMode="auto">
            <a:xfrm>
              <a:off x="2199"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0" name="Freeform 1332"/>
            <p:cNvSpPr/>
            <p:nvPr/>
          </p:nvSpPr>
          <p:spPr bwMode="auto">
            <a:xfrm flipV="1">
              <a:off x="2162"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1" name="Freeform 1333"/>
            <p:cNvSpPr/>
            <p:nvPr/>
          </p:nvSpPr>
          <p:spPr bwMode="auto">
            <a:xfrm flipV="1">
              <a:off x="2693"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2" name="Freeform 1334"/>
            <p:cNvSpPr/>
            <p:nvPr/>
          </p:nvSpPr>
          <p:spPr bwMode="auto">
            <a:xfrm>
              <a:off x="2730"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3" name="Freeform 1335"/>
            <p:cNvSpPr/>
            <p:nvPr/>
          </p:nvSpPr>
          <p:spPr bwMode="auto">
            <a:xfrm>
              <a:off x="2805"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4" name="Freeform 1336"/>
            <p:cNvSpPr/>
            <p:nvPr/>
          </p:nvSpPr>
          <p:spPr bwMode="auto">
            <a:xfrm>
              <a:off x="288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5" name="Freeform 1337"/>
            <p:cNvSpPr/>
            <p:nvPr/>
          </p:nvSpPr>
          <p:spPr bwMode="auto">
            <a:xfrm flipV="1">
              <a:off x="276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6" name="Freeform 1338"/>
            <p:cNvSpPr/>
            <p:nvPr/>
          </p:nvSpPr>
          <p:spPr bwMode="auto">
            <a:xfrm flipV="1">
              <a:off x="2843"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547" name="Group 1339"/>
            <p:cNvGrpSpPr/>
            <p:nvPr/>
          </p:nvGrpSpPr>
          <p:grpSpPr bwMode="auto">
            <a:xfrm>
              <a:off x="4051" y="2323"/>
              <a:ext cx="678" cy="342"/>
              <a:chOff x="4051" y="2323"/>
              <a:chExt cx="678" cy="342"/>
            </a:xfrm>
          </p:grpSpPr>
          <p:sp>
            <p:nvSpPr>
              <p:cNvPr id="95548" name="Freeform 1340"/>
              <p:cNvSpPr/>
              <p:nvPr/>
            </p:nvSpPr>
            <p:spPr bwMode="auto">
              <a:xfrm flipV="1">
                <a:off x="450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49" name="Freeform 1341"/>
              <p:cNvSpPr/>
              <p:nvPr/>
            </p:nvSpPr>
            <p:spPr bwMode="auto">
              <a:xfrm>
                <a:off x="454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0" name="Freeform 1342"/>
              <p:cNvSpPr/>
              <p:nvPr/>
            </p:nvSpPr>
            <p:spPr bwMode="auto">
              <a:xfrm>
                <a:off x="461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1" name="Freeform 1343"/>
              <p:cNvSpPr/>
              <p:nvPr/>
            </p:nvSpPr>
            <p:spPr bwMode="auto">
              <a:xfrm>
                <a:off x="469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2" name="Freeform 1344"/>
              <p:cNvSpPr/>
              <p:nvPr/>
            </p:nvSpPr>
            <p:spPr bwMode="auto">
              <a:xfrm flipV="1">
                <a:off x="45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3" name="Freeform 1345"/>
              <p:cNvSpPr/>
              <p:nvPr/>
            </p:nvSpPr>
            <p:spPr bwMode="auto">
              <a:xfrm flipV="1">
                <a:off x="465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4" name="Freeform 1346"/>
              <p:cNvSpPr/>
              <p:nvPr/>
            </p:nvSpPr>
            <p:spPr bwMode="auto">
              <a:xfrm flipV="1">
                <a:off x="4277"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5" name="Freeform 1347"/>
              <p:cNvSpPr/>
              <p:nvPr/>
            </p:nvSpPr>
            <p:spPr bwMode="auto">
              <a:xfrm>
                <a:off x="4314"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6" name="Freeform 1348"/>
              <p:cNvSpPr/>
              <p:nvPr/>
            </p:nvSpPr>
            <p:spPr bwMode="auto">
              <a:xfrm>
                <a:off x="4389"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7" name="Freeform 1349"/>
              <p:cNvSpPr/>
              <p:nvPr/>
            </p:nvSpPr>
            <p:spPr bwMode="auto">
              <a:xfrm>
                <a:off x="4464" y="2325"/>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8" name="Freeform 1350"/>
              <p:cNvSpPr/>
              <p:nvPr/>
            </p:nvSpPr>
            <p:spPr bwMode="auto">
              <a:xfrm flipV="1">
                <a:off x="4352"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59" name="Freeform 1351"/>
              <p:cNvSpPr/>
              <p:nvPr/>
            </p:nvSpPr>
            <p:spPr bwMode="auto">
              <a:xfrm flipV="1">
                <a:off x="4427" y="2493"/>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0" name="Freeform 1352"/>
              <p:cNvSpPr/>
              <p:nvPr/>
            </p:nvSpPr>
            <p:spPr bwMode="auto">
              <a:xfrm flipV="1">
                <a:off x="405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1" name="Freeform 1353"/>
              <p:cNvSpPr/>
              <p:nvPr/>
            </p:nvSpPr>
            <p:spPr bwMode="auto">
              <a:xfrm>
                <a:off x="4088"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2" name="Freeform 1354"/>
              <p:cNvSpPr/>
              <p:nvPr/>
            </p:nvSpPr>
            <p:spPr bwMode="auto">
              <a:xfrm>
                <a:off x="416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3" name="Freeform 1355"/>
              <p:cNvSpPr/>
              <p:nvPr/>
            </p:nvSpPr>
            <p:spPr bwMode="auto">
              <a:xfrm>
                <a:off x="4238"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4" name="Freeform 1356"/>
              <p:cNvSpPr/>
              <p:nvPr/>
            </p:nvSpPr>
            <p:spPr bwMode="auto">
              <a:xfrm flipV="1">
                <a:off x="412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5" name="Freeform 1357"/>
              <p:cNvSpPr/>
              <p:nvPr/>
            </p:nvSpPr>
            <p:spPr bwMode="auto">
              <a:xfrm flipV="1">
                <a:off x="420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5566" name="Freeform 1358"/>
            <p:cNvSpPr/>
            <p:nvPr/>
          </p:nvSpPr>
          <p:spPr bwMode="auto">
            <a:xfrm flipV="1">
              <a:off x="3825"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7" name="Freeform 1359"/>
            <p:cNvSpPr/>
            <p:nvPr/>
          </p:nvSpPr>
          <p:spPr bwMode="auto">
            <a:xfrm>
              <a:off x="3862"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8" name="Freeform 1360"/>
            <p:cNvSpPr/>
            <p:nvPr/>
          </p:nvSpPr>
          <p:spPr bwMode="auto">
            <a:xfrm>
              <a:off x="3937"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69" name="Freeform 1361"/>
            <p:cNvSpPr/>
            <p:nvPr/>
          </p:nvSpPr>
          <p:spPr bwMode="auto">
            <a:xfrm>
              <a:off x="4012"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0" name="Freeform 1362"/>
            <p:cNvSpPr/>
            <p:nvPr/>
          </p:nvSpPr>
          <p:spPr bwMode="auto">
            <a:xfrm flipV="1">
              <a:off x="390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1" name="Freeform 1363"/>
            <p:cNvSpPr/>
            <p:nvPr/>
          </p:nvSpPr>
          <p:spPr bwMode="auto">
            <a:xfrm flipV="1">
              <a:off x="3975"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2" name="Freeform 1364"/>
            <p:cNvSpPr/>
            <p:nvPr/>
          </p:nvSpPr>
          <p:spPr bwMode="auto">
            <a:xfrm flipV="1">
              <a:off x="359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3" name="Freeform 1365"/>
            <p:cNvSpPr/>
            <p:nvPr/>
          </p:nvSpPr>
          <p:spPr bwMode="auto">
            <a:xfrm>
              <a:off x="3635"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4" name="Freeform 1366"/>
            <p:cNvSpPr/>
            <p:nvPr/>
          </p:nvSpPr>
          <p:spPr bwMode="auto">
            <a:xfrm>
              <a:off x="3711"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5" name="Freeform 1367"/>
            <p:cNvSpPr/>
            <p:nvPr/>
          </p:nvSpPr>
          <p:spPr bwMode="auto">
            <a:xfrm>
              <a:off x="3786"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6" name="Freeform 1368"/>
            <p:cNvSpPr/>
            <p:nvPr/>
          </p:nvSpPr>
          <p:spPr bwMode="auto">
            <a:xfrm flipV="1">
              <a:off x="3673"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7" name="Freeform 1369"/>
            <p:cNvSpPr/>
            <p:nvPr/>
          </p:nvSpPr>
          <p:spPr bwMode="auto">
            <a:xfrm flipV="1">
              <a:off x="3748"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8" name="Freeform 1370"/>
            <p:cNvSpPr/>
            <p:nvPr/>
          </p:nvSpPr>
          <p:spPr bwMode="auto">
            <a:xfrm flipV="1">
              <a:off x="337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79" name="Freeform 1371"/>
            <p:cNvSpPr/>
            <p:nvPr/>
          </p:nvSpPr>
          <p:spPr bwMode="auto">
            <a:xfrm>
              <a:off x="3409"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0" name="Freeform 1372"/>
            <p:cNvSpPr/>
            <p:nvPr/>
          </p:nvSpPr>
          <p:spPr bwMode="auto">
            <a:xfrm>
              <a:off x="3484"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1" name="Freeform 1373"/>
            <p:cNvSpPr/>
            <p:nvPr/>
          </p:nvSpPr>
          <p:spPr bwMode="auto">
            <a:xfrm>
              <a:off x="3559"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2" name="Freeform 1374"/>
            <p:cNvSpPr/>
            <p:nvPr/>
          </p:nvSpPr>
          <p:spPr bwMode="auto">
            <a:xfrm flipV="1">
              <a:off x="34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3" name="Freeform 1375"/>
            <p:cNvSpPr/>
            <p:nvPr/>
          </p:nvSpPr>
          <p:spPr bwMode="auto">
            <a:xfrm flipV="1">
              <a:off x="3522"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4" name="Freeform 1376"/>
            <p:cNvSpPr/>
            <p:nvPr/>
          </p:nvSpPr>
          <p:spPr bwMode="auto">
            <a:xfrm flipV="1">
              <a:off x="31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5" name="Freeform 1377"/>
            <p:cNvSpPr/>
            <p:nvPr/>
          </p:nvSpPr>
          <p:spPr bwMode="auto">
            <a:xfrm>
              <a:off x="3184"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6" name="Freeform 1378"/>
            <p:cNvSpPr/>
            <p:nvPr/>
          </p:nvSpPr>
          <p:spPr bwMode="auto">
            <a:xfrm>
              <a:off x="3259"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7" name="Freeform 1379"/>
            <p:cNvSpPr/>
            <p:nvPr/>
          </p:nvSpPr>
          <p:spPr bwMode="auto">
            <a:xfrm>
              <a:off x="3334"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8" name="Freeform 1380"/>
            <p:cNvSpPr/>
            <p:nvPr/>
          </p:nvSpPr>
          <p:spPr bwMode="auto">
            <a:xfrm flipV="1">
              <a:off x="322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89" name="Freeform 1381"/>
            <p:cNvSpPr/>
            <p:nvPr/>
          </p:nvSpPr>
          <p:spPr bwMode="auto">
            <a:xfrm flipV="1">
              <a:off x="3297"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90" name="Freeform 1382"/>
            <p:cNvSpPr/>
            <p:nvPr/>
          </p:nvSpPr>
          <p:spPr bwMode="auto">
            <a:xfrm flipV="1">
              <a:off x="292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91" name="Freeform 1383"/>
            <p:cNvSpPr/>
            <p:nvPr/>
          </p:nvSpPr>
          <p:spPr bwMode="auto">
            <a:xfrm>
              <a:off x="2957"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92" name="Freeform 1384"/>
            <p:cNvSpPr/>
            <p:nvPr/>
          </p:nvSpPr>
          <p:spPr bwMode="auto">
            <a:xfrm>
              <a:off x="3033"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93" name="Freeform 1385"/>
            <p:cNvSpPr/>
            <p:nvPr/>
          </p:nvSpPr>
          <p:spPr bwMode="auto">
            <a:xfrm>
              <a:off x="3108"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94" name="Freeform 1386"/>
            <p:cNvSpPr/>
            <p:nvPr/>
          </p:nvSpPr>
          <p:spPr bwMode="auto">
            <a:xfrm flipV="1">
              <a:off x="2995"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595" name="Freeform 1387"/>
            <p:cNvSpPr/>
            <p:nvPr/>
          </p:nvSpPr>
          <p:spPr bwMode="auto">
            <a:xfrm flipV="1">
              <a:off x="3070"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596" name="Group 1388"/>
          <p:cNvGrpSpPr/>
          <p:nvPr/>
        </p:nvGrpSpPr>
        <p:grpSpPr bwMode="auto">
          <a:xfrm>
            <a:off x="1582738" y="3481041"/>
            <a:ext cx="6513512" cy="576262"/>
            <a:chOff x="679" y="3377"/>
            <a:chExt cx="4103" cy="363"/>
          </a:xfrm>
        </p:grpSpPr>
        <p:sp>
          <p:nvSpPr>
            <p:cNvPr id="95597" name="Rectangle 1389"/>
            <p:cNvSpPr>
              <a:spLocks noChangeArrowheads="1"/>
            </p:cNvSpPr>
            <p:nvPr/>
          </p:nvSpPr>
          <p:spPr bwMode="auto">
            <a:xfrm>
              <a:off x="679" y="3377"/>
              <a:ext cx="4103" cy="363"/>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598" name="Group 1390"/>
            <p:cNvGrpSpPr/>
            <p:nvPr/>
          </p:nvGrpSpPr>
          <p:grpSpPr bwMode="auto">
            <a:xfrm>
              <a:off x="695" y="3383"/>
              <a:ext cx="4073" cy="348"/>
              <a:chOff x="656" y="2792"/>
              <a:chExt cx="4073" cy="348"/>
            </a:xfrm>
          </p:grpSpPr>
          <p:sp>
            <p:nvSpPr>
              <p:cNvPr id="95599" name="Freeform 1391"/>
              <p:cNvSpPr/>
              <p:nvPr/>
            </p:nvSpPr>
            <p:spPr bwMode="auto">
              <a:xfrm flipV="1">
                <a:off x="2577"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0" name="Freeform 1392"/>
              <p:cNvSpPr/>
              <p:nvPr/>
            </p:nvSpPr>
            <p:spPr bwMode="auto">
              <a:xfrm>
                <a:off x="2614"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1" name="Freeform 1393"/>
              <p:cNvSpPr/>
              <p:nvPr/>
            </p:nvSpPr>
            <p:spPr bwMode="auto">
              <a:xfrm>
                <a:off x="2689" y="2798"/>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2" name="Freeform 1394"/>
              <p:cNvSpPr/>
              <p:nvPr/>
            </p:nvSpPr>
            <p:spPr bwMode="auto">
              <a:xfrm>
                <a:off x="2764" y="2799"/>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3" name="Freeform 1395"/>
              <p:cNvSpPr/>
              <p:nvPr/>
            </p:nvSpPr>
            <p:spPr bwMode="auto">
              <a:xfrm flipV="1">
                <a:off x="2652"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4" name="Freeform 1396"/>
              <p:cNvSpPr/>
              <p:nvPr/>
            </p:nvSpPr>
            <p:spPr bwMode="auto">
              <a:xfrm flipV="1">
                <a:off x="2727"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5" name="Freeform 1397"/>
              <p:cNvSpPr/>
              <p:nvPr/>
            </p:nvSpPr>
            <p:spPr bwMode="auto">
              <a:xfrm flipV="1">
                <a:off x="2351" y="2970"/>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6" name="Freeform 1398"/>
              <p:cNvSpPr/>
              <p:nvPr/>
            </p:nvSpPr>
            <p:spPr bwMode="auto">
              <a:xfrm>
                <a:off x="2388" y="2801"/>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7" name="Freeform 1399"/>
              <p:cNvSpPr/>
              <p:nvPr/>
            </p:nvSpPr>
            <p:spPr bwMode="auto">
              <a:xfrm>
                <a:off x="2463"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8" name="Freeform 1400"/>
              <p:cNvSpPr/>
              <p:nvPr/>
            </p:nvSpPr>
            <p:spPr bwMode="auto">
              <a:xfrm>
                <a:off x="2538" y="2801"/>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09" name="Freeform 1401"/>
              <p:cNvSpPr/>
              <p:nvPr/>
            </p:nvSpPr>
            <p:spPr bwMode="auto">
              <a:xfrm flipV="1">
                <a:off x="2426" y="2970"/>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0" name="Freeform 1402"/>
              <p:cNvSpPr/>
              <p:nvPr/>
            </p:nvSpPr>
            <p:spPr bwMode="auto">
              <a:xfrm flipV="1">
                <a:off x="2501" y="2969"/>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1" name="Freeform 1403"/>
              <p:cNvSpPr/>
              <p:nvPr/>
            </p:nvSpPr>
            <p:spPr bwMode="auto">
              <a:xfrm flipV="1">
                <a:off x="2125"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2" name="Freeform 1404"/>
              <p:cNvSpPr/>
              <p:nvPr/>
            </p:nvSpPr>
            <p:spPr bwMode="auto">
              <a:xfrm>
                <a:off x="2162" y="280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3" name="Freeform 1405"/>
              <p:cNvSpPr/>
              <p:nvPr/>
            </p:nvSpPr>
            <p:spPr bwMode="auto">
              <a:xfrm>
                <a:off x="2237"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4" name="Freeform 1406"/>
              <p:cNvSpPr/>
              <p:nvPr/>
            </p:nvSpPr>
            <p:spPr bwMode="auto">
              <a:xfrm>
                <a:off x="2312"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5" name="Freeform 1407"/>
              <p:cNvSpPr/>
              <p:nvPr/>
            </p:nvSpPr>
            <p:spPr bwMode="auto">
              <a:xfrm flipV="1">
                <a:off x="2200"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6" name="Freeform 1408"/>
              <p:cNvSpPr/>
              <p:nvPr/>
            </p:nvSpPr>
            <p:spPr bwMode="auto">
              <a:xfrm flipV="1">
                <a:off x="2275"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7" name="Freeform 1409"/>
              <p:cNvSpPr/>
              <p:nvPr/>
            </p:nvSpPr>
            <p:spPr bwMode="auto">
              <a:xfrm flipV="1">
                <a:off x="1899"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8" name="Freeform 1410"/>
              <p:cNvSpPr/>
              <p:nvPr/>
            </p:nvSpPr>
            <p:spPr bwMode="auto">
              <a:xfrm>
                <a:off x="1936" y="280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19" name="Freeform 1411"/>
              <p:cNvSpPr/>
              <p:nvPr/>
            </p:nvSpPr>
            <p:spPr bwMode="auto">
              <a:xfrm>
                <a:off x="2011"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0" name="Freeform 1412"/>
              <p:cNvSpPr/>
              <p:nvPr/>
            </p:nvSpPr>
            <p:spPr bwMode="auto">
              <a:xfrm>
                <a:off x="2086"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1" name="Freeform 1413"/>
              <p:cNvSpPr/>
              <p:nvPr/>
            </p:nvSpPr>
            <p:spPr bwMode="auto">
              <a:xfrm flipV="1">
                <a:off x="1974"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2" name="Freeform 1414"/>
              <p:cNvSpPr/>
              <p:nvPr/>
            </p:nvSpPr>
            <p:spPr bwMode="auto">
              <a:xfrm flipV="1">
                <a:off x="2049"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3" name="Freeform 1415"/>
              <p:cNvSpPr/>
              <p:nvPr/>
            </p:nvSpPr>
            <p:spPr bwMode="auto">
              <a:xfrm flipV="1">
                <a:off x="1671"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4" name="Freeform 1416"/>
              <p:cNvSpPr/>
              <p:nvPr/>
            </p:nvSpPr>
            <p:spPr bwMode="auto">
              <a:xfrm>
                <a:off x="1708" y="2798"/>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5" name="Freeform 1417"/>
              <p:cNvSpPr/>
              <p:nvPr/>
            </p:nvSpPr>
            <p:spPr bwMode="auto">
              <a:xfrm>
                <a:off x="1784" y="2797"/>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6" name="Freeform 1418"/>
              <p:cNvSpPr/>
              <p:nvPr/>
            </p:nvSpPr>
            <p:spPr bwMode="auto">
              <a:xfrm>
                <a:off x="1859" y="2798"/>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7" name="Freeform 1419"/>
              <p:cNvSpPr/>
              <p:nvPr/>
            </p:nvSpPr>
            <p:spPr bwMode="auto">
              <a:xfrm flipV="1">
                <a:off x="1746" y="2968"/>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8" name="Freeform 1420"/>
              <p:cNvSpPr/>
              <p:nvPr/>
            </p:nvSpPr>
            <p:spPr bwMode="auto">
              <a:xfrm flipV="1">
                <a:off x="1821" y="2968"/>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29" name="Freeform 1421"/>
              <p:cNvSpPr/>
              <p:nvPr/>
            </p:nvSpPr>
            <p:spPr bwMode="auto">
              <a:xfrm flipV="1">
                <a:off x="1446"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0" name="Freeform 1422"/>
              <p:cNvSpPr/>
              <p:nvPr/>
            </p:nvSpPr>
            <p:spPr bwMode="auto">
              <a:xfrm>
                <a:off x="1483" y="2798"/>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1" name="Freeform 1423"/>
              <p:cNvSpPr/>
              <p:nvPr/>
            </p:nvSpPr>
            <p:spPr bwMode="auto">
              <a:xfrm>
                <a:off x="1558" y="2797"/>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2" name="Freeform 1424"/>
              <p:cNvSpPr/>
              <p:nvPr/>
            </p:nvSpPr>
            <p:spPr bwMode="auto">
              <a:xfrm>
                <a:off x="1633" y="2798"/>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3" name="Freeform 1425"/>
              <p:cNvSpPr/>
              <p:nvPr/>
            </p:nvSpPr>
            <p:spPr bwMode="auto">
              <a:xfrm flipV="1">
                <a:off x="1521"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4" name="Freeform 1426"/>
              <p:cNvSpPr/>
              <p:nvPr/>
            </p:nvSpPr>
            <p:spPr bwMode="auto">
              <a:xfrm flipV="1">
                <a:off x="1596" y="2967"/>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5" name="Freeform 1427"/>
              <p:cNvSpPr/>
              <p:nvPr/>
            </p:nvSpPr>
            <p:spPr bwMode="auto">
              <a:xfrm>
                <a:off x="1406" y="2799"/>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6" name="Freeform 1428"/>
              <p:cNvSpPr/>
              <p:nvPr/>
            </p:nvSpPr>
            <p:spPr bwMode="auto">
              <a:xfrm flipV="1">
                <a:off x="2806"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7" name="Freeform 1429"/>
              <p:cNvSpPr/>
              <p:nvPr/>
            </p:nvSpPr>
            <p:spPr bwMode="auto">
              <a:xfrm>
                <a:off x="2843" y="280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8" name="Freeform 1430"/>
              <p:cNvSpPr/>
              <p:nvPr/>
            </p:nvSpPr>
            <p:spPr bwMode="auto">
              <a:xfrm>
                <a:off x="2918"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39" name="Freeform 1431"/>
              <p:cNvSpPr/>
              <p:nvPr/>
            </p:nvSpPr>
            <p:spPr bwMode="auto">
              <a:xfrm>
                <a:off x="2993"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0" name="Freeform 1432"/>
              <p:cNvSpPr/>
              <p:nvPr/>
            </p:nvSpPr>
            <p:spPr bwMode="auto">
              <a:xfrm flipV="1">
                <a:off x="2881"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1" name="Freeform 1433"/>
              <p:cNvSpPr/>
              <p:nvPr/>
            </p:nvSpPr>
            <p:spPr bwMode="auto">
              <a:xfrm flipV="1">
                <a:off x="2956"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2" name="Freeform 1434"/>
              <p:cNvSpPr/>
              <p:nvPr/>
            </p:nvSpPr>
            <p:spPr bwMode="auto">
              <a:xfrm flipV="1">
                <a:off x="4617"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3" name="Freeform 1435"/>
              <p:cNvSpPr/>
              <p:nvPr/>
            </p:nvSpPr>
            <p:spPr bwMode="auto">
              <a:xfrm>
                <a:off x="4654"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4" name="Freeform 1436"/>
              <p:cNvSpPr/>
              <p:nvPr/>
            </p:nvSpPr>
            <p:spPr bwMode="auto">
              <a:xfrm flipV="1">
                <a:off x="4692"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5" name="Freeform 1437"/>
              <p:cNvSpPr/>
              <p:nvPr/>
            </p:nvSpPr>
            <p:spPr bwMode="auto">
              <a:xfrm flipV="1">
                <a:off x="4390" y="2969"/>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6" name="Freeform 1438"/>
              <p:cNvSpPr/>
              <p:nvPr/>
            </p:nvSpPr>
            <p:spPr bwMode="auto">
              <a:xfrm>
                <a:off x="4427"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7" name="Freeform 1439"/>
              <p:cNvSpPr/>
              <p:nvPr/>
            </p:nvSpPr>
            <p:spPr bwMode="auto">
              <a:xfrm>
                <a:off x="4502" y="2799"/>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8" name="Freeform 1440"/>
              <p:cNvSpPr/>
              <p:nvPr/>
            </p:nvSpPr>
            <p:spPr bwMode="auto">
              <a:xfrm>
                <a:off x="4577" y="2800"/>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49" name="Freeform 1441"/>
              <p:cNvSpPr/>
              <p:nvPr/>
            </p:nvSpPr>
            <p:spPr bwMode="auto">
              <a:xfrm flipV="1">
                <a:off x="4465" y="2969"/>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0" name="Freeform 1442"/>
              <p:cNvSpPr/>
              <p:nvPr/>
            </p:nvSpPr>
            <p:spPr bwMode="auto">
              <a:xfrm flipV="1">
                <a:off x="4540" y="2968"/>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1" name="Freeform 1443"/>
              <p:cNvSpPr/>
              <p:nvPr/>
            </p:nvSpPr>
            <p:spPr bwMode="auto">
              <a:xfrm flipV="1">
                <a:off x="4164"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2" name="Freeform 1444"/>
              <p:cNvSpPr/>
              <p:nvPr/>
            </p:nvSpPr>
            <p:spPr bwMode="auto">
              <a:xfrm>
                <a:off x="4201" y="280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3" name="Freeform 1445"/>
              <p:cNvSpPr/>
              <p:nvPr/>
            </p:nvSpPr>
            <p:spPr bwMode="auto">
              <a:xfrm>
                <a:off x="4276"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4" name="Freeform 1446"/>
              <p:cNvSpPr/>
              <p:nvPr/>
            </p:nvSpPr>
            <p:spPr bwMode="auto">
              <a:xfrm>
                <a:off x="4351"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5" name="Freeform 1447"/>
              <p:cNvSpPr/>
              <p:nvPr/>
            </p:nvSpPr>
            <p:spPr bwMode="auto">
              <a:xfrm flipV="1">
                <a:off x="4239"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6" name="Freeform 1448"/>
              <p:cNvSpPr/>
              <p:nvPr/>
            </p:nvSpPr>
            <p:spPr bwMode="auto">
              <a:xfrm flipV="1">
                <a:off x="4314"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7" name="Freeform 1449"/>
              <p:cNvSpPr/>
              <p:nvPr/>
            </p:nvSpPr>
            <p:spPr bwMode="auto">
              <a:xfrm flipV="1">
                <a:off x="3938"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8" name="Freeform 1450"/>
              <p:cNvSpPr/>
              <p:nvPr/>
            </p:nvSpPr>
            <p:spPr bwMode="auto">
              <a:xfrm>
                <a:off x="3975" y="280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59" name="Freeform 1451"/>
              <p:cNvSpPr/>
              <p:nvPr/>
            </p:nvSpPr>
            <p:spPr bwMode="auto">
              <a:xfrm>
                <a:off x="4050"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0" name="Freeform 1452"/>
              <p:cNvSpPr/>
              <p:nvPr/>
            </p:nvSpPr>
            <p:spPr bwMode="auto">
              <a:xfrm>
                <a:off x="4125" y="280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1" name="Freeform 1453"/>
              <p:cNvSpPr/>
              <p:nvPr/>
            </p:nvSpPr>
            <p:spPr bwMode="auto">
              <a:xfrm flipV="1">
                <a:off x="4013"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2" name="Freeform 1454"/>
              <p:cNvSpPr/>
              <p:nvPr/>
            </p:nvSpPr>
            <p:spPr bwMode="auto">
              <a:xfrm flipV="1">
                <a:off x="4088" y="296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3" name="Freeform 1455"/>
              <p:cNvSpPr/>
              <p:nvPr/>
            </p:nvSpPr>
            <p:spPr bwMode="auto">
              <a:xfrm flipV="1">
                <a:off x="3711"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4" name="Freeform 1456"/>
              <p:cNvSpPr/>
              <p:nvPr/>
            </p:nvSpPr>
            <p:spPr bwMode="auto">
              <a:xfrm>
                <a:off x="3748" y="2799"/>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5" name="Freeform 1457"/>
              <p:cNvSpPr/>
              <p:nvPr/>
            </p:nvSpPr>
            <p:spPr bwMode="auto">
              <a:xfrm>
                <a:off x="3824" y="279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6" name="Freeform 1458"/>
              <p:cNvSpPr/>
              <p:nvPr/>
            </p:nvSpPr>
            <p:spPr bwMode="auto">
              <a:xfrm>
                <a:off x="3899"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7" name="Freeform 1459"/>
              <p:cNvSpPr/>
              <p:nvPr/>
            </p:nvSpPr>
            <p:spPr bwMode="auto">
              <a:xfrm flipV="1">
                <a:off x="3786" y="2969"/>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8" name="Freeform 1460"/>
              <p:cNvSpPr/>
              <p:nvPr/>
            </p:nvSpPr>
            <p:spPr bwMode="auto">
              <a:xfrm flipV="1">
                <a:off x="3861" y="296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69" name="Freeform 1461"/>
              <p:cNvSpPr/>
              <p:nvPr/>
            </p:nvSpPr>
            <p:spPr bwMode="auto">
              <a:xfrm flipV="1">
                <a:off x="3485"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0" name="Freeform 1462"/>
              <p:cNvSpPr/>
              <p:nvPr/>
            </p:nvSpPr>
            <p:spPr bwMode="auto">
              <a:xfrm>
                <a:off x="3522" y="2798"/>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1" name="Freeform 1463"/>
              <p:cNvSpPr/>
              <p:nvPr/>
            </p:nvSpPr>
            <p:spPr bwMode="auto">
              <a:xfrm>
                <a:off x="3597" y="2797"/>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2" name="Freeform 1464"/>
              <p:cNvSpPr/>
              <p:nvPr/>
            </p:nvSpPr>
            <p:spPr bwMode="auto">
              <a:xfrm>
                <a:off x="3672" y="2798"/>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3" name="Freeform 1465"/>
              <p:cNvSpPr/>
              <p:nvPr/>
            </p:nvSpPr>
            <p:spPr bwMode="auto">
              <a:xfrm flipV="1">
                <a:off x="3560"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4" name="Freeform 1466"/>
              <p:cNvSpPr/>
              <p:nvPr/>
            </p:nvSpPr>
            <p:spPr bwMode="auto">
              <a:xfrm flipV="1">
                <a:off x="3635" y="2967"/>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5" name="Freeform 1467"/>
              <p:cNvSpPr/>
              <p:nvPr/>
            </p:nvSpPr>
            <p:spPr bwMode="auto">
              <a:xfrm flipV="1">
                <a:off x="3260"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6" name="Freeform 1468"/>
              <p:cNvSpPr/>
              <p:nvPr/>
            </p:nvSpPr>
            <p:spPr bwMode="auto">
              <a:xfrm>
                <a:off x="3297" y="2798"/>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7" name="Freeform 1469"/>
              <p:cNvSpPr/>
              <p:nvPr/>
            </p:nvSpPr>
            <p:spPr bwMode="auto">
              <a:xfrm>
                <a:off x="3372" y="2797"/>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8" name="Freeform 1470"/>
              <p:cNvSpPr/>
              <p:nvPr/>
            </p:nvSpPr>
            <p:spPr bwMode="auto">
              <a:xfrm>
                <a:off x="3447" y="2798"/>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79" name="Freeform 1471"/>
              <p:cNvSpPr/>
              <p:nvPr/>
            </p:nvSpPr>
            <p:spPr bwMode="auto">
              <a:xfrm flipV="1">
                <a:off x="3335" y="296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0" name="Freeform 1472"/>
              <p:cNvSpPr/>
              <p:nvPr/>
            </p:nvSpPr>
            <p:spPr bwMode="auto">
              <a:xfrm flipV="1">
                <a:off x="3410" y="2967"/>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1" name="Freeform 1473"/>
              <p:cNvSpPr/>
              <p:nvPr/>
            </p:nvSpPr>
            <p:spPr bwMode="auto">
              <a:xfrm flipV="1">
                <a:off x="3033" y="297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2" name="Freeform 1474"/>
              <p:cNvSpPr/>
              <p:nvPr/>
            </p:nvSpPr>
            <p:spPr bwMode="auto">
              <a:xfrm>
                <a:off x="3070" y="2799"/>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3" name="Freeform 1475"/>
              <p:cNvSpPr/>
              <p:nvPr/>
            </p:nvSpPr>
            <p:spPr bwMode="auto">
              <a:xfrm>
                <a:off x="3146" y="2798"/>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4" name="Freeform 1476"/>
              <p:cNvSpPr/>
              <p:nvPr/>
            </p:nvSpPr>
            <p:spPr bwMode="auto">
              <a:xfrm>
                <a:off x="3221" y="279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5" name="Freeform 1477"/>
              <p:cNvSpPr/>
              <p:nvPr/>
            </p:nvSpPr>
            <p:spPr bwMode="auto">
              <a:xfrm flipV="1">
                <a:off x="3108" y="2969"/>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6" name="Freeform 1478"/>
              <p:cNvSpPr/>
              <p:nvPr/>
            </p:nvSpPr>
            <p:spPr bwMode="auto">
              <a:xfrm flipV="1">
                <a:off x="3183" y="296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687" name="Group 1479"/>
              <p:cNvGrpSpPr/>
              <p:nvPr/>
            </p:nvGrpSpPr>
            <p:grpSpPr bwMode="auto">
              <a:xfrm>
                <a:off x="656" y="2792"/>
                <a:ext cx="750" cy="346"/>
                <a:chOff x="656" y="2792"/>
                <a:chExt cx="750" cy="346"/>
              </a:xfrm>
            </p:grpSpPr>
            <p:sp>
              <p:nvSpPr>
                <p:cNvPr id="95688" name="Freeform 1480"/>
                <p:cNvSpPr/>
                <p:nvPr/>
              </p:nvSpPr>
              <p:spPr bwMode="auto">
                <a:xfrm flipH="1">
                  <a:off x="759" y="279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89" name="Freeform 1481"/>
                <p:cNvSpPr/>
                <p:nvPr/>
              </p:nvSpPr>
              <p:spPr bwMode="auto">
                <a:xfrm flipH="1" flipV="1">
                  <a:off x="743" y="296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0" name="Freeform 1482"/>
                <p:cNvSpPr/>
                <p:nvPr/>
              </p:nvSpPr>
              <p:spPr bwMode="auto">
                <a:xfrm flipH="1" flipV="1">
                  <a:off x="711" y="296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1" name="Freeform 1483"/>
                <p:cNvSpPr/>
                <p:nvPr/>
              </p:nvSpPr>
              <p:spPr bwMode="auto">
                <a:xfrm flipH="1" flipV="1">
                  <a:off x="679" y="2964"/>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2" name="Freeform 1484"/>
                <p:cNvSpPr/>
                <p:nvPr/>
              </p:nvSpPr>
              <p:spPr bwMode="auto">
                <a:xfrm flipH="1">
                  <a:off x="727" y="279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3" name="Freeform 1485"/>
                <p:cNvSpPr/>
                <p:nvPr/>
              </p:nvSpPr>
              <p:spPr bwMode="auto">
                <a:xfrm flipH="1">
                  <a:off x="695" y="279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4" name="Freeform 1486"/>
                <p:cNvSpPr/>
                <p:nvPr/>
              </p:nvSpPr>
              <p:spPr bwMode="auto">
                <a:xfrm flipH="1">
                  <a:off x="656" y="2792"/>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5" name="Freeform 1487"/>
                <p:cNvSpPr/>
                <p:nvPr/>
              </p:nvSpPr>
              <p:spPr bwMode="auto">
                <a:xfrm flipV="1">
                  <a:off x="775" y="296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6" name="Freeform 1488"/>
                <p:cNvSpPr/>
                <p:nvPr/>
              </p:nvSpPr>
              <p:spPr bwMode="auto">
                <a:xfrm>
                  <a:off x="791" y="279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7" name="Freeform 1489"/>
                <p:cNvSpPr/>
                <p:nvPr/>
              </p:nvSpPr>
              <p:spPr bwMode="auto">
                <a:xfrm>
                  <a:off x="823" y="279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8" name="Freeform 1490"/>
                <p:cNvSpPr/>
                <p:nvPr/>
              </p:nvSpPr>
              <p:spPr bwMode="auto">
                <a:xfrm>
                  <a:off x="855" y="2795"/>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699" name="Freeform 1491"/>
                <p:cNvSpPr/>
                <p:nvPr/>
              </p:nvSpPr>
              <p:spPr bwMode="auto">
                <a:xfrm flipV="1">
                  <a:off x="807" y="296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0" name="Freeform 1492"/>
                <p:cNvSpPr/>
                <p:nvPr/>
              </p:nvSpPr>
              <p:spPr bwMode="auto">
                <a:xfrm flipV="1">
                  <a:off x="839" y="296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1" name="Freeform 1493"/>
                <p:cNvSpPr/>
                <p:nvPr/>
              </p:nvSpPr>
              <p:spPr bwMode="auto">
                <a:xfrm flipV="1">
                  <a:off x="1182" y="2968"/>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2" name="Freeform 1494"/>
                <p:cNvSpPr/>
                <p:nvPr/>
              </p:nvSpPr>
              <p:spPr bwMode="auto">
                <a:xfrm>
                  <a:off x="1226" y="2798"/>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3" name="Freeform 1495"/>
                <p:cNvSpPr/>
                <p:nvPr/>
              </p:nvSpPr>
              <p:spPr bwMode="auto">
                <a:xfrm>
                  <a:off x="1316" y="2797"/>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4" name="Freeform 1496"/>
                <p:cNvSpPr/>
                <p:nvPr/>
              </p:nvSpPr>
              <p:spPr bwMode="auto">
                <a:xfrm flipV="1">
                  <a:off x="1271" y="2968"/>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5" name="Freeform 1497"/>
                <p:cNvSpPr/>
                <p:nvPr/>
              </p:nvSpPr>
              <p:spPr bwMode="auto">
                <a:xfrm flipV="1">
                  <a:off x="1361" y="2967"/>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6" name="Freeform 1498"/>
                <p:cNvSpPr/>
                <p:nvPr/>
              </p:nvSpPr>
              <p:spPr bwMode="auto">
                <a:xfrm flipV="1">
                  <a:off x="999" y="296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7" name="Freeform 1499"/>
                <p:cNvSpPr/>
                <p:nvPr/>
              </p:nvSpPr>
              <p:spPr bwMode="auto">
                <a:xfrm>
                  <a:off x="1030" y="279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8" name="Freeform 1500"/>
                <p:cNvSpPr/>
                <p:nvPr/>
              </p:nvSpPr>
              <p:spPr bwMode="auto">
                <a:xfrm>
                  <a:off x="1092" y="2794"/>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09" name="Freeform 1501"/>
                <p:cNvSpPr/>
                <p:nvPr/>
              </p:nvSpPr>
              <p:spPr bwMode="auto">
                <a:xfrm>
                  <a:off x="1153" y="2795"/>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0" name="Freeform 1502"/>
                <p:cNvSpPr/>
                <p:nvPr/>
              </p:nvSpPr>
              <p:spPr bwMode="auto">
                <a:xfrm flipV="1">
                  <a:off x="1061" y="296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1" name="Freeform 1503"/>
                <p:cNvSpPr/>
                <p:nvPr/>
              </p:nvSpPr>
              <p:spPr bwMode="auto">
                <a:xfrm flipV="1">
                  <a:off x="1122" y="2964"/>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2" name="Freeform 1504"/>
                <p:cNvSpPr/>
                <p:nvPr/>
              </p:nvSpPr>
              <p:spPr bwMode="auto">
                <a:xfrm flipV="1">
                  <a:off x="872" y="2966"/>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3" name="Freeform 1505"/>
                <p:cNvSpPr/>
                <p:nvPr/>
              </p:nvSpPr>
              <p:spPr bwMode="auto">
                <a:xfrm>
                  <a:off x="894" y="2795"/>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4" name="Freeform 1506"/>
                <p:cNvSpPr/>
                <p:nvPr/>
              </p:nvSpPr>
              <p:spPr bwMode="auto">
                <a:xfrm>
                  <a:off x="936" y="2794"/>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5" name="Freeform 1507"/>
                <p:cNvSpPr/>
                <p:nvPr/>
              </p:nvSpPr>
              <p:spPr bwMode="auto">
                <a:xfrm>
                  <a:off x="979" y="2795"/>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6" name="Freeform 1508"/>
                <p:cNvSpPr/>
                <p:nvPr/>
              </p:nvSpPr>
              <p:spPr bwMode="auto">
                <a:xfrm flipV="1">
                  <a:off x="915" y="2965"/>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17" name="Freeform 1509"/>
                <p:cNvSpPr/>
                <p:nvPr/>
              </p:nvSpPr>
              <p:spPr bwMode="auto">
                <a:xfrm flipV="1">
                  <a:off x="957" y="2965"/>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95718" name="Group 1510"/>
          <p:cNvGrpSpPr/>
          <p:nvPr/>
        </p:nvGrpSpPr>
        <p:grpSpPr bwMode="auto">
          <a:xfrm>
            <a:off x="1622425" y="3501678"/>
            <a:ext cx="6480175" cy="563563"/>
            <a:chOff x="671" y="2785"/>
            <a:chExt cx="4082" cy="355"/>
          </a:xfrm>
        </p:grpSpPr>
        <p:sp>
          <p:nvSpPr>
            <p:cNvPr id="95719" name="Rectangle 1511"/>
            <p:cNvSpPr>
              <a:spLocks noChangeArrowheads="1"/>
            </p:cNvSpPr>
            <p:nvPr/>
          </p:nvSpPr>
          <p:spPr bwMode="auto">
            <a:xfrm>
              <a:off x="671" y="2785"/>
              <a:ext cx="4071" cy="355"/>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720" name="Group 1512"/>
            <p:cNvGrpSpPr/>
            <p:nvPr/>
          </p:nvGrpSpPr>
          <p:grpSpPr bwMode="auto">
            <a:xfrm>
              <a:off x="672" y="2790"/>
              <a:ext cx="4081" cy="348"/>
              <a:chOff x="672" y="2790"/>
              <a:chExt cx="4081" cy="348"/>
            </a:xfrm>
          </p:grpSpPr>
          <p:grpSp>
            <p:nvGrpSpPr>
              <p:cNvPr id="95721" name="Group 1513"/>
              <p:cNvGrpSpPr/>
              <p:nvPr/>
            </p:nvGrpSpPr>
            <p:grpSpPr bwMode="auto">
              <a:xfrm>
                <a:off x="672" y="2790"/>
                <a:ext cx="1515" cy="348"/>
                <a:chOff x="1680" y="1835"/>
                <a:chExt cx="1515" cy="348"/>
              </a:xfrm>
            </p:grpSpPr>
            <p:sp>
              <p:nvSpPr>
                <p:cNvPr id="95722" name="Freeform 1514"/>
                <p:cNvSpPr/>
                <p:nvPr/>
              </p:nvSpPr>
              <p:spPr bwMode="auto">
                <a:xfrm flipH="1">
                  <a:off x="1964" y="183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3" name="Freeform 1515"/>
                <p:cNvSpPr/>
                <p:nvPr/>
              </p:nvSpPr>
              <p:spPr bwMode="auto">
                <a:xfrm flipH="1" flipV="1">
                  <a:off x="1908" y="2006"/>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4" name="Freeform 1516"/>
                <p:cNvSpPr/>
                <p:nvPr/>
              </p:nvSpPr>
              <p:spPr bwMode="auto">
                <a:xfrm flipH="1" flipV="1">
                  <a:off x="1794"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5" name="Freeform 1517"/>
                <p:cNvSpPr/>
                <p:nvPr/>
              </p:nvSpPr>
              <p:spPr bwMode="auto">
                <a:xfrm flipH="1" flipV="1">
                  <a:off x="1680" y="200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6" name="Freeform 1518"/>
                <p:cNvSpPr/>
                <p:nvPr/>
              </p:nvSpPr>
              <p:spPr bwMode="auto">
                <a:xfrm flipH="1">
                  <a:off x="1851" y="1836"/>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7" name="Freeform 1519"/>
                <p:cNvSpPr/>
                <p:nvPr/>
              </p:nvSpPr>
              <p:spPr bwMode="auto">
                <a:xfrm flipH="1">
                  <a:off x="1737"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8" name="Freeform 1520"/>
                <p:cNvSpPr/>
                <p:nvPr/>
              </p:nvSpPr>
              <p:spPr bwMode="auto">
                <a:xfrm flipH="1">
                  <a:off x="2248" y="1835"/>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29" name="Freeform 1521"/>
                <p:cNvSpPr/>
                <p:nvPr/>
              </p:nvSpPr>
              <p:spPr bwMode="auto">
                <a:xfrm flipH="1" flipV="1">
                  <a:off x="2203" y="200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0" name="Freeform 1522"/>
                <p:cNvSpPr/>
                <p:nvPr/>
              </p:nvSpPr>
              <p:spPr bwMode="auto">
                <a:xfrm flipH="1" flipV="1">
                  <a:off x="2113" y="200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1" name="Freeform 1523"/>
                <p:cNvSpPr/>
                <p:nvPr/>
              </p:nvSpPr>
              <p:spPr bwMode="auto">
                <a:xfrm flipH="1" flipV="1">
                  <a:off x="2023" y="2006"/>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2" name="Freeform 1524"/>
                <p:cNvSpPr/>
                <p:nvPr/>
              </p:nvSpPr>
              <p:spPr bwMode="auto">
                <a:xfrm flipH="1">
                  <a:off x="2158" y="183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3" name="Freeform 1525"/>
                <p:cNvSpPr/>
                <p:nvPr/>
              </p:nvSpPr>
              <p:spPr bwMode="auto">
                <a:xfrm flipH="1">
                  <a:off x="2068" y="183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4" name="Freeform 1526"/>
                <p:cNvSpPr/>
                <p:nvPr/>
              </p:nvSpPr>
              <p:spPr bwMode="auto">
                <a:xfrm flipH="1">
                  <a:off x="2444"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5" name="Freeform 1527"/>
                <p:cNvSpPr/>
                <p:nvPr/>
              </p:nvSpPr>
              <p:spPr bwMode="auto">
                <a:xfrm flipH="1" flipV="1">
                  <a:off x="2413" y="200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6" name="Freeform 1528"/>
                <p:cNvSpPr/>
                <p:nvPr/>
              </p:nvSpPr>
              <p:spPr bwMode="auto">
                <a:xfrm flipH="1" flipV="1">
                  <a:off x="2352" y="200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7" name="Freeform 1529"/>
                <p:cNvSpPr/>
                <p:nvPr/>
              </p:nvSpPr>
              <p:spPr bwMode="auto">
                <a:xfrm flipH="1" flipV="1">
                  <a:off x="2290" y="2009"/>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8" name="Freeform 1530"/>
                <p:cNvSpPr/>
                <p:nvPr/>
              </p:nvSpPr>
              <p:spPr bwMode="auto">
                <a:xfrm flipH="1">
                  <a:off x="2382"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39" name="Freeform 1531"/>
                <p:cNvSpPr/>
                <p:nvPr/>
              </p:nvSpPr>
              <p:spPr bwMode="auto">
                <a:xfrm flipH="1">
                  <a:off x="2321" y="183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0" name="Freeform 1532"/>
                <p:cNvSpPr/>
                <p:nvPr/>
              </p:nvSpPr>
              <p:spPr bwMode="auto">
                <a:xfrm flipH="1" flipV="1">
                  <a:off x="2559"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1" name="Freeform 1533"/>
                <p:cNvSpPr/>
                <p:nvPr/>
              </p:nvSpPr>
              <p:spPr bwMode="auto">
                <a:xfrm flipH="1" flipV="1">
                  <a:off x="2517" y="200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2" name="Freeform 1534"/>
                <p:cNvSpPr/>
                <p:nvPr/>
              </p:nvSpPr>
              <p:spPr bwMode="auto">
                <a:xfrm flipH="1" flipV="1">
                  <a:off x="2474" y="200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3" name="Freeform 1535"/>
                <p:cNvSpPr/>
                <p:nvPr/>
              </p:nvSpPr>
              <p:spPr bwMode="auto">
                <a:xfrm flipH="1">
                  <a:off x="2538"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4" name="Freeform 1536"/>
                <p:cNvSpPr/>
                <p:nvPr/>
              </p:nvSpPr>
              <p:spPr bwMode="auto">
                <a:xfrm flipH="1">
                  <a:off x="2495" y="183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5" name="Freeform 1537"/>
                <p:cNvSpPr/>
                <p:nvPr/>
              </p:nvSpPr>
              <p:spPr bwMode="auto">
                <a:xfrm flipH="1">
                  <a:off x="2683"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6" name="Freeform 1538"/>
                <p:cNvSpPr/>
                <p:nvPr/>
              </p:nvSpPr>
              <p:spPr bwMode="auto">
                <a:xfrm flipH="1" flipV="1">
                  <a:off x="2667" y="200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7" name="Freeform 1539"/>
                <p:cNvSpPr/>
                <p:nvPr/>
              </p:nvSpPr>
              <p:spPr bwMode="auto">
                <a:xfrm flipH="1" flipV="1">
                  <a:off x="2635"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8" name="Freeform 1540"/>
                <p:cNvSpPr/>
                <p:nvPr/>
              </p:nvSpPr>
              <p:spPr bwMode="auto">
                <a:xfrm flipH="1" flipV="1">
                  <a:off x="2603" y="2009"/>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49" name="Freeform 1541"/>
                <p:cNvSpPr/>
                <p:nvPr/>
              </p:nvSpPr>
              <p:spPr bwMode="auto">
                <a:xfrm flipH="1">
                  <a:off x="2651"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0" name="Freeform 1542"/>
                <p:cNvSpPr/>
                <p:nvPr/>
              </p:nvSpPr>
              <p:spPr bwMode="auto">
                <a:xfrm flipH="1">
                  <a:off x="2619"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1" name="Freeform 1543"/>
                <p:cNvSpPr/>
                <p:nvPr/>
              </p:nvSpPr>
              <p:spPr bwMode="auto">
                <a:xfrm flipH="1">
                  <a:off x="2580" y="183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2" name="Freeform 1544"/>
                <p:cNvSpPr/>
                <p:nvPr/>
              </p:nvSpPr>
              <p:spPr bwMode="auto">
                <a:xfrm flipV="1">
                  <a:off x="2699"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3" name="Freeform 1545"/>
                <p:cNvSpPr/>
                <p:nvPr/>
              </p:nvSpPr>
              <p:spPr bwMode="auto">
                <a:xfrm>
                  <a:off x="2715" y="184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4" name="Freeform 1546"/>
                <p:cNvSpPr/>
                <p:nvPr/>
              </p:nvSpPr>
              <p:spPr bwMode="auto">
                <a:xfrm>
                  <a:off x="2747"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5" name="Freeform 1547"/>
                <p:cNvSpPr/>
                <p:nvPr/>
              </p:nvSpPr>
              <p:spPr bwMode="auto">
                <a:xfrm>
                  <a:off x="2779" y="1840"/>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6" name="Freeform 1548"/>
                <p:cNvSpPr/>
                <p:nvPr/>
              </p:nvSpPr>
              <p:spPr bwMode="auto">
                <a:xfrm flipV="1">
                  <a:off x="2731"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7" name="Freeform 1549"/>
                <p:cNvSpPr/>
                <p:nvPr/>
              </p:nvSpPr>
              <p:spPr bwMode="auto">
                <a:xfrm flipV="1">
                  <a:off x="2763"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8" name="Freeform 1550"/>
                <p:cNvSpPr/>
                <p:nvPr/>
              </p:nvSpPr>
              <p:spPr bwMode="auto">
                <a:xfrm flipV="1">
                  <a:off x="3106" y="2013"/>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59" name="Freeform 1551"/>
                <p:cNvSpPr/>
                <p:nvPr/>
              </p:nvSpPr>
              <p:spPr bwMode="auto">
                <a:xfrm>
                  <a:off x="3150" y="184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0" name="Freeform 1552"/>
                <p:cNvSpPr/>
                <p:nvPr/>
              </p:nvSpPr>
              <p:spPr bwMode="auto">
                <a:xfrm flipV="1">
                  <a:off x="2923"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1" name="Freeform 1553"/>
                <p:cNvSpPr/>
                <p:nvPr/>
              </p:nvSpPr>
              <p:spPr bwMode="auto">
                <a:xfrm>
                  <a:off x="2954" y="184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2" name="Freeform 1554"/>
                <p:cNvSpPr/>
                <p:nvPr/>
              </p:nvSpPr>
              <p:spPr bwMode="auto">
                <a:xfrm>
                  <a:off x="3016" y="183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3" name="Freeform 1555"/>
                <p:cNvSpPr/>
                <p:nvPr/>
              </p:nvSpPr>
              <p:spPr bwMode="auto">
                <a:xfrm>
                  <a:off x="3077" y="1840"/>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4" name="Freeform 1556"/>
                <p:cNvSpPr/>
                <p:nvPr/>
              </p:nvSpPr>
              <p:spPr bwMode="auto">
                <a:xfrm flipV="1">
                  <a:off x="2985"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5" name="Freeform 1557"/>
                <p:cNvSpPr/>
                <p:nvPr/>
              </p:nvSpPr>
              <p:spPr bwMode="auto">
                <a:xfrm flipV="1">
                  <a:off x="3046" y="200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6" name="Freeform 1558"/>
                <p:cNvSpPr/>
                <p:nvPr/>
              </p:nvSpPr>
              <p:spPr bwMode="auto">
                <a:xfrm flipV="1">
                  <a:off x="2796" y="201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7" name="Freeform 1559"/>
                <p:cNvSpPr/>
                <p:nvPr/>
              </p:nvSpPr>
              <p:spPr bwMode="auto">
                <a:xfrm>
                  <a:off x="2818" y="184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8" name="Freeform 1560"/>
                <p:cNvSpPr/>
                <p:nvPr/>
              </p:nvSpPr>
              <p:spPr bwMode="auto">
                <a:xfrm>
                  <a:off x="2860" y="183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69" name="Freeform 1561"/>
                <p:cNvSpPr/>
                <p:nvPr/>
              </p:nvSpPr>
              <p:spPr bwMode="auto">
                <a:xfrm>
                  <a:off x="2903" y="1840"/>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0" name="Freeform 1562"/>
                <p:cNvSpPr/>
                <p:nvPr/>
              </p:nvSpPr>
              <p:spPr bwMode="auto">
                <a:xfrm flipV="1">
                  <a:off x="2839" y="201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1" name="Freeform 1563"/>
                <p:cNvSpPr/>
                <p:nvPr/>
              </p:nvSpPr>
              <p:spPr bwMode="auto">
                <a:xfrm flipV="1">
                  <a:off x="2881" y="2010"/>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5772" name="Group 1564"/>
              <p:cNvGrpSpPr/>
              <p:nvPr/>
            </p:nvGrpSpPr>
            <p:grpSpPr bwMode="auto">
              <a:xfrm>
                <a:off x="2186" y="2795"/>
                <a:ext cx="2567" cy="343"/>
                <a:chOff x="2162" y="2322"/>
                <a:chExt cx="2567" cy="343"/>
              </a:xfrm>
            </p:grpSpPr>
            <p:sp>
              <p:nvSpPr>
                <p:cNvPr id="95773" name="Freeform 1565"/>
                <p:cNvSpPr/>
                <p:nvPr/>
              </p:nvSpPr>
              <p:spPr bwMode="auto">
                <a:xfrm flipV="1">
                  <a:off x="246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4" name="Freeform 1566"/>
                <p:cNvSpPr/>
                <p:nvPr/>
              </p:nvSpPr>
              <p:spPr bwMode="auto">
                <a:xfrm>
                  <a:off x="250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5" name="Freeform 1567"/>
                <p:cNvSpPr/>
                <p:nvPr/>
              </p:nvSpPr>
              <p:spPr bwMode="auto">
                <a:xfrm>
                  <a:off x="257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6" name="Freeform 1568"/>
                <p:cNvSpPr/>
                <p:nvPr/>
              </p:nvSpPr>
              <p:spPr bwMode="auto">
                <a:xfrm>
                  <a:off x="265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7" name="Freeform 1569"/>
                <p:cNvSpPr/>
                <p:nvPr/>
              </p:nvSpPr>
              <p:spPr bwMode="auto">
                <a:xfrm flipV="1">
                  <a:off x="253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8" name="Freeform 1570"/>
                <p:cNvSpPr/>
                <p:nvPr/>
              </p:nvSpPr>
              <p:spPr bwMode="auto">
                <a:xfrm flipV="1">
                  <a:off x="261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79" name="Freeform 1571"/>
                <p:cNvSpPr/>
                <p:nvPr/>
              </p:nvSpPr>
              <p:spPr bwMode="auto">
                <a:xfrm flipV="1">
                  <a:off x="2238" y="2495"/>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0" name="Freeform 1572"/>
                <p:cNvSpPr/>
                <p:nvPr/>
              </p:nvSpPr>
              <p:spPr bwMode="auto">
                <a:xfrm>
                  <a:off x="2275" y="2326"/>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1" name="Freeform 1573"/>
                <p:cNvSpPr/>
                <p:nvPr/>
              </p:nvSpPr>
              <p:spPr bwMode="auto">
                <a:xfrm>
                  <a:off x="235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2" name="Freeform 1574"/>
                <p:cNvSpPr/>
                <p:nvPr/>
              </p:nvSpPr>
              <p:spPr bwMode="auto">
                <a:xfrm>
                  <a:off x="2425" y="2326"/>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3" name="Freeform 1575"/>
                <p:cNvSpPr/>
                <p:nvPr/>
              </p:nvSpPr>
              <p:spPr bwMode="auto">
                <a:xfrm flipV="1">
                  <a:off x="2313" y="2495"/>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4" name="Freeform 1576"/>
                <p:cNvSpPr/>
                <p:nvPr/>
              </p:nvSpPr>
              <p:spPr bwMode="auto">
                <a:xfrm flipV="1">
                  <a:off x="2388"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5" name="Freeform 1577"/>
                <p:cNvSpPr/>
                <p:nvPr/>
              </p:nvSpPr>
              <p:spPr bwMode="auto">
                <a:xfrm>
                  <a:off x="2199"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6" name="Freeform 1578"/>
                <p:cNvSpPr/>
                <p:nvPr/>
              </p:nvSpPr>
              <p:spPr bwMode="auto">
                <a:xfrm flipV="1">
                  <a:off x="2162"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7" name="Freeform 1579"/>
                <p:cNvSpPr/>
                <p:nvPr/>
              </p:nvSpPr>
              <p:spPr bwMode="auto">
                <a:xfrm flipV="1">
                  <a:off x="2693"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8" name="Freeform 1580"/>
                <p:cNvSpPr/>
                <p:nvPr/>
              </p:nvSpPr>
              <p:spPr bwMode="auto">
                <a:xfrm>
                  <a:off x="2730"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89" name="Freeform 1581"/>
                <p:cNvSpPr/>
                <p:nvPr/>
              </p:nvSpPr>
              <p:spPr bwMode="auto">
                <a:xfrm>
                  <a:off x="2805"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0" name="Freeform 1582"/>
                <p:cNvSpPr/>
                <p:nvPr/>
              </p:nvSpPr>
              <p:spPr bwMode="auto">
                <a:xfrm>
                  <a:off x="2880"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1" name="Freeform 1583"/>
                <p:cNvSpPr/>
                <p:nvPr/>
              </p:nvSpPr>
              <p:spPr bwMode="auto">
                <a:xfrm flipV="1">
                  <a:off x="276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2" name="Freeform 1584"/>
                <p:cNvSpPr/>
                <p:nvPr/>
              </p:nvSpPr>
              <p:spPr bwMode="auto">
                <a:xfrm flipV="1">
                  <a:off x="2843"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3" name="Freeform 1585"/>
                <p:cNvSpPr/>
                <p:nvPr/>
              </p:nvSpPr>
              <p:spPr bwMode="auto">
                <a:xfrm flipV="1">
                  <a:off x="450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4" name="Freeform 1586"/>
                <p:cNvSpPr/>
                <p:nvPr/>
              </p:nvSpPr>
              <p:spPr bwMode="auto">
                <a:xfrm>
                  <a:off x="454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5" name="Freeform 1587"/>
                <p:cNvSpPr/>
                <p:nvPr/>
              </p:nvSpPr>
              <p:spPr bwMode="auto">
                <a:xfrm>
                  <a:off x="461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6" name="Freeform 1588"/>
                <p:cNvSpPr/>
                <p:nvPr/>
              </p:nvSpPr>
              <p:spPr bwMode="auto">
                <a:xfrm>
                  <a:off x="469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7" name="Freeform 1589"/>
                <p:cNvSpPr/>
                <p:nvPr/>
              </p:nvSpPr>
              <p:spPr bwMode="auto">
                <a:xfrm flipV="1">
                  <a:off x="45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8" name="Freeform 1590"/>
                <p:cNvSpPr/>
                <p:nvPr/>
              </p:nvSpPr>
              <p:spPr bwMode="auto">
                <a:xfrm flipV="1">
                  <a:off x="465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799" name="Freeform 1591"/>
                <p:cNvSpPr/>
                <p:nvPr/>
              </p:nvSpPr>
              <p:spPr bwMode="auto">
                <a:xfrm flipV="1">
                  <a:off x="4277"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0" name="Freeform 1592"/>
                <p:cNvSpPr/>
                <p:nvPr/>
              </p:nvSpPr>
              <p:spPr bwMode="auto">
                <a:xfrm>
                  <a:off x="4314"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1" name="Freeform 1593"/>
                <p:cNvSpPr/>
                <p:nvPr/>
              </p:nvSpPr>
              <p:spPr bwMode="auto">
                <a:xfrm>
                  <a:off x="4389"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2" name="Freeform 1594"/>
                <p:cNvSpPr/>
                <p:nvPr/>
              </p:nvSpPr>
              <p:spPr bwMode="auto">
                <a:xfrm>
                  <a:off x="4464" y="2325"/>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3" name="Freeform 1595"/>
                <p:cNvSpPr/>
                <p:nvPr/>
              </p:nvSpPr>
              <p:spPr bwMode="auto">
                <a:xfrm flipV="1">
                  <a:off x="4352"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4" name="Freeform 1596"/>
                <p:cNvSpPr/>
                <p:nvPr/>
              </p:nvSpPr>
              <p:spPr bwMode="auto">
                <a:xfrm flipV="1">
                  <a:off x="4427" y="2493"/>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5" name="Freeform 1597"/>
                <p:cNvSpPr/>
                <p:nvPr/>
              </p:nvSpPr>
              <p:spPr bwMode="auto">
                <a:xfrm flipV="1">
                  <a:off x="405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6" name="Freeform 1598"/>
                <p:cNvSpPr/>
                <p:nvPr/>
              </p:nvSpPr>
              <p:spPr bwMode="auto">
                <a:xfrm>
                  <a:off x="4088"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7" name="Freeform 1599"/>
                <p:cNvSpPr/>
                <p:nvPr/>
              </p:nvSpPr>
              <p:spPr bwMode="auto">
                <a:xfrm>
                  <a:off x="416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8" name="Freeform 1600"/>
                <p:cNvSpPr/>
                <p:nvPr/>
              </p:nvSpPr>
              <p:spPr bwMode="auto">
                <a:xfrm>
                  <a:off x="4238"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09" name="Freeform 1601"/>
                <p:cNvSpPr/>
                <p:nvPr/>
              </p:nvSpPr>
              <p:spPr bwMode="auto">
                <a:xfrm flipV="1">
                  <a:off x="412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0" name="Freeform 1602"/>
                <p:cNvSpPr/>
                <p:nvPr/>
              </p:nvSpPr>
              <p:spPr bwMode="auto">
                <a:xfrm flipV="1">
                  <a:off x="420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1" name="Freeform 1603"/>
                <p:cNvSpPr/>
                <p:nvPr/>
              </p:nvSpPr>
              <p:spPr bwMode="auto">
                <a:xfrm flipV="1">
                  <a:off x="3825"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2" name="Freeform 1604"/>
                <p:cNvSpPr/>
                <p:nvPr/>
              </p:nvSpPr>
              <p:spPr bwMode="auto">
                <a:xfrm>
                  <a:off x="3862"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3" name="Freeform 1605"/>
                <p:cNvSpPr/>
                <p:nvPr/>
              </p:nvSpPr>
              <p:spPr bwMode="auto">
                <a:xfrm>
                  <a:off x="3937"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4" name="Freeform 1606"/>
                <p:cNvSpPr/>
                <p:nvPr/>
              </p:nvSpPr>
              <p:spPr bwMode="auto">
                <a:xfrm>
                  <a:off x="4012"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5" name="Freeform 1607"/>
                <p:cNvSpPr/>
                <p:nvPr/>
              </p:nvSpPr>
              <p:spPr bwMode="auto">
                <a:xfrm flipV="1">
                  <a:off x="390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6" name="Freeform 1608"/>
                <p:cNvSpPr/>
                <p:nvPr/>
              </p:nvSpPr>
              <p:spPr bwMode="auto">
                <a:xfrm flipV="1">
                  <a:off x="3975"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7" name="Freeform 1609"/>
                <p:cNvSpPr/>
                <p:nvPr/>
              </p:nvSpPr>
              <p:spPr bwMode="auto">
                <a:xfrm flipV="1">
                  <a:off x="359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8" name="Freeform 1610"/>
                <p:cNvSpPr/>
                <p:nvPr/>
              </p:nvSpPr>
              <p:spPr bwMode="auto">
                <a:xfrm>
                  <a:off x="3635"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19" name="Freeform 1611"/>
                <p:cNvSpPr/>
                <p:nvPr/>
              </p:nvSpPr>
              <p:spPr bwMode="auto">
                <a:xfrm>
                  <a:off x="3711"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0" name="Freeform 1612"/>
                <p:cNvSpPr/>
                <p:nvPr/>
              </p:nvSpPr>
              <p:spPr bwMode="auto">
                <a:xfrm>
                  <a:off x="3786"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1" name="Freeform 1613"/>
                <p:cNvSpPr/>
                <p:nvPr/>
              </p:nvSpPr>
              <p:spPr bwMode="auto">
                <a:xfrm flipV="1">
                  <a:off x="3673"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2" name="Freeform 1614"/>
                <p:cNvSpPr/>
                <p:nvPr/>
              </p:nvSpPr>
              <p:spPr bwMode="auto">
                <a:xfrm flipV="1">
                  <a:off x="3748"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3" name="Freeform 1615"/>
                <p:cNvSpPr/>
                <p:nvPr/>
              </p:nvSpPr>
              <p:spPr bwMode="auto">
                <a:xfrm flipV="1">
                  <a:off x="337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4" name="Freeform 1616"/>
                <p:cNvSpPr/>
                <p:nvPr/>
              </p:nvSpPr>
              <p:spPr bwMode="auto">
                <a:xfrm>
                  <a:off x="3409"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5" name="Freeform 1617"/>
                <p:cNvSpPr/>
                <p:nvPr/>
              </p:nvSpPr>
              <p:spPr bwMode="auto">
                <a:xfrm>
                  <a:off x="3484"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6" name="Freeform 1618"/>
                <p:cNvSpPr/>
                <p:nvPr/>
              </p:nvSpPr>
              <p:spPr bwMode="auto">
                <a:xfrm>
                  <a:off x="3559"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7" name="Freeform 1619"/>
                <p:cNvSpPr/>
                <p:nvPr/>
              </p:nvSpPr>
              <p:spPr bwMode="auto">
                <a:xfrm flipV="1">
                  <a:off x="34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8" name="Freeform 1620"/>
                <p:cNvSpPr/>
                <p:nvPr/>
              </p:nvSpPr>
              <p:spPr bwMode="auto">
                <a:xfrm flipV="1">
                  <a:off x="3522"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29" name="Freeform 1621"/>
                <p:cNvSpPr/>
                <p:nvPr/>
              </p:nvSpPr>
              <p:spPr bwMode="auto">
                <a:xfrm flipV="1">
                  <a:off x="31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0" name="Freeform 1622"/>
                <p:cNvSpPr/>
                <p:nvPr/>
              </p:nvSpPr>
              <p:spPr bwMode="auto">
                <a:xfrm>
                  <a:off x="3184"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1" name="Freeform 1623"/>
                <p:cNvSpPr/>
                <p:nvPr/>
              </p:nvSpPr>
              <p:spPr bwMode="auto">
                <a:xfrm>
                  <a:off x="3259"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2" name="Freeform 1624"/>
                <p:cNvSpPr/>
                <p:nvPr/>
              </p:nvSpPr>
              <p:spPr bwMode="auto">
                <a:xfrm>
                  <a:off x="3334"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3" name="Freeform 1625"/>
                <p:cNvSpPr/>
                <p:nvPr/>
              </p:nvSpPr>
              <p:spPr bwMode="auto">
                <a:xfrm flipV="1">
                  <a:off x="322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4" name="Freeform 1626"/>
                <p:cNvSpPr/>
                <p:nvPr/>
              </p:nvSpPr>
              <p:spPr bwMode="auto">
                <a:xfrm flipV="1">
                  <a:off x="3297"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5" name="Freeform 1627"/>
                <p:cNvSpPr/>
                <p:nvPr/>
              </p:nvSpPr>
              <p:spPr bwMode="auto">
                <a:xfrm flipV="1">
                  <a:off x="292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6" name="Freeform 1628"/>
                <p:cNvSpPr/>
                <p:nvPr/>
              </p:nvSpPr>
              <p:spPr bwMode="auto">
                <a:xfrm>
                  <a:off x="2957"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7" name="Freeform 1629"/>
                <p:cNvSpPr/>
                <p:nvPr/>
              </p:nvSpPr>
              <p:spPr bwMode="auto">
                <a:xfrm>
                  <a:off x="3033"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8" name="Freeform 1630"/>
                <p:cNvSpPr/>
                <p:nvPr/>
              </p:nvSpPr>
              <p:spPr bwMode="auto">
                <a:xfrm>
                  <a:off x="3108"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39" name="Freeform 1631"/>
                <p:cNvSpPr/>
                <p:nvPr/>
              </p:nvSpPr>
              <p:spPr bwMode="auto">
                <a:xfrm flipV="1">
                  <a:off x="2995"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0" name="Freeform 1632"/>
                <p:cNvSpPr/>
                <p:nvPr/>
              </p:nvSpPr>
              <p:spPr bwMode="auto">
                <a:xfrm flipV="1">
                  <a:off x="3070"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95841" name="Group 1633"/>
          <p:cNvGrpSpPr/>
          <p:nvPr/>
        </p:nvGrpSpPr>
        <p:grpSpPr bwMode="auto">
          <a:xfrm>
            <a:off x="1604963" y="3508028"/>
            <a:ext cx="6530975" cy="554038"/>
            <a:chOff x="655" y="2760"/>
            <a:chExt cx="4114" cy="349"/>
          </a:xfrm>
        </p:grpSpPr>
        <p:sp>
          <p:nvSpPr>
            <p:cNvPr id="95842" name="Rectangle 1634"/>
            <p:cNvSpPr>
              <a:spLocks noChangeArrowheads="1"/>
            </p:cNvSpPr>
            <p:nvPr/>
          </p:nvSpPr>
          <p:spPr bwMode="auto">
            <a:xfrm>
              <a:off x="655" y="2762"/>
              <a:ext cx="4111" cy="339"/>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843" name="Group 1635"/>
            <p:cNvGrpSpPr/>
            <p:nvPr/>
          </p:nvGrpSpPr>
          <p:grpSpPr bwMode="auto">
            <a:xfrm>
              <a:off x="657" y="2760"/>
              <a:ext cx="4112" cy="349"/>
              <a:chOff x="657" y="2760"/>
              <a:chExt cx="4112" cy="349"/>
            </a:xfrm>
          </p:grpSpPr>
          <p:grpSp>
            <p:nvGrpSpPr>
              <p:cNvPr id="95844" name="Group 1636"/>
              <p:cNvGrpSpPr/>
              <p:nvPr/>
            </p:nvGrpSpPr>
            <p:grpSpPr bwMode="auto">
              <a:xfrm>
                <a:off x="657" y="2760"/>
                <a:ext cx="2532" cy="348"/>
                <a:chOff x="663" y="1835"/>
                <a:chExt cx="2532" cy="348"/>
              </a:xfrm>
            </p:grpSpPr>
            <p:sp>
              <p:nvSpPr>
                <p:cNvPr id="95845" name="Freeform 1637"/>
                <p:cNvSpPr/>
                <p:nvPr/>
              </p:nvSpPr>
              <p:spPr bwMode="auto">
                <a:xfrm flipV="1">
                  <a:off x="663"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6" name="Freeform 1638"/>
                <p:cNvSpPr/>
                <p:nvPr/>
              </p:nvSpPr>
              <p:spPr bwMode="auto">
                <a:xfrm>
                  <a:off x="679" y="183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7" name="Freeform 1639"/>
                <p:cNvSpPr/>
                <p:nvPr/>
              </p:nvSpPr>
              <p:spPr bwMode="auto">
                <a:xfrm>
                  <a:off x="711" y="183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8" name="Freeform 1640"/>
                <p:cNvSpPr/>
                <p:nvPr/>
              </p:nvSpPr>
              <p:spPr bwMode="auto">
                <a:xfrm>
                  <a:off x="743" y="1837"/>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49" name="Freeform 1641"/>
                <p:cNvSpPr/>
                <p:nvPr/>
              </p:nvSpPr>
              <p:spPr bwMode="auto">
                <a:xfrm flipV="1">
                  <a:off x="695"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0" name="Freeform 1642"/>
                <p:cNvSpPr/>
                <p:nvPr/>
              </p:nvSpPr>
              <p:spPr bwMode="auto">
                <a:xfrm flipV="1">
                  <a:off x="727" y="200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1" name="Freeform 1643"/>
                <p:cNvSpPr/>
                <p:nvPr/>
              </p:nvSpPr>
              <p:spPr bwMode="auto">
                <a:xfrm flipV="1">
                  <a:off x="1341" y="2009"/>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2" name="Freeform 1644"/>
                <p:cNvSpPr/>
                <p:nvPr/>
              </p:nvSpPr>
              <p:spPr bwMode="auto">
                <a:xfrm>
                  <a:off x="1398" y="1838"/>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3" name="Freeform 1645"/>
                <p:cNvSpPr/>
                <p:nvPr/>
              </p:nvSpPr>
              <p:spPr bwMode="auto">
                <a:xfrm>
                  <a:off x="1511"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4" name="Freeform 1646"/>
                <p:cNvSpPr/>
                <p:nvPr/>
              </p:nvSpPr>
              <p:spPr bwMode="auto">
                <a:xfrm>
                  <a:off x="1625" y="183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5" name="Freeform 1647"/>
                <p:cNvSpPr/>
                <p:nvPr/>
              </p:nvSpPr>
              <p:spPr bwMode="auto">
                <a:xfrm flipV="1">
                  <a:off x="1454" y="2008"/>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6" name="Freeform 1648"/>
                <p:cNvSpPr/>
                <p:nvPr/>
              </p:nvSpPr>
              <p:spPr bwMode="auto">
                <a:xfrm flipV="1">
                  <a:off x="1568"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7" name="Freeform 1649"/>
                <p:cNvSpPr/>
                <p:nvPr/>
              </p:nvSpPr>
              <p:spPr bwMode="auto">
                <a:xfrm flipV="1">
                  <a:off x="1070" y="2010"/>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8" name="Freeform 1650"/>
                <p:cNvSpPr/>
                <p:nvPr/>
              </p:nvSpPr>
              <p:spPr bwMode="auto">
                <a:xfrm>
                  <a:off x="1114" y="184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59" name="Freeform 1651"/>
                <p:cNvSpPr/>
                <p:nvPr/>
              </p:nvSpPr>
              <p:spPr bwMode="auto">
                <a:xfrm>
                  <a:off x="1204" y="183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0" name="Freeform 1652"/>
                <p:cNvSpPr/>
                <p:nvPr/>
              </p:nvSpPr>
              <p:spPr bwMode="auto">
                <a:xfrm>
                  <a:off x="1294" y="1840"/>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1" name="Freeform 1653"/>
                <p:cNvSpPr/>
                <p:nvPr/>
              </p:nvSpPr>
              <p:spPr bwMode="auto">
                <a:xfrm flipV="1">
                  <a:off x="1159" y="20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2" name="Freeform 1654"/>
                <p:cNvSpPr/>
                <p:nvPr/>
              </p:nvSpPr>
              <p:spPr bwMode="auto">
                <a:xfrm flipV="1">
                  <a:off x="1249" y="200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3" name="Freeform 1655"/>
                <p:cNvSpPr/>
                <p:nvPr/>
              </p:nvSpPr>
              <p:spPr bwMode="auto">
                <a:xfrm flipV="1">
                  <a:off x="887"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4" name="Freeform 1656"/>
                <p:cNvSpPr/>
                <p:nvPr/>
              </p:nvSpPr>
              <p:spPr bwMode="auto">
                <a:xfrm>
                  <a:off x="918" y="183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5" name="Freeform 1657"/>
                <p:cNvSpPr/>
                <p:nvPr/>
              </p:nvSpPr>
              <p:spPr bwMode="auto">
                <a:xfrm>
                  <a:off x="980" y="1836"/>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6" name="Freeform 1658"/>
                <p:cNvSpPr/>
                <p:nvPr/>
              </p:nvSpPr>
              <p:spPr bwMode="auto">
                <a:xfrm>
                  <a:off x="1041" y="1837"/>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7" name="Freeform 1659"/>
                <p:cNvSpPr/>
                <p:nvPr/>
              </p:nvSpPr>
              <p:spPr bwMode="auto">
                <a:xfrm flipV="1">
                  <a:off x="949"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8" name="Freeform 1660"/>
                <p:cNvSpPr/>
                <p:nvPr/>
              </p:nvSpPr>
              <p:spPr bwMode="auto">
                <a:xfrm flipV="1">
                  <a:off x="1010" y="2006"/>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69" name="Freeform 1661"/>
                <p:cNvSpPr/>
                <p:nvPr/>
              </p:nvSpPr>
              <p:spPr bwMode="auto">
                <a:xfrm flipV="1">
                  <a:off x="760" y="200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0" name="Freeform 1662"/>
                <p:cNvSpPr/>
                <p:nvPr/>
              </p:nvSpPr>
              <p:spPr bwMode="auto">
                <a:xfrm>
                  <a:off x="782"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1" name="Freeform 1663"/>
                <p:cNvSpPr/>
                <p:nvPr/>
              </p:nvSpPr>
              <p:spPr bwMode="auto">
                <a:xfrm>
                  <a:off x="824" y="1836"/>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2" name="Freeform 1664"/>
                <p:cNvSpPr/>
                <p:nvPr/>
              </p:nvSpPr>
              <p:spPr bwMode="auto">
                <a:xfrm>
                  <a:off x="867" y="1837"/>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3" name="Freeform 1665"/>
                <p:cNvSpPr/>
                <p:nvPr/>
              </p:nvSpPr>
              <p:spPr bwMode="auto">
                <a:xfrm flipV="1">
                  <a:off x="803"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4" name="Freeform 1666"/>
                <p:cNvSpPr/>
                <p:nvPr/>
              </p:nvSpPr>
              <p:spPr bwMode="auto">
                <a:xfrm flipV="1">
                  <a:off x="845" y="200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875" name="Group 1667"/>
                <p:cNvGrpSpPr/>
                <p:nvPr/>
              </p:nvGrpSpPr>
              <p:grpSpPr bwMode="auto">
                <a:xfrm>
                  <a:off x="1680" y="1835"/>
                  <a:ext cx="1515" cy="348"/>
                  <a:chOff x="1680" y="1835"/>
                  <a:chExt cx="1515" cy="348"/>
                </a:xfrm>
              </p:grpSpPr>
              <p:sp>
                <p:nvSpPr>
                  <p:cNvPr id="95876" name="Freeform 1668"/>
                  <p:cNvSpPr/>
                  <p:nvPr/>
                </p:nvSpPr>
                <p:spPr bwMode="auto">
                  <a:xfrm flipH="1">
                    <a:off x="1964" y="183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7" name="Freeform 1669"/>
                  <p:cNvSpPr/>
                  <p:nvPr/>
                </p:nvSpPr>
                <p:spPr bwMode="auto">
                  <a:xfrm flipH="1" flipV="1">
                    <a:off x="1908" y="2006"/>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8" name="Freeform 1670"/>
                  <p:cNvSpPr/>
                  <p:nvPr/>
                </p:nvSpPr>
                <p:spPr bwMode="auto">
                  <a:xfrm flipH="1" flipV="1">
                    <a:off x="1794"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79" name="Freeform 1671"/>
                  <p:cNvSpPr/>
                  <p:nvPr/>
                </p:nvSpPr>
                <p:spPr bwMode="auto">
                  <a:xfrm flipH="1" flipV="1">
                    <a:off x="1680" y="200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0" name="Freeform 1672"/>
                  <p:cNvSpPr/>
                  <p:nvPr/>
                </p:nvSpPr>
                <p:spPr bwMode="auto">
                  <a:xfrm flipH="1">
                    <a:off x="1851" y="1836"/>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1" name="Freeform 1673"/>
                  <p:cNvSpPr/>
                  <p:nvPr/>
                </p:nvSpPr>
                <p:spPr bwMode="auto">
                  <a:xfrm flipH="1">
                    <a:off x="1737"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2" name="Freeform 1674"/>
                  <p:cNvSpPr/>
                  <p:nvPr/>
                </p:nvSpPr>
                <p:spPr bwMode="auto">
                  <a:xfrm flipH="1">
                    <a:off x="2248" y="1835"/>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3" name="Freeform 1675"/>
                  <p:cNvSpPr/>
                  <p:nvPr/>
                </p:nvSpPr>
                <p:spPr bwMode="auto">
                  <a:xfrm flipH="1" flipV="1">
                    <a:off x="2203" y="200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4" name="Freeform 1676"/>
                  <p:cNvSpPr/>
                  <p:nvPr/>
                </p:nvSpPr>
                <p:spPr bwMode="auto">
                  <a:xfrm flipH="1" flipV="1">
                    <a:off x="2113" y="200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5" name="Freeform 1677"/>
                  <p:cNvSpPr/>
                  <p:nvPr/>
                </p:nvSpPr>
                <p:spPr bwMode="auto">
                  <a:xfrm flipH="1" flipV="1">
                    <a:off x="2023" y="2006"/>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6" name="Freeform 1678"/>
                  <p:cNvSpPr/>
                  <p:nvPr/>
                </p:nvSpPr>
                <p:spPr bwMode="auto">
                  <a:xfrm flipH="1">
                    <a:off x="2158" y="183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7" name="Freeform 1679"/>
                  <p:cNvSpPr/>
                  <p:nvPr/>
                </p:nvSpPr>
                <p:spPr bwMode="auto">
                  <a:xfrm flipH="1">
                    <a:off x="2068" y="183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8" name="Freeform 1680"/>
                  <p:cNvSpPr/>
                  <p:nvPr/>
                </p:nvSpPr>
                <p:spPr bwMode="auto">
                  <a:xfrm flipH="1">
                    <a:off x="2444"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89" name="Freeform 1681"/>
                  <p:cNvSpPr/>
                  <p:nvPr/>
                </p:nvSpPr>
                <p:spPr bwMode="auto">
                  <a:xfrm flipH="1" flipV="1">
                    <a:off x="2413" y="200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0" name="Freeform 1682"/>
                  <p:cNvSpPr/>
                  <p:nvPr/>
                </p:nvSpPr>
                <p:spPr bwMode="auto">
                  <a:xfrm flipH="1" flipV="1">
                    <a:off x="2352" y="200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1" name="Freeform 1683"/>
                  <p:cNvSpPr/>
                  <p:nvPr/>
                </p:nvSpPr>
                <p:spPr bwMode="auto">
                  <a:xfrm flipH="1" flipV="1">
                    <a:off x="2290" y="2009"/>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2" name="Freeform 1684"/>
                  <p:cNvSpPr/>
                  <p:nvPr/>
                </p:nvSpPr>
                <p:spPr bwMode="auto">
                  <a:xfrm flipH="1">
                    <a:off x="2382"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3" name="Freeform 1685"/>
                  <p:cNvSpPr/>
                  <p:nvPr/>
                </p:nvSpPr>
                <p:spPr bwMode="auto">
                  <a:xfrm flipH="1">
                    <a:off x="2321" y="183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4" name="Freeform 1686"/>
                  <p:cNvSpPr/>
                  <p:nvPr/>
                </p:nvSpPr>
                <p:spPr bwMode="auto">
                  <a:xfrm flipH="1" flipV="1">
                    <a:off x="2559"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5" name="Freeform 1687"/>
                  <p:cNvSpPr/>
                  <p:nvPr/>
                </p:nvSpPr>
                <p:spPr bwMode="auto">
                  <a:xfrm flipH="1" flipV="1">
                    <a:off x="2517" y="200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6" name="Freeform 1688"/>
                  <p:cNvSpPr/>
                  <p:nvPr/>
                </p:nvSpPr>
                <p:spPr bwMode="auto">
                  <a:xfrm flipH="1" flipV="1">
                    <a:off x="2474" y="200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7" name="Freeform 1689"/>
                  <p:cNvSpPr/>
                  <p:nvPr/>
                </p:nvSpPr>
                <p:spPr bwMode="auto">
                  <a:xfrm flipH="1">
                    <a:off x="2538"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8" name="Freeform 1690"/>
                  <p:cNvSpPr/>
                  <p:nvPr/>
                </p:nvSpPr>
                <p:spPr bwMode="auto">
                  <a:xfrm flipH="1">
                    <a:off x="2495" y="183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899" name="Freeform 1691"/>
                  <p:cNvSpPr/>
                  <p:nvPr/>
                </p:nvSpPr>
                <p:spPr bwMode="auto">
                  <a:xfrm flipH="1">
                    <a:off x="2683"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0" name="Freeform 1692"/>
                  <p:cNvSpPr/>
                  <p:nvPr/>
                </p:nvSpPr>
                <p:spPr bwMode="auto">
                  <a:xfrm flipH="1" flipV="1">
                    <a:off x="2667" y="200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1" name="Freeform 1693"/>
                  <p:cNvSpPr/>
                  <p:nvPr/>
                </p:nvSpPr>
                <p:spPr bwMode="auto">
                  <a:xfrm flipH="1" flipV="1">
                    <a:off x="2635"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2" name="Freeform 1694"/>
                  <p:cNvSpPr/>
                  <p:nvPr/>
                </p:nvSpPr>
                <p:spPr bwMode="auto">
                  <a:xfrm flipH="1" flipV="1">
                    <a:off x="2603" y="2009"/>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3" name="Freeform 1695"/>
                  <p:cNvSpPr/>
                  <p:nvPr/>
                </p:nvSpPr>
                <p:spPr bwMode="auto">
                  <a:xfrm flipH="1">
                    <a:off x="2651"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4" name="Freeform 1696"/>
                  <p:cNvSpPr/>
                  <p:nvPr/>
                </p:nvSpPr>
                <p:spPr bwMode="auto">
                  <a:xfrm flipH="1">
                    <a:off x="2619"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5" name="Freeform 1697"/>
                  <p:cNvSpPr/>
                  <p:nvPr/>
                </p:nvSpPr>
                <p:spPr bwMode="auto">
                  <a:xfrm flipH="1">
                    <a:off x="2580" y="183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6" name="Freeform 1698"/>
                  <p:cNvSpPr/>
                  <p:nvPr/>
                </p:nvSpPr>
                <p:spPr bwMode="auto">
                  <a:xfrm flipV="1">
                    <a:off x="2699"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7" name="Freeform 1699"/>
                  <p:cNvSpPr/>
                  <p:nvPr/>
                </p:nvSpPr>
                <p:spPr bwMode="auto">
                  <a:xfrm>
                    <a:off x="2715" y="184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8" name="Freeform 1700"/>
                  <p:cNvSpPr/>
                  <p:nvPr/>
                </p:nvSpPr>
                <p:spPr bwMode="auto">
                  <a:xfrm>
                    <a:off x="2747"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09" name="Freeform 1701"/>
                  <p:cNvSpPr/>
                  <p:nvPr/>
                </p:nvSpPr>
                <p:spPr bwMode="auto">
                  <a:xfrm>
                    <a:off x="2779" y="1840"/>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0" name="Freeform 1702"/>
                  <p:cNvSpPr/>
                  <p:nvPr/>
                </p:nvSpPr>
                <p:spPr bwMode="auto">
                  <a:xfrm flipV="1">
                    <a:off x="2731"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1" name="Freeform 1703"/>
                  <p:cNvSpPr/>
                  <p:nvPr/>
                </p:nvSpPr>
                <p:spPr bwMode="auto">
                  <a:xfrm flipV="1">
                    <a:off x="2763"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2" name="Freeform 1704"/>
                  <p:cNvSpPr/>
                  <p:nvPr/>
                </p:nvSpPr>
                <p:spPr bwMode="auto">
                  <a:xfrm flipV="1">
                    <a:off x="3106" y="2013"/>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3" name="Freeform 1705"/>
                  <p:cNvSpPr/>
                  <p:nvPr/>
                </p:nvSpPr>
                <p:spPr bwMode="auto">
                  <a:xfrm>
                    <a:off x="3150" y="184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4" name="Freeform 1706"/>
                  <p:cNvSpPr/>
                  <p:nvPr/>
                </p:nvSpPr>
                <p:spPr bwMode="auto">
                  <a:xfrm flipV="1">
                    <a:off x="2923"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5" name="Freeform 1707"/>
                  <p:cNvSpPr/>
                  <p:nvPr/>
                </p:nvSpPr>
                <p:spPr bwMode="auto">
                  <a:xfrm>
                    <a:off x="2954" y="184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6" name="Freeform 1708"/>
                  <p:cNvSpPr/>
                  <p:nvPr/>
                </p:nvSpPr>
                <p:spPr bwMode="auto">
                  <a:xfrm>
                    <a:off x="3016" y="183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7" name="Freeform 1709"/>
                  <p:cNvSpPr/>
                  <p:nvPr/>
                </p:nvSpPr>
                <p:spPr bwMode="auto">
                  <a:xfrm>
                    <a:off x="3077" y="1840"/>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8" name="Freeform 1710"/>
                  <p:cNvSpPr/>
                  <p:nvPr/>
                </p:nvSpPr>
                <p:spPr bwMode="auto">
                  <a:xfrm flipV="1">
                    <a:off x="2985"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19" name="Freeform 1711"/>
                  <p:cNvSpPr/>
                  <p:nvPr/>
                </p:nvSpPr>
                <p:spPr bwMode="auto">
                  <a:xfrm flipV="1">
                    <a:off x="3046" y="200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0" name="Freeform 1712"/>
                  <p:cNvSpPr/>
                  <p:nvPr/>
                </p:nvSpPr>
                <p:spPr bwMode="auto">
                  <a:xfrm flipV="1">
                    <a:off x="2796" y="201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1" name="Freeform 1713"/>
                  <p:cNvSpPr/>
                  <p:nvPr/>
                </p:nvSpPr>
                <p:spPr bwMode="auto">
                  <a:xfrm>
                    <a:off x="2818" y="184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2" name="Freeform 1714"/>
                  <p:cNvSpPr/>
                  <p:nvPr/>
                </p:nvSpPr>
                <p:spPr bwMode="auto">
                  <a:xfrm>
                    <a:off x="2860" y="183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3" name="Freeform 1715"/>
                  <p:cNvSpPr/>
                  <p:nvPr/>
                </p:nvSpPr>
                <p:spPr bwMode="auto">
                  <a:xfrm>
                    <a:off x="2903" y="1840"/>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4" name="Freeform 1716"/>
                  <p:cNvSpPr/>
                  <p:nvPr/>
                </p:nvSpPr>
                <p:spPr bwMode="auto">
                  <a:xfrm flipV="1">
                    <a:off x="2839" y="201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5" name="Freeform 1717"/>
                  <p:cNvSpPr/>
                  <p:nvPr/>
                </p:nvSpPr>
                <p:spPr bwMode="auto">
                  <a:xfrm flipV="1">
                    <a:off x="2881" y="2010"/>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5926" name="Group 1718"/>
              <p:cNvGrpSpPr/>
              <p:nvPr/>
            </p:nvGrpSpPr>
            <p:grpSpPr bwMode="auto">
              <a:xfrm>
                <a:off x="3187" y="2766"/>
                <a:ext cx="1582" cy="343"/>
                <a:chOff x="3147" y="2322"/>
                <a:chExt cx="1582" cy="343"/>
              </a:xfrm>
            </p:grpSpPr>
            <p:sp>
              <p:nvSpPr>
                <p:cNvPr id="95927" name="Freeform 1719"/>
                <p:cNvSpPr/>
                <p:nvPr/>
              </p:nvSpPr>
              <p:spPr bwMode="auto">
                <a:xfrm flipV="1">
                  <a:off x="4504"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8" name="Freeform 1720"/>
                <p:cNvSpPr/>
                <p:nvPr/>
              </p:nvSpPr>
              <p:spPr bwMode="auto">
                <a:xfrm>
                  <a:off x="4541"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29" name="Freeform 1721"/>
                <p:cNvSpPr/>
                <p:nvPr/>
              </p:nvSpPr>
              <p:spPr bwMode="auto">
                <a:xfrm>
                  <a:off x="4616"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0" name="Freeform 1722"/>
                <p:cNvSpPr/>
                <p:nvPr/>
              </p:nvSpPr>
              <p:spPr bwMode="auto">
                <a:xfrm>
                  <a:off x="4691"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1" name="Freeform 1723"/>
                <p:cNvSpPr/>
                <p:nvPr/>
              </p:nvSpPr>
              <p:spPr bwMode="auto">
                <a:xfrm flipV="1">
                  <a:off x="4579"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2" name="Freeform 1724"/>
                <p:cNvSpPr/>
                <p:nvPr/>
              </p:nvSpPr>
              <p:spPr bwMode="auto">
                <a:xfrm flipV="1">
                  <a:off x="4654"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3" name="Freeform 1725"/>
                <p:cNvSpPr/>
                <p:nvPr/>
              </p:nvSpPr>
              <p:spPr bwMode="auto">
                <a:xfrm flipV="1">
                  <a:off x="4277"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4" name="Freeform 1726"/>
                <p:cNvSpPr/>
                <p:nvPr/>
              </p:nvSpPr>
              <p:spPr bwMode="auto">
                <a:xfrm>
                  <a:off x="4314"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5" name="Freeform 1727"/>
                <p:cNvSpPr/>
                <p:nvPr/>
              </p:nvSpPr>
              <p:spPr bwMode="auto">
                <a:xfrm>
                  <a:off x="4389" y="2324"/>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6" name="Freeform 1728"/>
                <p:cNvSpPr/>
                <p:nvPr/>
              </p:nvSpPr>
              <p:spPr bwMode="auto">
                <a:xfrm>
                  <a:off x="4464" y="2325"/>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7" name="Freeform 1729"/>
                <p:cNvSpPr/>
                <p:nvPr/>
              </p:nvSpPr>
              <p:spPr bwMode="auto">
                <a:xfrm flipV="1">
                  <a:off x="4352" y="2494"/>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8" name="Freeform 1730"/>
                <p:cNvSpPr/>
                <p:nvPr/>
              </p:nvSpPr>
              <p:spPr bwMode="auto">
                <a:xfrm flipV="1">
                  <a:off x="4427" y="2493"/>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39" name="Freeform 1731"/>
                <p:cNvSpPr/>
                <p:nvPr/>
              </p:nvSpPr>
              <p:spPr bwMode="auto">
                <a:xfrm flipV="1">
                  <a:off x="4051"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0" name="Freeform 1732"/>
                <p:cNvSpPr/>
                <p:nvPr/>
              </p:nvSpPr>
              <p:spPr bwMode="auto">
                <a:xfrm>
                  <a:off x="4088"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1" name="Freeform 1733"/>
                <p:cNvSpPr/>
                <p:nvPr/>
              </p:nvSpPr>
              <p:spPr bwMode="auto">
                <a:xfrm>
                  <a:off x="4163"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2" name="Freeform 1734"/>
                <p:cNvSpPr/>
                <p:nvPr/>
              </p:nvSpPr>
              <p:spPr bwMode="auto">
                <a:xfrm>
                  <a:off x="4238"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3" name="Freeform 1735"/>
                <p:cNvSpPr/>
                <p:nvPr/>
              </p:nvSpPr>
              <p:spPr bwMode="auto">
                <a:xfrm flipV="1">
                  <a:off x="4126"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4" name="Freeform 1736"/>
                <p:cNvSpPr/>
                <p:nvPr/>
              </p:nvSpPr>
              <p:spPr bwMode="auto">
                <a:xfrm flipV="1">
                  <a:off x="4201"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5" name="Freeform 1737"/>
                <p:cNvSpPr/>
                <p:nvPr/>
              </p:nvSpPr>
              <p:spPr bwMode="auto">
                <a:xfrm flipV="1">
                  <a:off x="3825"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6" name="Freeform 1738"/>
                <p:cNvSpPr/>
                <p:nvPr/>
              </p:nvSpPr>
              <p:spPr bwMode="auto">
                <a:xfrm>
                  <a:off x="3862" y="2325"/>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7" name="Freeform 1739"/>
                <p:cNvSpPr/>
                <p:nvPr/>
              </p:nvSpPr>
              <p:spPr bwMode="auto">
                <a:xfrm>
                  <a:off x="3937"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8" name="Freeform 1740"/>
                <p:cNvSpPr/>
                <p:nvPr/>
              </p:nvSpPr>
              <p:spPr bwMode="auto">
                <a:xfrm>
                  <a:off x="4012" y="2325"/>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49" name="Freeform 1741"/>
                <p:cNvSpPr/>
                <p:nvPr/>
              </p:nvSpPr>
              <p:spPr bwMode="auto">
                <a:xfrm flipV="1">
                  <a:off x="3900"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0" name="Freeform 1742"/>
                <p:cNvSpPr/>
                <p:nvPr/>
              </p:nvSpPr>
              <p:spPr bwMode="auto">
                <a:xfrm flipV="1">
                  <a:off x="3975" y="2494"/>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1" name="Freeform 1743"/>
                <p:cNvSpPr/>
                <p:nvPr/>
              </p:nvSpPr>
              <p:spPr bwMode="auto">
                <a:xfrm flipV="1">
                  <a:off x="3598" y="2495"/>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2" name="Freeform 1744"/>
                <p:cNvSpPr/>
                <p:nvPr/>
              </p:nvSpPr>
              <p:spPr bwMode="auto">
                <a:xfrm>
                  <a:off x="3635" y="232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3" name="Freeform 1745"/>
                <p:cNvSpPr/>
                <p:nvPr/>
              </p:nvSpPr>
              <p:spPr bwMode="auto">
                <a:xfrm>
                  <a:off x="3711" y="232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4" name="Freeform 1746"/>
                <p:cNvSpPr/>
                <p:nvPr/>
              </p:nvSpPr>
              <p:spPr bwMode="auto">
                <a:xfrm>
                  <a:off x="3786" y="232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5" name="Freeform 1747"/>
                <p:cNvSpPr/>
                <p:nvPr/>
              </p:nvSpPr>
              <p:spPr bwMode="auto">
                <a:xfrm flipV="1">
                  <a:off x="3673" y="2494"/>
                  <a:ext cx="38"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6" name="Freeform 1748"/>
                <p:cNvSpPr/>
                <p:nvPr/>
              </p:nvSpPr>
              <p:spPr bwMode="auto">
                <a:xfrm flipV="1">
                  <a:off x="3748" y="2494"/>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7" name="Freeform 1749"/>
                <p:cNvSpPr/>
                <p:nvPr/>
              </p:nvSpPr>
              <p:spPr bwMode="auto">
                <a:xfrm flipV="1">
                  <a:off x="337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8" name="Freeform 1750"/>
                <p:cNvSpPr/>
                <p:nvPr/>
              </p:nvSpPr>
              <p:spPr bwMode="auto">
                <a:xfrm>
                  <a:off x="3409"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59" name="Freeform 1751"/>
                <p:cNvSpPr/>
                <p:nvPr/>
              </p:nvSpPr>
              <p:spPr bwMode="auto">
                <a:xfrm>
                  <a:off x="3484"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0" name="Freeform 1752"/>
                <p:cNvSpPr/>
                <p:nvPr/>
              </p:nvSpPr>
              <p:spPr bwMode="auto">
                <a:xfrm>
                  <a:off x="3559"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1" name="Freeform 1753"/>
                <p:cNvSpPr/>
                <p:nvPr/>
              </p:nvSpPr>
              <p:spPr bwMode="auto">
                <a:xfrm flipV="1">
                  <a:off x="34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2" name="Freeform 1754"/>
                <p:cNvSpPr/>
                <p:nvPr/>
              </p:nvSpPr>
              <p:spPr bwMode="auto">
                <a:xfrm flipV="1">
                  <a:off x="3522"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3" name="Freeform 1755"/>
                <p:cNvSpPr/>
                <p:nvPr/>
              </p:nvSpPr>
              <p:spPr bwMode="auto">
                <a:xfrm flipV="1">
                  <a:off x="3147"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4" name="Freeform 1756"/>
                <p:cNvSpPr/>
                <p:nvPr/>
              </p:nvSpPr>
              <p:spPr bwMode="auto">
                <a:xfrm>
                  <a:off x="3184" y="2323"/>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5" name="Freeform 1757"/>
                <p:cNvSpPr/>
                <p:nvPr/>
              </p:nvSpPr>
              <p:spPr bwMode="auto">
                <a:xfrm>
                  <a:off x="3259" y="2322"/>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6" name="Freeform 1758"/>
                <p:cNvSpPr/>
                <p:nvPr/>
              </p:nvSpPr>
              <p:spPr bwMode="auto">
                <a:xfrm>
                  <a:off x="3334" y="2323"/>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7" name="Freeform 1759"/>
                <p:cNvSpPr/>
                <p:nvPr/>
              </p:nvSpPr>
              <p:spPr bwMode="auto">
                <a:xfrm flipV="1">
                  <a:off x="3222" y="2493"/>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68" name="Freeform 1760"/>
                <p:cNvSpPr/>
                <p:nvPr/>
              </p:nvSpPr>
              <p:spPr bwMode="auto">
                <a:xfrm flipV="1">
                  <a:off x="3297" y="2492"/>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95969" name="Group 1761"/>
          <p:cNvGrpSpPr/>
          <p:nvPr/>
        </p:nvGrpSpPr>
        <p:grpSpPr bwMode="auto">
          <a:xfrm>
            <a:off x="1616075" y="3509616"/>
            <a:ext cx="6513513" cy="555625"/>
            <a:chOff x="639" y="2736"/>
            <a:chExt cx="4103" cy="350"/>
          </a:xfrm>
        </p:grpSpPr>
        <p:sp>
          <p:nvSpPr>
            <p:cNvPr id="95970" name="Rectangle 1762"/>
            <p:cNvSpPr>
              <a:spLocks noChangeArrowheads="1"/>
            </p:cNvSpPr>
            <p:nvPr/>
          </p:nvSpPr>
          <p:spPr bwMode="auto">
            <a:xfrm>
              <a:off x="639" y="2738"/>
              <a:ext cx="4103" cy="339"/>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5971" name="Group 1763"/>
            <p:cNvGrpSpPr/>
            <p:nvPr/>
          </p:nvGrpSpPr>
          <p:grpSpPr bwMode="auto">
            <a:xfrm>
              <a:off x="639" y="2736"/>
              <a:ext cx="4103" cy="350"/>
              <a:chOff x="639" y="2736"/>
              <a:chExt cx="4103" cy="350"/>
            </a:xfrm>
          </p:grpSpPr>
          <p:grpSp>
            <p:nvGrpSpPr>
              <p:cNvPr id="95972" name="Group 1764"/>
              <p:cNvGrpSpPr/>
              <p:nvPr/>
            </p:nvGrpSpPr>
            <p:grpSpPr bwMode="auto">
              <a:xfrm>
                <a:off x="1658" y="2736"/>
                <a:ext cx="2445" cy="346"/>
                <a:chOff x="663" y="1835"/>
                <a:chExt cx="2445" cy="346"/>
              </a:xfrm>
            </p:grpSpPr>
            <p:sp>
              <p:nvSpPr>
                <p:cNvPr id="95973" name="Freeform 1765"/>
                <p:cNvSpPr/>
                <p:nvPr/>
              </p:nvSpPr>
              <p:spPr bwMode="auto">
                <a:xfrm flipV="1">
                  <a:off x="663"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74" name="Freeform 1766"/>
                <p:cNvSpPr/>
                <p:nvPr/>
              </p:nvSpPr>
              <p:spPr bwMode="auto">
                <a:xfrm>
                  <a:off x="679" y="183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75" name="Freeform 1767"/>
                <p:cNvSpPr/>
                <p:nvPr/>
              </p:nvSpPr>
              <p:spPr bwMode="auto">
                <a:xfrm>
                  <a:off x="711" y="183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76" name="Freeform 1768"/>
                <p:cNvSpPr/>
                <p:nvPr/>
              </p:nvSpPr>
              <p:spPr bwMode="auto">
                <a:xfrm>
                  <a:off x="743" y="1837"/>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77" name="Freeform 1769"/>
                <p:cNvSpPr/>
                <p:nvPr/>
              </p:nvSpPr>
              <p:spPr bwMode="auto">
                <a:xfrm flipV="1">
                  <a:off x="695"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78" name="Freeform 1770"/>
                <p:cNvSpPr/>
                <p:nvPr/>
              </p:nvSpPr>
              <p:spPr bwMode="auto">
                <a:xfrm flipV="1">
                  <a:off x="727" y="200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79" name="Freeform 1771"/>
                <p:cNvSpPr/>
                <p:nvPr/>
              </p:nvSpPr>
              <p:spPr bwMode="auto">
                <a:xfrm flipV="1">
                  <a:off x="1341" y="2009"/>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0" name="Freeform 1772"/>
                <p:cNvSpPr/>
                <p:nvPr/>
              </p:nvSpPr>
              <p:spPr bwMode="auto">
                <a:xfrm>
                  <a:off x="1398" y="1838"/>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1" name="Freeform 1773"/>
                <p:cNvSpPr/>
                <p:nvPr/>
              </p:nvSpPr>
              <p:spPr bwMode="auto">
                <a:xfrm>
                  <a:off x="1511"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2" name="Freeform 1774"/>
                <p:cNvSpPr/>
                <p:nvPr/>
              </p:nvSpPr>
              <p:spPr bwMode="auto">
                <a:xfrm>
                  <a:off x="1625" y="183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3" name="Freeform 1775"/>
                <p:cNvSpPr/>
                <p:nvPr/>
              </p:nvSpPr>
              <p:spPr bwMode="auto">
                <a:xfrm flipV="1">
                  <a:off x="1454" y="2008"/>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4" name="Freeform 1776"/>
                <p:cNvSpPr/>
                <p:nvPr/>
              </p:nvSpPr>
              <p:spPr bwMode="auto">
                <a:xfrm flipV="1">
                  <a:off x="1568"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5" name="Freeform 1777"/>
                <p:cNvSpPr/>
                <p:nvPr/>
              </p:nvSpPr>
              <p:spPr bwMode="auto">
                <a:xfrm flipV="1">
                  <a:off x="1070" y="2010"/>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6" name="Freeform 1778"/>
                <p:cNvSpPr/>
                <p:nvPr/>
              </p:nvSpPr>
              <p:spPr bwMode="auto">
                <a:xfrm>
                  <a:off x="1114" y="184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7" name="Freeform 1779"/>
                <p:cNvSpPr/>
                <p:nvPr/>
              </p:nvSpPr>
              <p:spPr bwMode="auto">
                <a:xfrm>
                  <a:off x="1204" y="183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8" name="Freeform 1780"/>
                <p:cNvSpPr/>
                <p:nvPr/>
              </p:nvSpPr>
              <p:spPr bwMode="auto">
                <a:xfrm>
                  <a:off x="1294" y="1840"/>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89" name="Freeform 1781"/>
                <p:cNvSpPr/>
                <p:nvPr/>
              </p:nvSpPr>
              <p:spPr bwMode="auto">
                <a:xfrm flipV="1">
                  <a:off x="1159" y="20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0" name="Freeform 1782"/>
                <p:cNvSpPr/>
                <p:nvPr/>
              </p:nvSpPr>
              <p:spPr bwMode="auto">
                <a:xfrm flipV="1">
                  <a:off x="1249" y="200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1" name="Freeform 1783"/>
                <p:cNvSpPr/>
                <p:nvPr/>
              </p:nvSpPr>
              <p:spPr bwMode="auto">
                <a:xfrm flipV="1">
                  <a:off x="887"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2" name="Freeform 1784"/>
                <p:cNvSpPr/>
                <p:nvPr/>
              </p:nvSpPr>
              <p:spPr bwMode="auto">
                <a:xfrm>
                  <a:off x="918" y="183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3" name="Freeform 1785"/>
                <p:cNvSpPr/>
                <p:nvPr/>
              </p:nvSpPr>
              <p:spPr bwMode="auto">
                <a:xfrm>
                  <a:off x="980" y="1836"/>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4" name="Freeform 1786"/>
                <p:cNvSpPr/>
                <p:nvPr/>
              </p:nvSpPr>
              <p:spPr bwMode="auto">
                <a:xfrm>
                  <a:off x="1041" y="1837"/>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5" name="Freeform 1787"/>
                <p:cNvSpPr/>
                <p:nvPr/>
              </p:nvSpPr>
              <p:spPr bwMode="auto">
                <a:xfrm flipV="1">
                  <a:off x="949"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6" name="Freeform 1788"/>
                <p:cNvSpPr/>
                <p:nvPr/>
              </p:nvSpPr>
              <p:spPr bwMode="auto">
                <a:xfrm flipV="1">
                  <a:off x="1010" y="2006"/>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7" name="Freeform 1789"/>
                <p:cNvSpPr/>
                <p:nvPr/>
              </p:nvSpPr>
              <p:spPr bwMode="auto">
                <a:xfrm flipV="1">
                  <a:off x="760" y="200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8" name="Freeform 1790"/>
                <p:cNvSpPr/>
                <p:nvPr/>
              </p:nvSpPr>
              <p:spPr bwMode="auto">
                <a:xfrm>
                  <a:off x="782"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999" name="Freeform 1791"/>
                <p:cNvSpPr/>
                <p:nvPr/>
              </p:nvSpPr>
              <p:spPr bwMode="auto">
                <a:xfrm>
                  <a:off x="824" y="1836"/>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0" name="Freeform 1792"/>
                <p:cNvSpPr/>
                <p:nvPr/>
              </p:nvSpPr>
              <p:spPr bwMode="auto">
                <a:xfrm>
                  <a:off x="867" y="1837"/>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1" name="Freeform 1793"/>
                <p:cNvSpPr/>
                <p:nvPr/>
              </p:nvSpPr>
              <p:spPr bwMode="auto">
                <a:xfrm flipV="1">
                  <a:off x="803"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2" name="Freeform 1794"/>
                <p:cNvSpPr/>
                <p:nvPr/>
              </p:nvSpPr>
              <p:spPr bwMode="auto">
                <a:xfrm flipV="1">
                  <a:off x="845" y="200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3" name="Freeform 1795"/>
                <p:cNvSpPr/>
                <p:nvPr/>
              </p:nvSpPr>
              <p:spPr bwMode="auto">
                <a:xfrm flipH="1">
                  <a:off x="1964" y="183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4" name="Freeform 1796"/>
                <p:cNvSpPr/>
                <p:nvPr/>
              </p:nvSpPr>
              <p:spPr bwMode="auto">
                <a:xfrm flipH="1" flipV="1">
                  <a:off x="1908" y="2006"/>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5" name="Freeform 1797"/>
                <p:cNvSpPr/>
                <p:nvPr/>
              </p:nvSpPr>
              <p:spPr bwMode="auto">
                <a:xfrm flipH="1" flipV="1">
                  <a:off x="1794"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6" name="Freeform 1798"/>
                <p:cNvSpPr/>
                <p:nvPr/>
              </p:nvSpPr>
              <p:spPr bwMode="auto">
                <a:xfrm flipH="1" flipV="1">
                  <a:off x="1680" y="200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7" name="Freeform 1799"/>
                <p:cNvSpPr/>
                <p:nvPr/>
              </p:nvSpPr>
              <p:spPr bwMode="auto">
                <a:xfrm flipH="1">
                  <a:off x="1851" y="1836"/>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8" name="Freeform 1800"/>
                <p:cNvSpPr/>
                <p:nvPr/>
              </p:nvSpPr>
              <p:spPr bwMode="auto">
                <a:xfrm flipH="1">
                  <a:off x="1737"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09" name="Freeform 1801"/>
                <p:cNvSpPr/>
                <p:nvPr/>
              </p:nvSpPr>
              <p:spPr bwMode="auto">
                <a:xfrm flipH="1">
                  <a:off x="2248" y="1835"/>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0" name="Freeform 1802"/>
                <p:cNvSpPr/>
                <p:nvPr/>
              </p:nvSpPr>
              <p:spPr bwMode="auto">
                <a:xfrm flipH="1" flipV="1">
                  <a:off x="2203" y="200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1" name="Freeform 1803"/>
                <p:cNvSpPr/>
                <p:nvPr/>
              </p:nvSpPr>
              <p:spPr bwMode="auto">
                <a:xfrm flipH="1" flipV="1">
                  <a:off x="2113" y="200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2" name="Freeform 1804"/>
                <p:cNvSpPr/>
                <p:nvPr/>
              </p:nvSpPr>
              <p:spPr bwMode="auto">
                <a:xfrm flipH="1" flipV="1">
                  <a:off x="2023" y="2006"/>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3" name="Freeform 1805"/>
                <p:cNvSpPr/>
                <p:nvPr/>
              </p:nvSpPr>
              <p:spPr bwMode="auto">
                <a:xfrm flipH="1">
                  <a:off x="2158" y="183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4" name="Freeform 1806"/>
                <p:cNvSpPr/>
                <p:nvPr/>
              </p:nvSpPr>
              <p:spPr bwMode="auto">
                <a:xfrm flipH="1">
                  <a:off x="2068" y="183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5" name="Freeform 1807"/>
                <p:cNvSpPr/>
                <p:nvPr/>
              </p:nvSpPr>
              <p:spPr bwMode="auto">
                <a:xfrm flipH="1">
                  <a:off x="2444"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6" name="Freeform 1808"/>
                <p:cNvSpPr/>
                <p:nvPr/>
              </p:nvSpPr>
              <p:spPr bwMode="auto">
                <a:xfrm flipH="1" flipV="1">
                  <a:off x="2413" y="200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7" name="Freeform 1809"/>
                <p:cNvSpPr/>
                <p:nvPr/>
              </p:nvSpPr>
              <p:spPr bwMode="auto">
                <a:xfrm flipH="1" flipV="1">
                  <a:off x="2352" y="200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8" name="Freeform 1810"/>
                <p:cNvSpPr/>
                <p:nvPr/>
              </p:nvSpPr>
              <p:spPr bwMode="auto">
                <a:xfrm flipH="1" flipV="1">
                  <a:off x="2290" y="2009"/>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19" name="Freeform 1811"/>
                <p:cNvSpPr/>
                <p:nvPr/>
              </p:nvSpPr>
              <p:spPr bwMode="auto">
                <a:xfrm flipH="1">
                  <a:off x="2382"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0" name="Freeform 1812"/>
                <p:cNvSpPr/>
                <p:nvPr/>
              </p:nvSpPr>
              <p:spPr bwMode="auto">
                <a:xfrm flipH="1">
                  <a:off x="2321" y="183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1" name="Freeform 1813"/>
                <p:cNvSpPr/>
                <p:nvPr/>
              </p:nvSpPr>
              <p:spPr bwMode="auto">
                <a:xfrm flipH="1" flipV="1">
                  <a:off x="2559"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2" name="Freeform 1814"/>
                <p:cNvSpPr/>
                <p:nvPr/>
              </p:nvSpPr>
              <p:spPr bwMode="auto">
                <a:xfrm flipH="1" flipV="1">
                  <a:off x="2517" y="200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3" name="Freeform 1815"/>
                <p:cNvSpPr/>
                <p:nvPr/>
              </p:nvSpPr>
              <p:spPr bwMode="auto">
                <a:xfrm flipH="1" flipV="1">
                  <a:off x="2474" y="200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4" name="Freeform 1816"/>
                <p:cNvSpPr/>
                <p:nvPr/>
              </p:nvSpPr>
              <p:spPr bwMode="auto">
                <a:xfrm flipH="1">
                  <a:off x="2538"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5" name="Freeform 1817"/>
                <p:cNvSpPr/>
                <p:nvPr/>
              </p:nvSpPr>
              <p:spPr bwMode="auto">
                <a:xfrm flipH="1">
                  <a:off x="2495" y="183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6" name="Freeform 1818"/>
                <p:cNvSpPr/>
                <p:nvPr/>
              </p:nvSpPr>
              <p:spPr bwMode="auto">
                <a:xfrm flipH="1">
                  <a:off x="2683"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7" name="Freeform 1819"/>
                <p:cNvSpPr/>
                <p:nvPr/>
              </p:nvSpPr>
              <p:spPr bwMode="auto">
                <a:xfrm flipH="1" flipV="1">
                  <a:off x="2667" y="200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8" name="Freeform 1820"/>
                <p:cNvSpPr/>
                <p:nvPr/>
              </p:nvSpPr>
              <p:spPr bwMode="auto">
                <a:xfrm flipH="1" flipV="1">
                  <a:off x="2635"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29" name="Freeform 1821"/>
                <p:cNvSpPr/>
                <p:nvPr/>
              </p:nvSpPr>
              <p:spPr bwMode="auto">
                <a:xfrm flipH="1" flipV="1">
                  <a:off x="2603" y="2009"/>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0" name="Freeform 1822"/>
                <p:cNvSpPr/>
                <p:nvPr/>
              </p:nvSpPr>
              <p:spPr bwMode="auto">
                <a:xfrm flipH="1">
                  <a:off x="2651"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1" name="Freeform 1823"/>
                <p:cNvSpPr/>
                <p:nvPr/>
              </p:nvSpPr>
              <p:spPr bwMode="auto">
                <a:xfrm flipH="1">
                  <a:off x="2619"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2" name="Freeform 1824"/>
                <p:cNvSpPr/>
                <p:nvPr/>
              </p:nvSpPr>
              <p:spPr bwMode="auto">
                <a:xfrm flipH="1">
                  <a:off x="2580" y="183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3" name="Freeform 1825"/>
                <p:cNvSpPr/>
                <p:nvPr/>
              </p:nvSpPr>
              <p:spPr bwMode="auto">
                <a:xfrm flipV="1">
                  <a:off x="2699"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4" name="Freeform 1826"/>
                <p:cNvSpPr/>
                <p:nvPr/>
              </p:nvSpPr>
              <p:spPr bwMode="auto">
                <a:xfrm>
                  <a:off x="2715" y="184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5" name="Freeform 1827"/>
                <p:cNvSpPr/>
                <p:nvPr/>
              </p:nvSpPr>
              <p:spPr bwMode="auto">
                <a:xfrm>
                  <a:off x="2747"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6" name="Freeform 1828"/>
                <p:cNvSpPr/>
                <p:nvPr/>
              </p:nvSpPr>
              <p:spPr bwMode="auto">
                <a:xfrm>
                  <a:off x="2779" y="1840"/>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7" name="Freeform 1829"/>
                <p:cNvSpPr/>
                <p:nvPr/>
              </p:nvSpPr>
              <p:spPr bwMode="auto">
                <a:xfrm flipV="1">
                  <a:off x="2731"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8" name="Freeform 1830"/>
                <p:cNvSpPr/>
                <p:nvPr/>
              </p:nvSpPr>
              <p:spPr bwMode="auto">
                <a:xfrm flipV="1">
                  <a:off x="2763"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39" name="Freeform 1831"/>
                <p:cNvSpPr/>
                <p:nvPr/>
              </p:nvSpPr>
              <p:spPr bwMode="auto">
                <a:xfrm flipV="1">
                  <a:off x="2923"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0" name="Freeform 1832"/>
                <p:cNvSpPr/>
                <p:nvPr/>
              </p:nvSpPr>
              <p:spPr bwMode="auto">
                <a:xfrm>
                  <a:off x="2954" y="184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1" name="Freeform 1833"/>
                <p:cNvSpPr/>
                <p:nvPr/>
              </p:nvSpPr>
              <p:spPr bwMode="auto">
                <a:xfrm>
                  <a:off x="3016" y="183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2" name="Freeform 1834"/>
                <p:cNvSpPr/>
                <p:nvPr/>
              </p:nvSpPr>
              <p:spPr bwMode="auto">
                <a:xfrm>
                  <a:off x="3077" y="1840"/>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3" name="Freeform 1835"/>
                <p:cNvSpPr/>
                <p:nvPr/>
              </p:nvSpPr>
              <p:spPr bwMode="auto">
                <a:xfrm flipV="1">
                  <a:off x="2985"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4" name="Freeform 1836"/>
                <p:cNvSpPr/>
                <p:nvPr/>
              </p:nvSpPr>
              <p:spPr bwMode="auto">
                <a:xfrm flipV="1">
                  <a:off x="3046" y="200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5" name="Freeform 1837"/>
                <p:cNvSpPr/>
                <p:nvPr/>
              </p:nvSpPr>
              <p:spPr bwMode="auto">
                <a:xfrm flipV="1">
                  <a:off x="2796" y="201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6" name="Freeform 1838"/>
                <p:cNvSpPr/>
                <p:nvPr/>
              </p:nvSpPr>
              <p:spPr bwMode="auto">
                <a:xfrm>
                  <a:off x="2818" y="184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7" name="Freeform 1839"/>
                <p:cNvSpPr/>
                <p:nvPr/>
              </p:nvSpPr>
              <p:spPr bwMode="auto">
                <a:xfrm>
                  <a:off x="2860" y="183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8" name="Freeform 1840"/>
                <p:cNvSpPr/>
                <p:nvPr/>
              </p:nvSpPr>
              <p:spPr bwMode="auto">
                <a:xfrm>
                  <a:off x="2903" y="1840"/>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49" name="Freeform 1841"/>
                <p:cNvSpPr/>
                <p:nvPr/>
              </p:nvSpPr>
              <p:spPr bwMode="auto">
                <a:xfrm flipV="1">
                  <a:off x="2839" y="201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0" name="Freeform 1842"/>
                <p:cNvSpPr/>
                <p:nvPr/>
              </p:nvSpPr>
              <p:spPr bwMode="auto">
                <a:xfrm flipV="1">
                  <a:off x="2881" y="2010"/>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6051" name="Freeform 1843"/>
              <p:cNvSpPr/>
              <p:nvPr/>
            </p:nvSpPr>
            <p:spPr bwMode="auto">
              <a:xfrm flipH="1">
                <a:off x="1642" y="274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2" name="Freeform 1844"/>
              <p:cNvSpPr/>
              <p:nvPr/>
            </p:nvSpPr>
            <p:spPr bwMode="auto">
              <a:xfrm flipH="1" flipV="1">
                <a:off x="1626" y="291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3" name="Freeform 1845"/>
              <p:cNvSpPr/>
              <p:nvPr/>
            </p:nvSpPr>
            <p:spPr bwMode="auto">
              <a:xfrm flipH="1" flipV="1">
                <a:off x="1594" y="291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4" name="Freeform 1846"/>
              <p:cNvSpPr/>
              <p:nvPr/>
            </p:nvSpPr>
            <p:spPr bwMode="auto">
              <a:xfrm flipH="1" flipV="1">
                <a:off x="1562" y="2916"/>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5" name="Freeform 1847"/>
              <p:cNvSpPr/>
              <p:nvPr/>
            </p:nvSpPr>
            <p:spPr bwMode="auto">
              <a:xfrm flipH="1">
                <a:off x="1610" y="274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6" name="Freeform 1848"/>
              <p:cNvSpPr/>
              <p:nvPr/>
            </p:nvSpPr>
            <p:spPr bwMode="auto">
              <a:xfrm flipH="1">
                <a:off x="1578" y="274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7" name="Freeform 1849"/>
              <p:cNvSpPr/>
              <p:nvPr/>
            </p:nvSpPr>
            <p:spPr bwMode="auto">
              <a:xfrm flipH="1">
                <a:off x="923" y="2743"/>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8" name="Freeform 1850"/>
              <p:cNvSpPr/>
              <p:nvPr/>
            </p:nvSpPr>
            <p:spPr bwMode="auto">
              <a:xfrm flipH="1" flipV="1">
                <a:off x="867" y="2913"/>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59" name="Freeform 1851"/>
              <p:cNvSpPr/>
              <p:nvPr/>
            </p:nvSpPr>
            <p:spPr bwMode="auto">
              <a:xfrm flipH="1" flipV="1">
                <a:off x="753" y="2915"/>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0" name="Freeform 1852"/>
              <p:cNvSpPr/>
              <p:nvPr/>
            </p:nvSpPr>
            <p:spPr bwMode="auto">
              <a:xfrm flipH="1" flipV="1">
                <a:off x="639" y="2914"/>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1" name="Freeform 1853"/>
              <p:cNvSpPr/>
              <p:nvPr/>
            </p:nvSpPr>
            <p:spPr bwMode="auto">
              <a:xfrm flipH="1">
                <a:off x="810" y="2743"/>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2" name="Freeform 1854"/>
              <p:cNvSpPr/>
              <p:nvPr/>
            </p:nvSpPr>
            <p:spPr bwMode="auto">
              <a:xfrm flipH="1">
                <a:off x="696" y="2744"/>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3" name="Freeform 1855"/>
              <p:cNvSpPr/>
              <p:nvPr/>
            </p:nvSpPr>
            <p:spPr bwMode="auto">
              <a:xfrm flipH="1">
                <a:off x="1207" y="2742"/>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4" name="Freeform 1856"/>
              <p:cNvSpPr/>
              <p:nvPr/>
            </p:nvSpPr>
            <p:spPr bwMode="auto">
              <a:xfrm flipH="1" flipV="1">
                <a:off x="1162" y="291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5" name="Freeform 1857"/>
              <p:cNvSpPr/>
              <p:nvPr/>
            </p:nvSpPr>
            <p:spPr bwMode="auto">
              <a:xfrm flipH="1" flipV="1">
                <a:off x="1072" y="291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6" name="Freeform 1858"/>
              <p:cNvSpPr/>
              <p:nvPr/>
            </p:nvSpPr>
            <p:spPr bwMode="auto">
              <a:xfrm flipH="1" flipV="1">
                <a:off x="982" y="2913"/>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7" name="Freeform 1859"/>
              <p:cNvSpPr/>
              <p:nvPr/>
            </p:nvSpPr>
            <p:spPr bwMode="auto">
              <a:xfrm flipH="1">
                <a:off x="1117" y="274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8" name="Freeform 1860"/>
              <p:cNvSpPr/>
              <p:nvPr/>
            </p:nvSpPr>
            <p:spPr bwMode="auto">
              <a:xfrm flipH="1">
                <a:off x="1027" y="274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69" name="Freeform 1861"/>
              <p:cNvSpPr/>
              <p:nvPr/>
            </p:nvSpPr>
            <p:spPr bwMode="auto">
              <a:xfrm flipH="1">
                <a:off x="1403" y="274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0" name="Freeform 1862"/>
              <p:cNvSpPr/>
              <p:nvPr/>
            </p:nvSpPr>
            <p:spPr bwMode="auto">
              <a:xfrm flipH="1" flipV="1">
                <a:off x="1372" y="291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1" name="Freeform 1863"/>
              <p:cNvSpPr/>
              <p:nvPr/>
            </p:nvSpPr>
            <p:spPr bwMode="auto">
              <a:xfrm flipH="1" flipV="1">
                <a:off x="1311" y="2916"/>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2" name="Freeform 1864"/>
              <p:cNvSpPr/>
              <p:nvPr/>
            </p:nvSpPr>
            <p:spPr bwMode="auto">
              <a:xfrm flipH="1" flipV="1">
                <a:off x="1249" y="2916"/>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3" name="Freeform 1865"/>
              <p:cNvSpPr/>
              <p:nvPr/>
            </p:nvSpPr>
            <p:spPr bwMode="auto">
              <a:xfrm flipH="1">
                <a:off x="1341" y="274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4" name="Freeform 1866"/>
              <p:cNvSpPr/>
              <p:nvPr/>
            </p:nvSpPr>
            <p:spPr bwMode="auto">
              <a:xfrm flipH="1">
                <a:off x="1280" y="2746"/>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5" name="Freeform 1867"/>
              <p:cNvSpPr/>
              <p:nvPr/>
            </p:nvSpPr>
            <p:spPr bwMode="auto">
              <a:xfrm flipH="1">
                <a:off x="1539" y="2744"/>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6" name="Freeform 1868"/>
              <p:cNvSpPr/>
              <p:nvPr/>
            </p:nvSpPr>
            <p:spPr bwMode="auto">
              <a:xfrm flipH="1" flipV="1">
                <a:off x="1518" y="2914"/>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7" name="Freeform 1869"/>
              <p:cNvSpPr/>
              <p:nvPr/>
            </p:nvSpPr>
            <p:spPr bwMode="auto">
              <a:xfrm flipH="1" flipV="1">
                <a:off x="1476" y="2916"/>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8" name="Freeform 1870"/>
              <p:cNvSpPr/>
              <p:nvPr/>
            </p:nvSpPr>
            <p:spPr bwMode="auto">
              <a:xfrm flipH="1" flipV="1">
                <a:off x="1433" y="2915"/>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79" name="Freeform 1871"/>
              <p:cNvSpPr/>
              <p:nvPr/>
            </p:nvSpPr>
            <p:spPr bwMode="auto">
              <a:xfrm flipH="1">
                <a:off x="1497" y="2744"/>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0" name="Freeform 1872"/>
              <p:cNvSpPr/>
              <p:nvPr/>
            </p:nvSpPr>
            <p:spPr bwMode="auto">
              <a:xfrm flipH="1">
                <a:off x="1454" y="2745"/>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1" name="Freeform 1873"/>
              <p:cNvSpPr/>
              <p:nvPr/>
            </p:nvSpPr>
            <p:spPr bwMode="auto">
              <a:xfrm flipV="1">
                <a:off x="4555" y="291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2" name="Freeform 1874"/>
              <p:cNvSpPr/>
              <p:nvPr/>
            </p:nvSpPr>
            <p:spPr bwMode="auto">
              <a:xfrm>
                <a:off x="4592" y="274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3" name="Freeform 1875"/>
              <p:cNvSpPr/>
              <p:nvPr/>
            </p:nvSpPr>
            <p:spPr bwMode="auto">
              <a:xfrm>
                <a:off x="4667" y="2739"/>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4" name="Freeform 1876"/>
              <p:cNvSpPr/>
              <p:nvPr/>
            </p:nvSpPr>
            <p:spPr bwMode="auto">
              <a:xfrm flipV="1">
                <a:off x="4630" y="291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5" name="Freeform 1877"/>
              <p:cNvSpPr/>
              <p:nvPr/>
            </p:nvSpPr>
            <p:spPr bwMode="auto">
              <a:xfrm flipV="1">
                <a:off x="4705" y="2909"/>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6" name="Freeform 1878"/>
              <p:cNvSpPr/>
              <p:nvPr/>
            </p:nvSpPr>
            <p:spPr bwMode="auto">
              <a:xfrm flipV="1">
                <a:off x="4328" y="2910"/>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7" name="Freeform 1879"/>
              <p:cNvSpPr/>
              <p:nvPr/>
            </p:nvSpPr>
            <p:spPr bwMode="auto">
              <a:xfrm>
                <a:off x="4365" y="2741"/>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8" name="Freeform 1880"/>
              <p:cNvSpPr/>
              <p:nvPr/>
            </p:nvSpPr>
            <p:spPr bwMode="auto">
              <a:xfrm>
                <a:off x="4440" y="2740"/>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89" name="Freeform 1881"/>
              <p:cNvSpPr/>
              <p:nvPr/>
            </p:nvSpPr>
            <p:spPr bwMode="auto">
              <a:xfrm>
                <a:off x="4515" y="2741"/>
                <a:ext cx="38" cy="168"/>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0" name="Freeform 1882"/>
              <p:cNvSpPr/>
              <p:nvPr/>
            </p:nvSpPr>
            <p:spPr bwMode="auto">
              <a:xfrm flipV="1">
                <a:off x="4403" y="2910"/>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1" name="Freeform 1883"/>
              <p:cNvSpPr/>
              <p:nvPr/>
            </p:nvSpPr>
            <p:spPr bwMode="auto">
              <a:xfrm flipV="1">
                <a:off x="4478" y="2909"/>
                <a:ext cx="37"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2" name="Freeform 1884"/>
              <p:cNvSpPr/>
              <p:nvPr/>
            </p:nvSpPr>
            <p:spPr bwMode="auto">
              <a:xfrm flipV="1">
                <a:off x="4102" y="2911"/>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3" name="Freeform 1885"/>
              <p:cNvSpPr/>
              <p:nvPr/>
            </p:nvSpPr>
            <p:spPr bwMode="auto">
              <a:xfrm>
                <a:off x="4139" y="2741"/>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4" name="Freeform 1886"/>
              <p:cNvSpPr/>
              <p:nvPr/>
            </p:nvSpPr>
            <p:spPr bwMode="auto">
              <a:xfrm>
                <a:off x="4214" y="2740"/>
                <a:ext cx="38"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5" name="Freeform 1887"/>
              <p:cNvSpPr/>
              <p:nvPr/>
            </p:nvSpPr>
            <p:spPr bwMode="auto">
              <a:xfrm>
                <a:off x="4289" y="2741"/>
                <a:ext cx="38"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6" name="Freeform 1888"/>
              <p:cNvSpPr/>
              <p:nvPr/>
            </p:nvSpPr>
            <p:spPr bwMode="auto">
              <a:xfrm flipV="1">
                <a:off x="4177" y="2911"/>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097" name="Freeform 1889"/>
              <p:cNvSpPr/>
              <p:nvPr/>
            </p:nvSpPr>
            <p:spPr bwMode="auto">
              <a:xfrm flipV="1">
                <a:off x="4252" y="2910"/>
                <a:ext cx="3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6098" name="Group 1890"/>
          <p:cNvGrpSpPr/>
          <p:nvPr/>
        </p:nvGrpSpPr>
        <p:grpSpPr bwMode="auto">
          <a:xfrm>
            <a:off x="1636713" y="3506441"/>
            <a:ext cx="6472237" cy="555625"/>
            <a:chOff x="667" y="3553"/>
            <a:chExt cx="4077" cy="350"/>
          </a:xfrm>
        </p:grpSpPr>
        <p:sp>
          <p:nvSpPr>
            <p:cNvPr id="96099" name="Rectangle 1891"/>
            <p:cNvSpPr>
              <a:spLocks noChangeArrowheads="1"/>
            </p:cNvSpPr>
            <p:nvPr/>
          </p:nvSpPr>
          <p:spPr bwMode="auto">
            <a:xfrm>
              <a:off x="667" y="3555"/>
              <a:ext cx="4077" cy="34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100" name="Group 1892"/>
            <p:cNvGrpSpPr/>
            <p:nvPr/>
          </p:nvGrpSpPr>
          <p:grpSpPr bwMode="auto">
            <a:xfrm>
              <a:off x="668" y="3553"/>
              <a:ext cx="4076" cy="348"/>
              <a:chOff x="663" y="1835"/>
              <a:chExt cx="4076" cy="348"/>
            </a:xfrm>
          </p:grpSpPr>
          <p:sp>
            <p:nvSpPr>
              <p:cNvPr id="96101" name="Freeform 1893"/>
              <p:cNvSpPr/>
              <p:nvPr/>
            </p:nvSpPr>
            <p:spPr bwMode="auto">
              <a:xfrm flipV="1">
                <a:off x="3106" y="2013"/>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02" name="Freeform 1894"/>
              <p:cNvSpPr/>
              <p:nvPr/>
            </p:nvSpPr>
            <p:spPr bwMode="auto">
              <a:xfrm>
                <a:off x="3150" y="184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6103" name="Group 1895"/>
              <p:cNvGrpSpPr/>
              <p:nvPr/>
            </p:nvGrpSpPr>
            <p:grpSpPr bwMode="auto">
              <a:xfrm>
                <a:off x="663" y="1835"/>
                <a:ext cx="2445" cy="346"/>
                <a:chOff x="663" y="1835"/>
                <a:chExt cx="2445" cy="346"/>
              </a:xfrm>
            </p:grpSpPr>
            <p:sp>
              <p:nvSpPr>
                <p:cNvPr id="96104" name="Freeform 1896"/>
                <p:cNvSpPr/>
                <p:nvPr/>
              </p:nvSpPr>
              <p:spPr bwMode="auto">
                <a:xfrm flipV="1">
                  <a:off x="663"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05" name="Freeform 1897"/>
                <p:cNvSpPr/>
                <p:nvPr/>
              </p:nvSpPr>
              <p:spPr bwMode="auto">
                <a:xfrm>
                  <a:off x="679" y="183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06" name="Freeform 1898"/>
                <p:cNvSpPr/>
                <p:nvPr/>
              </p:nvSpPr>
              <p:spPr bwMode="auto">
                <a:xfrm>
                  <a:off x="711" y="183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07" name="Freeform 1899"/>
                <p:cNvSpPr/>
                <p:nvPr/>
              </p:nvSpPr>
              <p:spPr bwMode="auto">
                <a:xfrm>
                  <a:off x="743" y="1837"/>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08" name="Freeform 1900"/>
                <p:cNvSpPr/>
                <p:nvPr/>
              </p:nvSpPr>
              <p:spPr bwMode="auto">
                <a:xfrm flipV="1">
                  <a:off x="695" y="200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09" name="Freeform 1901"/>
                <p:cNvSpPr/>
                <p:nvPr/>
              </p:nvSpPr>
              <p:spPr bwMode="auto">
                <a:xfrm flipV="1">
                  <a:off x="727" y="2006"/>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0" name="Freeform 1902"/>
                <p:cNvSpPr/>
                <p:nvPr/>
              </p:nvSpPr>
              <p:spPr bwMode="auto">
                <a:xfrm flipV="1">
                  <a:off x="1341" y="2009"/>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1" name="Freeform 1903"/>
                <p:cNvSpPr/>
                <p:nvPr/>
              </p:nvSpPr>
              <p:spPr bwMode="auto">
                <a:xfrm>
                  <a:off x="1398" y="1838"/>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2" name="Freeform 1904"/>
                <p:cNvSpPr/>
                <p:nvPr/>
              </p:nvSpPr>
              <p:spPr bwMode="auto">
                <a:xfrm>
                  <a:off x="1511"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3" name="Freeform 1905"/>
                <p:cNvSpPr/>
                <p:nvPr/>
              </p:nvSpPr>
              <p:spPr bwMode="auto">
                <a:xfrm>
                  <a:off x="1625" y="183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4" name="Freeform 1906"/>
                <p:cNvSpPr/>
                <p:nvPr/>
              </p:nvSpPr>
              <p:spPr bwMode="auto">
                <a:xfrm flipV="1">
                  <a:off x="1454" y="2008"/>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5" name="Freeform 1907"/>
                <p:cNvSpPr/>
                <p:nvPr/>
              </p:nvSpPr>
              <p:spPr bwMode="auto">
                <a:xfrm flipV="1">
                  <a:off x="1568"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6" name="Freeform 1908"/>
                <p:cNvSpPr/>
                <p:nvPr/>
              </p:nvSpPr>
              <p:spPr bwMode="auto">
                <a:xfrm flipV="1">
                  <a:off x="1070" y="2010"/>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7" name="Freeform 1909"/>
                <p:cNvSpPr/>
                <p:nvPr/>
              </p:nvSpPr>
              <p:spPr bwMode="auto">
                <a:xfrm>
                  <a:off x="1114" y="184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8" name="Freeform 1910"/>
                <p:cNvSpPr/>
                <p:nvPr/>
              </p:nvSpPr>
              <p:spPr bwMode="auto">
                <a:xfrm>
                  <a:off x="1204" y="183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19" name="Freeform 1911"/>
                <p:cNvSpPr/>
                <p:nvPr/>
              </p:nvSpPr>
              <p:spPr bwMode="auto">
                <a:xfrm>
                  <a:off x="1294" y="1840"/>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0" name="Freeform 1912"/>
                <p:cNvSpPr/>
                <p:nvPr/>
              </p:nvSpPr>
              <p:spPr bwMode="auto">
                <a:xfrm flipV="1">
                  <a:off x="1159" y="20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1" name="Freeform 1913"/>
                <p:cNvSpPr/>
                <p:nvPr/>
              </p:nvSpPr>
              <p:spPr bwMode="auto">
                <a:xfrm flipV="1">
                  <a:off x="1249" y="200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2" name="Freeform 1914"/>
                <p:cNvSpPr/>
                <p:nvPr/>
              </p:nvSpPr>
              <p:spPr bwMode="auto">
                <a:xfrm flipV="1">
                  <a:off x="887"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3" name="Freeform 1915"/>
                <p:cNvSpPr/>
                <p:nvPr/>
              </p:nvSpPr>
              <p:spPr bwMode="auto">
                <a:xfrm>
                  <a:off x="918" y="183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4" name="Freeform 1916"/>
                <p:cNvSpPr/>
                <p:nvPr/>
              </p:nvSpPr>
              <p:spPr bwMode="auto">
                <a:xfrm>
                  <a:off x="980" y="1836"/>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5" name="Freeform 1917"/>
                <p:cNvSpPr/>
                <p:nvPr/>
              </p:nvSpPr>
              <p:spPr bwMode="auto">
                <a:xfrm>
                  <a:off x="1041" y="1837"/>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6" name="Freeform 1918"/>
                <p:cNvSpPr/>
                <p:nvPr/>
              </p:nvSpPr>
              <p:spPr bwMode="auto">
                <a:xfrm flipV="1">
                  <a:off x="949" y="200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7" name="Freeform 1919"/>
                <p:cNvSpPr/>
                <p:nvPr/>
              </p:nvSpPr>
              <p:spPr bwMode="auto">
                <a:xfrm flipV="1">
                  <a:off x="1010" y="2006"/>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8" name="Freeform 1920"/>
                <p:cNvSpPr/>
                <p:nvPr/>
              </p:nvSpPr>
              <p:spPr bwMode="auto">
                <a:xfrm flipV="1">
                  <a:off x="760" y="200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29" name="Freeform 1921"/>
                <p:cNvSpPr/>
                <p:nvPr/>
              </p:nvSpPr>
              <p:spPr bwMode="auto">
                <a:xfrm>
                  <a:off x="782"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0" name="Freeform 1922"/>
                <p:cNvSpPr/>
                <p:nvPr/>
              </p:nvSpPr>
              <p:spPr bwMode="auto">
                <a:xfrm>
                  <a:off x="824" y="1836"/>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1" name="Freeform 1923"/>
                <p:cNvSpPr/>
                <p:nvPr/>
              </p:nvSpPr>
              <p:spPr bwMode="auto">
                <a:xfrm>
                  <a:off x="867" y="1837"/>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2" name="Freeform 1924"/>
                <p:cNvSpPr/>
                <p:nvPr/>
              </p:nvSpPr>
              <p:spPr bwMode="auto">
                <a:xfrm flipV="1">
                  <a:off x="803"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3" name="Freeform 1925"/>
                <p:cNvSpPr/>
                <p:nvPr/>
              </p:nvSpPr>
              <p:spPr bwMode="auto">
                <a:xfrm flipV="1">
                  <a:off x="845" y="200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4" name="Freeform 1926"/>
                <p:cNvSpPr/>
                <p:nvPr/>
              </p:nvSpPr>
              <p:spPr bwMode="auto">
                <a:xfrm flipH="1">
                  <a:off x="1964" y="183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5" name="Freeform 1927"/>
                <p:cNvSpPr/>
                <p:nvPr/>
              </p:nvSpPr>
              <p:spPr bwMode="auto">
                <a:xfrm flipH="1" flipV="1">
                  <a:off x="1908" y="2006"/>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6" name="Freeform 1928"/>
                <p:cNvSpPr/>
                <p:nvPr/>
              </p:nvSpPr>
              <p:spPr bwMode="auto">
                <a:xfrm flipH="1" flipV="1">
                  <a:off x="1794" y="2008"/>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7" name="Freeform 1929"/>
                <p:cNvSpPr/>
                <p:nvPr/>
              </p:nvSpPr>
              <p:spPr bwMode="auto">
                <a:xfrm flipH="1" flipV="1">
                  <a:off x="1680" y="200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8" name="Freeform 1930"/>
                <p:cNvSpPr/>
                <p:nvPr/>
              </p:nvSpPr>
              <p:spPr bwMode="auto">
                <a:xfrm flipH="1">
                  <a:off x="1851" y="1836"/>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39" name="Freeform 1931"/>
                <p:cNvSpPr/>
                <p:nvPr/>
              </p:nvSpPr>
              <p:spPr bwMode="auto">
                <a:xfrm flipH="1">
                  <a:off x="1737" y="183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0" name="Freeform 1932"/>
                <p:cNvSpPr/>
                <p:nvPr/>
              </p:nvSpPr>
              <p:spPr bwMode="auto">
                <a:xfrm flipH="1">
                  <a:off x="2248" y="1835"/>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1" name="Freeform 1933"/>
                <p:cNvSpPr/>
                <p:nvPr/>
              </p:nvSpPr>
              <p:spPr bwMode="auto">
                <a:xfrm flipH="1" flipV="1">
                  <a:off x="2203" y="200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2" name="Freeform 1934"/>
                <p:cNvSpPr/>
                <p:nvPr/>
              </p:nvSpPr>
              <p:spPr bwMode="auto">
                <a:xfrm flipH="1" flipV="1">
                  <a:off x="2113" y="200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3" name="Freeform 1935"/>
                <p:cNvSpPr/>
                <p:nvPr/>
              </p:nvSpPr>
              <p:spPr bwMode="auto">
                <a:xfrm flipH="1" flipV="1">
                  <a:off x="2023" y="2006"/>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4" name="Freeform 1936"/>
                <p:cNvSpPr/>
                <p:nvPr/>
              </p:nvSpPr>
              <p:spPr bwMode="auto">
                <a:xfrm flipH="1">
                  <a:off x="2158" y="183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5" name="Freeform 1937"/>
                <p:cNvSpPr/>
                <p:nvPr/>
              </p:nvSpPr>
              <p:spPr bwMode="auto">
                <a:xfrm flipH="1">
                  <a:off x="2068" y="183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6" name="Freeform 1938"/>
                <p:cNvSpPr/>
                <p:nvPr/>
              </p:nvSpPr>
              <p:spPr bwMode="auto">
                <a:xfrm flipH="1">
                  <a:off x="2444"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7" name="Freeform 1939"/>
                <p:cNvSpPr/>
                <p:nvPr/>
              </p:nvSpPr>
              <p:spPr bwMode="auto">
                <a:xfrm flipH="1" flipV="1">
                  <a:off x="2413" y="200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8" name="Freeform 1940"/>
                <p:cNvSpPr/>
                <p:nvPr/>
              </p:nvSpPr>
              <p:spPr bwMode="auto">
                <a:xfrm flipH="1" flipV="1">
                  <a:off x="2352" y="200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49" name="Freeform 1941"/>
                <p:cNvSpPr/>
                <p:nvPr/>
              </p:nvSpPr>
              <p:spPr bwMode="auto">
                <a:xfrm flipH="1" flipV="1">
                  <a:off x="2290" y="2009"/>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0" name="Freeform 1942"/>
                <p:cNvSpPr/>
                <p:nvPr/>
              </p:nvSpPr>
              <p:spPr bwMode="auto">
                <a:xfrm flipH="1">
                  <a:off x="2382"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1" name="Freeform 1943"/>
                <p:cNvSpPr/>
                <p:nvPr/>
              </p:nvSpPr>
              <p:spPr bwMode="auto">
                <a:xfrm flipH="1">
                  <a:off x="2321" y="183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2" name="Freeform 1944"/>
                <p:cNvSpPr/>
                <p:nvPr/>
              </p:nvSpPr>
              <p:spPr bwMode="auto">
                <a:xfrm flipH="1" flipV="1">
                  <a:off x="2559"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3" name="Freeform 1945"/>
                <p:cNvSpPr/>
                <p:nvPr/>
              </p:nvSpPr>
              <p:spPr bwMode="auto">
                <a:xfrm flipH="1" flipV="1">
                  <a:off x="2517" y="200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4" name="Freeform 1946"/>
                <p:cNvSpPr/>
                <p:nvPr/>
              </p:nvSpPr>
              <p:spPr bwMode="auto">
                <a:xfrm flipH="1" flipV="1">
                  <a:off x="2474" y="200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5" name="Freeform 1947"/>
                <p:cNvSpPr/>
                <p:nvPr/>
              </p:nvSpPr>
              <p:spPr bwMode="auto">
                <a:xfrm flipH="1">
                  <a:off x="2538"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6" name="Freeform 1948"/>
                <p:cNvSpPr/>
                <p:nvPr/>
              </p:nvSpPr>
              <p:spPr bwMode="auto">
                <a:xfrm flipH="1">
                  <a:off x="2495" y="183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7" name="Freeform 1949"/>
                <p:cNvSpPr/>
                <p:nvPr/>
              </p:nvSpPr>
              <p:spPr bwMode="auto">
                <a:xfrm flipH="1">
                  <a:off x="2683"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8" name="Freeform 1950"/>
                <p:cNvSpPr/>
                <p:nvPr/>
              </p:nvSpPr>
              <p:spPr bwMode="auto">
                <a:xfrm flipH="1" flipV="1">
                  <a:off x="2667" y="200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59" name="Freeform 1951"/>
                <p:cNvSpPr/>
                <p:nvPr/>
              </p:nvSpPr>
              <p:spPr bwMode="auto">
                <a:xfrm flipH="1" flipV="1">
                  <a:off x="2635"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0" name="Freeform 1952"/>
                <p:cNvSpPr/>
                <p:nvPr/>
              </p:nvSpPr>
              <p:spPr bwMode="auto">
                <a:xfrm flipH="1" flipV="1">
                  <a:off x="2603" y="2009"/>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1" name="Freeform 1953"/>
                <p:cNvSpPr/>
                <p:nvPr/>
              </p:nvSpPr>
              <p:spPr bwMode="auto">
                <a:xfrm flipH="1">
                  <a:off x="2651"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2" name="Freeform 1954"/>
                <p:cNvSpPr/>
                <p:nvPr/>
              </p:nvSpPr>
              <p:spPr bwMode="auto">
                <a:xfrm flipH="1">
                  <a:off x="2619"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3" name="Freeform 1955"/>
                <p:cNvSpPr/>
                <p:nvPr/>
              </p:nvSpPr>
              <p:spPr bwMode="auto">
                <a:xfrm flipH="1">
                  <a:off x="2580" y="183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4" name="Freeform 1956"/>
                <p:cNvSpPr/>
                <p:nvPr/>
              </p:nvSpPr>
              <p:spPr bwMode="auto">
                <a:xfrm flipV="1">
                  <a:off x="2699"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5" name="Freeform 1957"/>
                <p:cNvSpPr/>
                <p:nvPr/>
              </p:nvSpPr>
              <p:spPr bwMode="auto">
                <a:xfrm>
                  <a:off x="2715" y="184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6" name="Freeform 1958"/>
                <p:cNvSpPr/>
                <p:nvPr/>
              </p:nvSpPr>
              <p:spPr bwMode="auto">
                <a:xfrm>
                  <a:off x="2747"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7" name="Freeform 1959"/>
                <p:cNvSpPr/>
                <p:nvPr/>
              </p:nvSpPr>
              <p:spPr bwMode="auto">
                <a:xfrm>
                  <a:off x="2779" y="1840"/>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8" name="Freeform 1960"/>
                <p:cNvSpPr/>
                <p:nvPr/>
              </p:nvSpPr>
              <p:spPr bwMode="auto">
                <a:xfrm flipV="1">
                  <a:off x="2731"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69" name="Freeform 1961"/>
                <p:cNvSpPr/>
                <p:nvPr/>
              </p:nvSpPr>
              <p:spPr bwMode="auto">
                <a:xfrm flipV="1">
                  <a:off x="2763"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0" name="Freeform 1962"/>
                <p:cNvSpPr/>
                <p:nvPr/>
              </p:nvSpPr>
              <p:spPr bwMode="auto">
                <a:xfrm flipV="1">
                  <a:off x="2923"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1" name="Freeform 1963"/>
                <p:cNvSpPr/>
                <p:nvPr/>
              </p:nvSpPr>
              <p:spPr bwMode="auto">
                <a:xfrm>
                  <a:off x="2954" y="184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2" name="Freeform 1964"/>
                <p:cNvSpPr/>
                <p:nvPr/>
              </p:nvSpPr>
              <p:spPr bwMode="auto">
                <a:xfrm>
                  <a:off x="3016" y="183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3" name="Freeform 1965"/>
                <p:cNvSpPr/>
                <p:nvPr/>
              </p:nvSpPr>
              <p:spPr bwMode="auto">
                <a:xfrm>
                  <a:off x="3077" y="1840"/>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4" name="Freeform 1966"/>
                <p:cNvSpPr/>
                <p:nvPr/>
              </p:nvSpPr>
              <p:spPr bwMode="auto">
                <a:xfrm flipV="1">
                  <a:off x="2985"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5" name="Freeform 1967"/>
                <p:cNvSpPr/>
                <p:nvPr/>
              </p:nvSpPr>
              <p:spPr bwMode="auto">
                <a:xfrm flipV="1">
                  <a:off x="3046" y="200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6" name="Freeform 1968"/>
                <p:cNvSpPr/>
                <p:nvPr/>
              </p:nvSpPr>
              <p:spPr bwMode="auto">
                <a:xfrm flipV="1">
                  <a:off x="2796" y="201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7" name="Freeform 1969"/>
                <p:cNvSpPr/>
                <p:nvPr/>
              </p:nvSpPr>
              <p:spPr bwMode="auto">
                <a:xfrm>
                  <a:off x="2818" y="184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8" name="Freeform 1970"/>
                <p:cNvSpPr/>
                <p:nvPr/>
              </p:nvSpPr>
              <p:spPr bwMode="auto">
                <a:xfrm>
                  <a:off x="2860" y="183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79" name="Freeform 1971"/>
                <p:cNvSpPr/>
                <p:nvPr/>
              </p:nvSpPr>
              <p:spPr bwMode="auto">
                <a:xfrm>
                  <a:off x="2903" y="1840"/>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0" name="Freeform 1972"/>
                <p:cNvSpPr/>
                <p:nvPr/>
              </p:nvSpPr>
              <p:spPr bwMode="auto">
                <a:xfrm flipV="1">
                  <a:off x="2839" y="201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1" name="Freeform 1973"/>
                <p:cNvSpPr/>
                <p:nvPr/>
              </p:nvSpPr>
              <p:spPr bwMode="auto">
                <a:xfrm flipV="1">
                  <a:off x="2881" y="2010"/>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6182" name="Freeform 1974"/>
              <p:cNvSpPr/>
              <p:nvPr/>
            </p:nvSpPr>
            <p:spPr bwMode="auto">
              <a:xfrm>
                <a:off x="3434" y="1841"/>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3" name="Freeform 1975"/>
              <p:cNvSpPr/>
              <p:nvPr/>
            </p:nvSpPr>
            <p:spPr bwMode="auto">
              <a:xfrm flipV="1">
                <a:off x="3377" y="201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4" name="Freeform 1976"/>
              <p:cNvSpPr/>
              <p:nvPr/>
            </p:nvSpPr>
            <p:spPr bwMode="auto">
              <a:xfrm>
                <a:off x="3240" y="184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5" name="Freeform 1977"/>
              <p:cNvSpPr/>
              <p:nvPr/>
            </p:nvSpPr>
            <p:spPr bwMode="auto">
              <a:xfrm>
                <a:off x="3330" y="1843"/>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6" name="Freeform 1978"/>
              <p:cNvSpPr/>
              <p:nvPr/>
            </p:nvSpPr>
            <p:spPr bwMode="auto">
              <a:xfrm flipV="1">
                <a:off x="3195" y="201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87" name="Freeform 1979"/>
              <p:cNvSpPr/>
              <p:nvPr/>
            </p:nvSpPr>
            <p:spPr bwMode="auto">
              <a:xfrm flipV="1">
                <a:off x="3285" y="201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6188" name="Group 1980"/>
              <p:cNvGrpSpPr/>
              <p:nvPr/>
            </p:nvGrpSpPr>
            <p:grpSpPr bwMode="auto">
              <a:xfrm>
                <a:off x="3490" y="1839"/>
                <a:ext cx="1249" cy="344"/>
                <a:chOff x="3490" y="1839"/>
                <a:chExt cx="1249" cy="344"/>
              </a:xfrm>
            </p:grpSpPr>
            <p:sp>
              <p:nvSpPr>
                <p:cNvPr id="96189" name="Freeform 1981"/>
                <p:cNvSpPr/>
                <p:nvPr/>
              </p:nvSpPr>
              <p:spPr bwMode="auto">
                <a:xfrm>
                  <a:off x="3547" y="1840"/>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0" name="Freeform 1982"/>
                <p:cNvSpPr/>
                <p:nvPr/>
              </p:nvSpPr>
              <p:spPr bwMode="auto">
                <a:xfrm>
                  <a:off x="3661" y="184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1" name="Freeform 1983"/>
                <p:cNvSpPr/>
                <p:nvPr/>
              </p:nvSpPr>
              <p:spPr bwMode="auto">
                <a:xfrm flipV="1">
                  <a:off x="3490" y="2011"/>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2" name="Freeform 1984"/>
                <p:cNvSpPr/>
                <p:nvPr/>
              </p:nvSpPr>
              <p:spPr bwMode="auto">
                <a:xfrm flipV="1">
                  <a:off x="3604" y="201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3" name="Freeform 1985"/>
                <p:cNvSpPr/>
                <p:nvPr/>
              </p:nvSpPr>
              <p:spPr bwMode="auto">
                <a:xfrm flipH="1">
                  <a:off x="4723" y="184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4" name="Freeform 1986"/>
                <p:cNvSpPr/>
                <p:nvPr/>
              </p:nvSpPr>
              <p:spPr bwMode="auto">
                <a:xfrm flipH="1" flipV="1">
                  <a:off x="4707" y="201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5" name="Freeform 1987"/>
                <p:cNvSpPr/>
                <p:nvPr/>
              </p:nvSpPr>
              <p:spPr bwMode="auto">
                <a:xfrm flipH="1" flipV="1">
                  <a:off x="4675" y="201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6" name="Freeform 1988"/>
                <p:cNvSpPr/>
                <p:nvPr/>
              </p:nvSpPr>
              <p:spPr bwMode="auto">
                <a:xfrm flipH="1" flipV="1">
                  <a:off x="4643" y="2013"/>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7" name="Freeform 1989"/>
                <p:cNvSpPr/>
                <p:nvPr/>
              </p:nvSpPr>
              <p:spPr bwMode="auto">
                <a:xfrm flipH="1">
                  <a:off x="4691" y="184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8" name="Freeform 1990"/>
                <p:cNvSpPr/>
                <p:nvPr/>
              </p:nvSpPr>
              <p:spPr bwMode="auto">
                <a:xfrm flipH="1">
                  <a:off x="4659" y="184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199" name="Freeform 1991"/>
                <p:cNvSpPr/>
                <p:nvPr/>
              </p:nvSpPr>
              <p:spPr bwMode="auto">
                <a:xfrm flipH="1">
                  <a:off x="4004" y="1840"/>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0" name="Freeform 1992"/>
                <p:cNvSpPr/>
                <p:nvPr/>
              </p:nvSpPr>
              <p:spPr bwMode="auto">
                <a:xfrm flipH="1" flipV="1">
                  <a:off x="3948" y="2010"/>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1" name="Freeform 1993"/>
                <p:cNvSpPr/>
                <p:nvPr/>
              </p:nvSpPr>
              <p:spPr bwMode="auto">
                <a:xfrm flipH="1" flipV="1">
                  <a:off x="3834" y="201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2" name="Freeform 1994"/>
                <p:cNvSpPr/>
                <p:nvPr/>
              </p:nvSpPr>
              <p:spPr bwMode="auto">
                <a:xfrm flipH="1" flipV="1">
                  <a:off x="3720" y="201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3" name="Freeform 1995"/>
                <p:cNvSpPr/>
                <p:nvPr/>
              </p:nvSpPr>
              <p:spPr bwMode="auto">
                <a:xfrm flipH="1">
                  <a:off x="3891" y="1840"/>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4" name="Freeform 1996"/>
                <p:cNvSpPr/>
                <p:nvPr/>
              </p:nvSpPr>
              <p:spPr bwMode="auto">
                <a:xfrm flipH="1">
                  <a:off x="3777" y="184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5" name="Freeform 1997"/>
                <p:cNvSpPr/>
                <p:nvPr/>
              </p:nvSpPr>
              <p:spPr bwMode="auto">
                <a:xfrm flipH="1">
                  <a:off x="4288" y="1839"/>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6" name="Freeform 1998"/>
                <p:cNvSpPr/>
                <p:nvPr/>
              </p:nvSpPr>
              <p:spPr bwMode="auto">
                <a:xfrm flipH="1" flipV="1">
                  <a:off x="4243" y="200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7" name="Freeform 1999"/>
                <p:cNvSpPr/>
                <p:nvPr/>
              </p:nvSpPr>
              <p:spPr bwMode="auto">
                <a:xfrm flipH="1" flipV="1">
                  <a:off x="4153" y="20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8" name="Freeform 2000"/>
                <p:cNvSpPr/>
                <p:nvPr/>
              </p:nvSpPr>
              <p:spPr bwMode="auto">
                <a:xfrm flipH="1" flipV="1">
                  <a:off x="4063" y="2010"/>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09" name="Freeform 2001"/>
                <p:cNvSpPr/>
                <p:nvPr/>
              </p:nvSpPr>
              <p:spPr bwMode="auto">
                <a:xfrm flipH="1">
                  <a:off x="4198" y="183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0" name="Freeform 2002"/>
                <p:cNvSpPr/>
                <p:nvPr/>
              </p:nvSpPr>
              <p:spPr bwMode="auto">
                <a:xfrm flipH="1">
                  <a:off x="4108" y="184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1" name="Freeform 2003"/>
                <p:cNvSpPr/>
                <p:nvPr/>
              </p:nvSpPr>
              <p:spPr bwMode="auto">
                <a:xfrm flipH="1">
                  <a:off x="4484" y="184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2" name="Freeform 2004"/>
                <p:cNvSpPr/>
                <p:nvPr/>
              </p:nvSpPr>
              <p:spPr bwMode="auto">
                <a:xfrm flipH="1" flipV="1">
                  <a:off x="4453" y="201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3" name="Freeform 2005"/>
                <p:cNvSpPr/>
                <p:nvPr/>
              </p:nvSpPr>
              <p:spPr bwMode="auto">
                <a:xfrm flipH="1" flipV="1">
                  <a:off x="4392" y="2013"/>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4" name="Freeform 2006"/>
                <p:cNvSpPr/>
                <p:nvPr/>
              </p:nvSpPr>
              <p:spPr bwMode="auto">
                <a:xfrm flipH="1" flipV="1">
                  <a:off x="4330" y="2013"/>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5" name="Freeform 2007"/>
                <p:cNvSpPr/>
                <p:nvPr/>
              </p:nvSpPr>
              <p:spPr bwMode="auto">
                <a:xfrm flipH="1">
                  <a:off x="4422" y="184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6" name="Freeform 2008"/>
                <p:cNvSpPr/>
                <p:nvPr/>
              </p:nvSpPr>
              <p:spPr bwMode="auto">
                <a:xfrm flipH="1">
                  <a:off x="4361" y="1843"/>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7" name="Freeform 2009"/>
                <p:cNvSpPr/>
                <p:nvPr/>
              </p:nvSpPr>
              <p:spPr bwMode="auto">
                <a:xfrm flipH="1">
                  <a:off x="4620" y="184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8" name="Freeform 2010"/>
                <p:cNvSpPr/>
                <p:nvPr/>
              </p:nvSpPr>
              <p:spPr bwMode="auto">
                <a:xfrm flipH="1" flipV="1">
                  <a:off x="4599" y="2011"/>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19" name="Freeform 2011"/>
                <p:cNvSpPr/>
                <p:nvPr/>
              </p:nvSpPr>
              <p:spPr bwMode="auto">
                <a:xfrm flipH="1" flipV="1">
                  <a:off x="4557" y="2013"/>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20" name="Freeform 2012"/>
                <p:cNvSpPr/>
                <p:nvPr/>
              </p:nvSpPr>
              <p:spPr bwMode="auto">
                <a:xfrm flipH="1" flipV="1">
                  <a:off x="4514" y="2012"/>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21" name="Freeform 2013"/>
                <p:cNvSpPr/>
                <p:nvPr/>
              </p:nvSpPr>
              <p:spPr bwMode="auto">
                <a:xfrm flipH="1">
                  <a:off x="4578" y="1841"/>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22" name="Freeform 2014"/>
                <p:cNvSpPr/>
                <p:nvPr/>
              </p:nvSpPr>
              <p:spPr bwMode="auto">
                <a:xfrm flipH="1">
                  <a:off x="4535" y="1842"/>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96223" name="Group 2015"/>
          <p:cNvGrpSpPr/>
          <p:nvPr/>
        </p:nvGrpSpPr>
        <p:grpSpPr bwMode="auto">
          <a:xfrm>
            <a:off x="1644650" y="3496916"/>
            <a:ext cx="6477000" cy="552450"/>
            <a:chOff x="710" y="3100"/>
            <a:chExt cx="4080" cy="348"/>
          </a:xfrm>
        </p:grpSpPr>
        <p:sp>
          <p:nvSpPr>
            <p:cNvPr id="96224" name="Rectangle 2016"/>
            <p:cNvSpPr>
              <a:spLocks noChangeArrowheads="1"/>
            </p:cNvSpPr>
            <p:nvPr/>
          </p:nvSpPr>
          <p:spPr bwMode="auto">
            <a:xfrm>
              <a:off x="712" y="3100"/>
              <a:ext cx="4078" cy="348"/>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225" name="Group 2017"/>
            <p:cNvGrpSpPr/>
            <p:nvPr/>
          </p:nvGrpSpPr>
          <p:grpSpPr bwMode="auto">
            <a:xfrm>
              <a:off x="710" y="3100"/>
              <a:ext cx="4078" cy="347"/>
              <a:chOff x="710" y="3100"/>
              <a:chExt cx="4078" cy="347"/>
            </a:xfrm>
          </p:grpSpPr>
          <p:grpSp>
            <p:nvGrpSpPr>
              <p:cNvPr id="96226" name="Group 2018"/>
              <p:cNvGrpSpPr/>
              <p:nvPr/>
            </p:nvGrpSpPr>
            <p:grpSpPr bwMode="auto">
              <a:xfrm>
                <a:off x="1532" y="3100"/>
                <a:ext cx="2295" cy="346"/>
                <a:chOff x="2444" y="1837"/>
                <a:chExt cx="2295" cy="346"/>
              </a:xfrm>
            </p:grpSpPr>
            <p:sp>
              <p:nvSpPr>
                <p:cNvPr id="96227" name="Freeform 2019"/>
                <p:cNvSpPr/>
                <p:nvPr/>
              </p:nvSpPr>
              <p:spPr bwMode="auto">
                <a:xfrm flipV="1">
                  <a:off x="3106" y="2013"/>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28" name="Freeform 2020"/>
                <p:cNvSpPr/>
                <p:nvPr/>
              </p:nvSpPr>
              <p:spPr bwMode="auto">
                <a:xfrm>
                  <a:off x="3150" y="184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29" name="Freeform 2021"/>
                <p:cNvSpPr/>
                <p:nvPr/>
              </p:nvSpPr>
              <p:spPr bwMode="auto">
                <a:xfrm flipH="1">
                  <a:off x="2444" y="183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0" name="Freeform 2022"/>
                <p:cNvSpPr/>
                <p:nvPr/>
              </p:nvSpPr>
              <p:spPr bwMode="auto">
                <a:xfrm flipH="1" flipV="1">
                  <a:off x="2559" y="200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1" name="Freeform 2023"/>
                <p:cNvSpPr/>
                <p:nvPr/>
              </p:nvSpPr>
              <p:spPr bwMode="auto">
                <a:xfrm flipH="1" flipV="1">
                  <a:off x="2517" y="200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2" name="Freeform 2024"/>
                <p:cNvSpPr/>
                <p:nvPr/>
              </p:nvSpPr>
              <p:spPr bwMode="auto">
                <a:xfrm flipH="1" flipV="1">
                  <a:off x="2474" y="200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3" name="Freeform 2025"/>
                <p:cNvSpPr/>
                <p:nvPr/>
              </p:nvSpPr>
              <p:spPr bwMode="auto">
                <a:xfrm flipH="1">
                  <a:off x="2538" y="1837"/>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4" name="Freeform 2026"/>
                <p:cNvSpPr/>
                <p:nvPr/>
              </p:nvSpPr>
              <p:spPr bwMode="auto">
                <a:xfrm flipH="1">
                  <a:off x="2495" y="1838"/>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5" name="Freeform 2027"/>
                <p:cNvSpPr/>
                <p:nvPr/>
              </p:nvSpPr>
              <p:spPr bwMode="auto">
                <a:xfrm flipH="1">
                  <a:off x="2683"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6" name="Freeform 2028"/>
                <p:cNvSpPr/>
                <p:nvPr/>
              </p:nvSpPr>
              <p:spPr bwMode="auto">
                <a:xfrm flipH="1" flipV="1">
                  <a:off x="2667" y="200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7" name="Freeform 2029"/>
                <p:cNvSpPr/>
                <p:nvPr/>
              </p:nvSpPr>
              <p:spPr bwMode="auto">
                <a:xfrm flipH="1" flipV="1">
                  <a:off x="2635"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8" name="Freeform 2030"/>
                <p:cNvSpPr/>
                <p:nvPr/>
              </p:nvSpPr>
              <p:spPr bwMode="auto">
                <a:xfrm flipH="1" flipV="1">
                  <a:off x="2603" y="2009"/>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39" name="Freeform 2031"/>
                <p:cNvSpPr/>
                <p:nvPr/>
              </p:nvSpPr>
              <p:spPr bwMode="auto">
                <a:xfrm flipH="1">
                  <a:off x="2651" y="183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0" name="Freeform 2032"/>
                <p:cNvSpPr/>
                <p:nvPr/>
              </p:nvSpPr>
              <p:spPr bwMode="auto">
                <a:xfrm flipH="1">
                  <a:off x="2619"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1" name="Freeform 2033"/>
                <p:cNvSpPr/>
                <p:nvPr/>
              </p:nvSpPr>
              <p:spPr bwMode="auto">
                <a:xfrm flipH="1">
                  <a:off x="2580" y="183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2" name="Freeform 2034"/>
                <p:cNvSpPr/>
                <p:nvPr/>
              </p:nvSpPr>
              <p:spPr bwMode="auto">
                <a:xfrm flipV="1">
                  <a:off x="2699"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3" name="Freeform 2035"/>
                <p:cNvSpPr/>
                <p:nvPr/>
              </p:nvSpPr>
              <p:spPr bwMode="auto">
                <a:xfrm>
                  <a:off x="2715" y="184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4" name="Freeform 2036"/>
                <p:cNvSpPr/>
                <p:nvPr/>
              </p:nvSpPr>
              <p:spPr bwMode="auto">
                <a:xfrm>
                  <a:off x="2747" y="183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5" name="Freeform 2037"/>
                <p:cNvSpPr/>
                <p:nvPr/>
              </p:nvSpPr>
              <p:spPr bwMode="auto">
                <a:xfrm>
                  <a:off x="2779" y="1840"/>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6" name="Freeform 2038"/>
                <p:cNvSpPr/>
                <p:nvPr/>
              </p:nvSpPr>
              <p:spPr bwMode="auto">
                <a:xfrm flipV="1">
                  <a:off x="2731" y="2010"/>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7" name="Freeform 2039"/>
                <p:cNvSpPr/>
                <p:nvPr/>
              </p:nvSpPr>
              <p:spPr bwMode="auto">
                <a:xfrm flipV="1">
                  <a:off x="2763" y="2009"/>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8" name="Freeform 2040"/>
                <p:cNvSpPr/>
                <p:nvPr/>
              </p:nvSpPr>
              <p:spPr bwMode="auto">
                <a:xfrm flipV="1">
                  <a:off x="2923"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49" name="Freeform 2041"/>
                <p:cNvSpPr/>
                <p:nvPr/>
              </p:nvSpPr>
              <p:spPr bwMode="auto">
                <a:xfrm>
                  <a:off x="2954" y="184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0" name="Freeform 2042"/>
                <p:cNvSpPr/>
                <p:nvPr/>
              </p:nvSpPr>
              <p:spPr bwMode="auto">
                <a:xfrm>
                  <a:off x="3016" y="1839"/>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1" name="Freeform 2043"/>
                <p:cNvSpPr/>
                <p:nvPr/>
              </p:nvSpPr>
              <p:spPr bwMode="auto">
                <a:xfrm>
                  <a:off x="3077" y="1840"/>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2" name="Freeform 2044"/>
                <p:cNvSpPr/>
                <p:nvPr/>
              </p:nvSpPr>
              <p:spPr bwMode="auto">
                <a:xfrm flipV="1">
                  <a:off x="2985" y="2010"/>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3" name="Freeform 2045"/>
                <p:cNvSpPr/>
                <p:nvPr/>
              </p:nvSpPr>
              <p:spPr bwMode="auto">
                <a:xfrm flipV="1">
                  <a:off x="3046" y="2009"/>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4" name="Freeform 2046"/>
                <p:cNvSpPr/>
                <p:nvPr/>
              </p:nvSpPr>
              <p:spPr bwMode="auto">
                <a:xfrm flipV="1">
                  <a:off x="2796" y="201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5" name="Freeform 2047"/>
                <p:cNvSpPr/>
                <p:nvPr/>
              </p:nvSpPr>
              <p:spPr bwMode="auto">
                <a:xfrm>
                  <a:off x="2818" y="184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6" name="Freeform 2048"/>
                <p:cNvSpPr/>
                <p:nvPr/>
              </p:nvSpPr>
              <p:spPr bwMode="auto">
                <a:xfrm>
                  <a:off x="2860" y="1839"/>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7" name="Freeform 2049"/>
                <p:cNvSpPr/>
                <p:nvPr/>
              </p:nvSpPr>
              <p:spPr bwMode="auto">
                <a:xfrm>
                  <a:off x="2903" y="1840"/>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8" name="Freeform 2050"/>
                <p:cNvSpPr/>
                <p:nvPr/>
              </p:nvSpPr>
              <p:spPr bwMode="auto">
                <a:xfrm flipV="1">
                  <a:off x="2839" y="2010"/>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59" name="Freeform 2051"/>
                <p:cNvSpPr/>
                <p:nvPr/>
              </p:nvSpPr>
              <p:spPr bwMode="auto">
                <a:xfrm flipV="1">
                  <a:off x="2881" y="2010"/>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0" name="Freeform 2052"/>
                <p:cNvSpPr/>
                <p:nvPr/>
              </p:nvSpPr>
              <p:spPr bwMode="auto">
                <a:xfrm>
                  <a:off x="3434" y="1841"/>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1" name="Freeform 2053"/>
                <p:cNvSpPr/>
                <p:nvPr/>
              </p:nvSpPr>
              <p:spPr bwMode="auto">
                <a:xfrm flipV="1">
                  <a:off x="3377" y="201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2" name="Freeform 2054"/>
                <p:cNvSpPr/>
                <p:nvPr/>
              </p:nvSpPr>
              <p:spPr bwMode="auto">
                <a:xfrm>
                  <a:off x="3240" y="184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3" name="Freeform 2055"/>
                <p:cNvSpPr/>
                <p:nvPr/>
              </p:nvSpPr>
              <p:spPr bwMode="auto">
                <a:xfrm>
                  <a:off x="3330" y="1843"/>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4" name="Freeform 2056"/>
                <p:cNvSpPr/>
                <p:nvPr/>
              </p:nvSpPr>
              <p:spPr bwMode="auto">
                <a:xfrm flipV="1">
                  <a:off x="3195" y="201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5" name="Freeform 2057"/>
                <p:cNvSpPr/>
                <p:nvPr/>
              </p:nvSpPr>
              <p:spPr bwMode="auto">
                <a:xfrm flipV="1">
                  <a:off x="3285" y="201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6" name="Freeform 2058"/>
                <p:cNvSpPr/>
                <p:nvPr/>
              </p:nvSpPr>
              <p:spPr bwMode="auto">
                <a:xfrm>
                  <a:off x="3547" y="1840"/>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7" name="Freeform 2059"/>
                <p:cNvSpPr/>
                <p:nvPr/>
              </p:nvSpPr>
              <p:spPr bwMode="auto">
                <a:xfrm>
                  <a:off x="3661" y="184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8" name="Freeform 2060"/>
                <p:cNvSpPr/>
                <p:nvPr/>
              </p:nvSpPr>
              <p:spPr bwMode="auto">
                <a:xfrm flipV="1">
                  <a:off x="3490" y="2011"/>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69" name="Freeform 2061"/>
                <p:cNvSpPr/>
                <p:nvPr/>
              </p:nvSpPr>
              <p:spPr bwMode="auto">
                <a:xfrm flipV="1">
                  <a:off x="3604" y="201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0" name="Freeform 2062"/>
                <p:cNvSpPr/>
                <p:nvPr/>
              </p:nvSpPr>
              <p:spPr bwMode="auto">
                <a:xfrm flipH="1">
                  <a:off x="4723" y="184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1" name="Freeform 2063"/>
                <p:cNvSpPr/>
                <p:nvPr/>
              </p:nvSpPr>
              <p:spPr bwMode="auto">
                <a:xfrm flipH="1" flipV="1">
                  <a:off x="4707" y="201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2" name="Freeform 2064"/>
                <p:cNvSpPr/>
                <p:nvPr/>
              </p:nvSpPr>
              <p:spPr bwMode="auto">
                <a:xfrm flipH="1" flipV="1">
                  <a:off x="4675" y="201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3" name="Freeform 2065"/>
                <p:cNvSpPr/>
                <p:nvPr/>
              </p:nvSpPr>
              <p:spPr bwMode="auto">
                <a:xfrm flipH="1" flipV="1">
                  <a:off x="4643" y="2013"/>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4" name="Freeform 2066"/>
                <p:cNvSpPr/>
                <p:nvPr/>
              </p:nvSpPr>
              <p:spPr bwMode="auto">
                <a:xfrm flipH="1">
                  <a:off x="4691" y="184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5" name="Freeform 2067"/>
                <p:cNvSpPr/>
                <p:nvPr/>
              </p:nvSpPr>
              <p:spPr bwMode="auto">
                <a:xfrm flipH="1">
                  <a:off x="4659" y="184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6" name="Freeform 2068"/>
                <p:cNvSpPr/>
                <p:nvPr/>
              </p:nvSpPr>
              <p:spPr bwMode="auto">
                <a:xfrm flipH="1">
                  <a:off x="4004" y="1840"/>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7" name="Freeform 2069"/>
                <p:cNvSpPr/>
                <p:nvPr/>
              </p:nvSpPr>
              <p:spPr bwMode="auto">
                <a:xfrm flipH="1" flipV="1">
                  <a:off x="3948" y="2010"/>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8" name="Freeform 2070"/>
                <p:cNvSpPr/>
                <p:nvPr/>
              </p:nvSpPr>
              <p:spPr bwMode="auto">
                <a:xfrm flipH="1" flipV="1">
                  <a:off x="3834" y="201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9" name="Freeform 2071"/>
                <p:cNvSpPr/>
                <p:nvPr/>
              </p:nvSpPr>
              <p:spPr bwMode="auto">
                <a:xfrm flipH="1" flipV="1">
                  <a:off x="3720" y="201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0" name="Freeform 2072"/>
                <p:cNvSpPr/>
                <p:nvPr/>
              </p:nvSpPr>
              <p:spPr bwMode="auto">
                <a:xfrm flipH="1">
                  <a:off x="3891" y="1840"/>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1" name="Freeform 2073"/>
                <p:cNvSpPr/>
                <p:nvPr/>
              </p:nvSpPr>
              <p:spPr bwMode="auto">
                <a:xfrm flipH="1">
                  <a:off x="3777" y="184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2" name="Freeform 2074"/>
                <p:cNvSpPr/>
                <p:nvPr/>
              </p:nvSpPr>
              <p:spPr bwMode="auto">
                <a:xfrm flipH="1">
                  <a:off x="4288" y="1839"/>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3" name="Freeform 2075"/>
                <p:cNvSpPr/>
                <p:nvPr/>
              </p:nvSpPr>
              <p:spPr bwMode="auto">
                <a:xfrm flipH="1" flipV="1">
                  <a:off x="4243" y="200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4" name="Freeform 2076"/>
                <p:cNvSpPr/>
                <p:nvPr/>
              </p:nvSpPr>
              <p:spPr bwMode="auto">
                <a:xfrm flipH="1" flipV="1">
                  <a:off x="4153" y="20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5" name="Freeform 2077"/>
                <p:cNvSpPr/>
                <p:nvPr/>
              </p:nvSpPr>
              <p:spPr bwMode="auto">
                <a:xfrm flipH="1" flipV="1">
                  <a:off x="4063" y="2010"/>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6" name="Freeform 2078"/>
                <p:cNvSpPr/>
                <p:nvPr/>
              </p:nvSpPr>
              <p:spPr bwMode="auto">
                <a:xfrm flipH="1">
                  <a:off x="4198" y="1839"/>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7" name="Freeform 2079"/>
                <p:cNvSpPr/>
                <p:nvPr/>
              </p:nvSpPr>
              <p:spPr bwMode="auto">
                <a:xfrm flipH="1">
                  <a:off x="4108" y="184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8" name="Freeform 2080"/>
                <p:cNvSpPr/>
                <p:nvPr/>
              </p:nvSpPr>
              <p:spPr bwMode="auto">
                <a:xfrm flipH="1">
                  <a:off x="4484" y="184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89" name="Freeform 2081"/>
                <p:cNvSpPr/>
                <p:nvPr/>
              </p:nvSpPr>
              <p:spPr bwMode="auto">
                <a:xfrm flipH="1" flipV="1">
                  <a:off x="4453" y="201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0" name="Freeform 2082"/>
                <p:cNvSpPr/>
                <p:nvPr/>
              </p:nvSpPr>
              <p:spPr bwMode="auto">
                <a:xfrm flipH="1" flipV="1">
                  <a:off x="4392" y="2013"/>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1" name="Freeform 2083"/>
                <p:cNvSpPr/>
                <p:nvPr/>
              </p:nvSpPr>
              <p:spPr bwMode="auto">
                <a:xfrm flipH="1" flipV="1">
                  <a:off x="4330" y="2013"/>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2" name="Freeform 2084"/>
                <p:cNvSpPr/>
                <p:nvPr/>
              </p:nvSpPr>
              <p:spPr bwMode="auto">
                <a:xfrm flipH="1">
                  <a:off x="4422" y="184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3" name="Freeform 2085"/>
                <p:cNvSpPr/>
                <p:nvPr/>
              </p:nvSpPr>
              <p:spPr bwMode="auto">
                <a:xfrm flipH="1">
                  <a:off x="4361" y="1843"/>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4" name="Freeform 2086"/>
                <p:cNvSpPr/>
                <p:nvPr/>
              </p:nvSpPr>
              <p:spPr bwMode="auto">
                <a:xfrm flipH="1">
                  <a:off x="4620" y="1841"/>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5" name="Freeform 2087"/>
                <p:cNvSpPr/>
                <p:nvPr/>
              </p:nvSpPr>
              <p:spPr bwMode="auto">
                <a:xfrm flipH="1" flipV="1">
                  <a:off x="4599" y="2011"/>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6" name="Freeform 2088"/>
                <p:cNvSpPr/>
                <p:nvPr/>
              </p:nvSpPr>
              <p:spPr bwMode="auto">
                <a:xfrm flipH="1" flipV="1">
                  <a:off x="4557" y="2013"/>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7" name="Freeform 2089"/>
                <p:cNvSpPr/>
                <p:nvPr/>
              </p:nvSpPr>
              <p:spPr bwMode="auto">
                <a:xfrm flipH="1" flipV="1">
                  <a:off x="4514" y="2012"/>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8" name="Freeform 2090"/>
                <p:cNvSpPr/>
                <p:nvPr/>
              </p:nvSpPr>
              <p:spPr bwMode="auto">
                <a:xfrm flipH="1">
                  <a:off x="4578" y="1841"/>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99" name="Freeform 2091"/>
                <p:cNvSpPr/>
                <p:nvPr/>
              </p:nvSpPr>
              <p:spPr bwMode="auto">
                <a:xfrm flipH="1">
                  <a:off x="4535" y="1842"/>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6300" name="Freeform 2092"/>
              <p:cNvSpPr/>
              <p:nvPr/>
            </p:nvSpPr>
            <p:spPr bwMode="auto">
              <a:xfrm flipV="1">
                <a:off x="3826" y="327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1" name="Freeform 2093"/>
              <p:cNvSpPr/>
              <p:nvPr/>
            </p:nvSpPr>
            <p:spPr bwMode="auto">
              <a:xfrm>
                <a:off x="3842" y="310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2" name="Freeform 2094"/>
              <p:cNvSpPr/>
              <p:nvPr/>
            </p:nvSpPr>
            <p:spPr bwMode="auto">
              <a:xfrm>
                <a:off x="3874" y="310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3" name="Freeform 2095"/>
              <p:cNvSpPr/>
              <p:nvPr/>
            </p:nvSpPr>
            <p:spPr bwMode="auto">
              <a:xfrm>
                <a:off x="3906" y="3104"/>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4" name="Freeform 2096"/>
              <p:cNvSpPr/>
              <p:nvPr/>
            </p:nvSpPr>
            <p:spPr bwMode="auto">
              <a:xfrm flipV="1">
                <a:off x="3858" y="327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5" name="Freeform 2097"/>
              <p:cNvSpPr/>
              <p:nvPr/>
            </p:nvSpPr>
            <p:spPr bwMode="auto">
              <a:xfrm flipV="1">
                <a:off x="3890" y="327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6" name="Freeform 2098"/>
              <p:cNvSpPr/>
              <p:nvPr/>
            </p:nvSpPr>
            <p:spPr bwMode="auto">
              <a:xfrm flipV="1">
                <a:off x="4504" y="327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7" name="Freeform 2099"/>
              <p:cNvSpPr/>
              <p:nvPr/>
            </p:nvSpPr>
            <p:spPr bwMode="auto">
              <a:xfrm>
                <a:off x="4561" y="3105"/>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8" name="Freeform 2100"/>
              <p:cNvSpPr/>
              <p:nvPr/>
            </p:nvSpPr>
            <p:spPr bwMode="auto">
              <a:xfrm>
                <a:off x="4674" y="3104"/>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09" name="Freeform 2101"/>
              <p:cNvSpPr/>
              <p:nvPr/>
            </p:nvSpPr>
            <p:spPr bwMode="auto">
              <a:xfrm flipV="1">
                <a:off x="4617" y="3275"/>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0" name="Freeform 2102"/>
              <p:cNvSpPr/>
              <p:nvPr/>
            </p:nvSpPr>
            <p:spPr bwMode="auto">
              <a:xfrm flipV="1">
                <a:off x="4731" y="3275"/>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1" name="Freeform 2103"/>
              <p:cNvSpPr/>
              <p:nvPr/>
            </p:nvSpPr>
            <p:spPr bwMode="auto">
              <a:xfrm flipV="1">
                <a:off x="4233" y="3277"/>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2" name="Freeform 2104"/>
              <p:cNvSpPr/>
              <p:nvPr/>
            </p:nvSpPr>
            <p:spPr bwMode="auto">
              <a:xfrm>
                <a:off x="4277" y="3107"/>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3" name="Freeform 2105"/>
              <p:cNvSpPr/>
              <p:nvPr/>
            </p:nvSpPr>
            <p:spPr bwMode="auto">
              <a:xfrm>
                <a:off x="4367" y="310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4" name="Freeform 2106"/>
              <p:cNvSpPr/>
              <p:nvPr/>
            </p:nvSpPr>
            <p:spPr bwMode="auto">
              <a:xfrm>
                <a:off x="4457" y="3107"/>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5" name="Freeform 2107"/>
              <p:cNvSpPr/>
              <p:nvPr/>
            </p:nvSpPr>
            <p:spPr bwMode="auto">
              <a:xfrm flipV="1">
                <a:off x="4322" y="3277"/>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6" name="Freeform 2108"/>
              <p:cNvSpPr/>
              <p:nvPr/>
            </p:nvSpPr>
            <p:spPr bwMode="auto">
              <a:xfrm flipV="1">
                <a:off x="4412" y="3276"/>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7" name="Freeform 2109"/>
              <p:cNvSpPr/>
              <p:nvPr/>
            </p:nvSpPr>
            <p:spPr bwMode="auto">
              <a:xfrm flipV="1">
                <a:off x="4050" y="3274"/>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8" name="Freeform 2110"/>
              <p:cNvSpPr/>
              <p:nvPr/>
            </p:nvSpPr>
            <p:spPr bwMode="auto">
              <a:xfrm>
                <a:off x="4081" y="3104"/>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19" name="Freeform 2111"/>
              <p:cNvSpPr/>
              <p:nvPr/>
            </p:nvSpPr>
            <p:spPr bwMode="auto">
              <a:xfrm>
                <a:off x="4143" y="3103"/>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0" name="Freeform 2112"/>
              <p:cNvSpPr/>
              <p:nvPr/>
            </p:nvSpPr>
            <p:spPr bwMode="auto">
              <a:xfrm>
                <a:off x="4204" y="3104"/>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1" name="Freeform 2113"/>
              <p:cNvSpPr/>
              <p:nvPr/>
            </p:nvSpPr>
            <p:spPr bwMode="auto">
              <a:xfrm flipV="1">
                <a:off x="4112" y="3274"/>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2" name="Freeform 2114"/>
              <p:cNvSpPr/>
              <p:nvPr/>
            </p:nvSpPr>
            <p:spPr bwMode="auto">
              <a:xfrm flipV="1">
                <a:off x="4173" y="3273"/>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3" name="Freeform 2115"/>
              <p:cNvSpPr/>
              <p:nvPr/>
            </p:nvSpPr>
            <p:spPr bwMode="auto">
              <a:xfrm flipV="1">
                <a:off x="3923" y="3275"/>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4" name="Freeform 2116"/>
              <p:cNvSpPr/>
              <p:nvPr/>
            </p:nvSpPr>
            <p:spPr bwMode="auto">
              <a:xfrm>
                <a:off x="3945" y="3104"/>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5" name="Freeform 2117"/>
              <p:cNvSpPr/>
              <p:nvPr/>
            </p:nvSpPr>
            <p:spPr bwMode="auto">
              <a:xfrm>
                <a:off x="3987" y="3103"/>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6" name="Freeform 2118"/>
              <p:cNvSpPr/>
              <p:nvPr/>
            </p:nvSpPr>
            <p:spPr bwMode="auto">
              <a:xfrm>
                <a:off x="4030" y="3104"/>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7" name="Freeform 2119"/>
              <p:cNvSpPr/>
              <p:nvPr/>
            </p:nvSpPr>
            <p:spPr bwMode="auto">
              <a:xfrm flipV="1">
                <a:off x="3966" y="3274"/>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28" name="Freeform 2120"/>
              <p:cNvSpPr/>
              <p:nvPr/>
            </p:nvSpPr>
            <p:spPr bwMode="auto">
              <a:xfrm flipV="1">
                <a:off x="4008" y="3274"/>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6329" name="Group 2121"/>
              <p:cNvGrpSpPr/>
              <p:nvPr/>
            </p:nvGrpSpPr>
            <p:grpSpPr bwMode="auto">
              <a:xfrm>
                <a:off x="710" y="3101"/>
                <a:ext cx="819" cy="344"/>
                <a:chOff x="4788" y="3102"/>
                <a:chExt cx="819" cy="344"/>
              </a:xfrm>
            </p:grpSpPr>
            <p:sp>
              <p:nvSpPr>
                <p:cNvPr id="96330" name="Freeform 2122"/>
                <p:cNvSpPr/>
                <p:nvPr/>
              </p:nvSpPr>
              <p:spPr bwMode="auto">
                <a:xfrm>
                  <a:off x="4788" y="3105"/>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1" name="Freeform 2123"/>
                <p:cNvSpPr/>
                <p:nvPr/>
              </p:nvSpPr>
              <p:spPr bwMode="auto">
                <a:xfrm flipH="1">
                  <a:off x="5127" y="3103"/>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2" name="Freeform 2124"/>
                <p:cNvSpPr/>
                <p:nvPr/>
              </p:nvSpPr>
              <p:spPr bwMode="auto">
                <a:xfrm flipH="1" flipV="1">
                  <a:off x="5071" y="3273"/>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3" name="Freeform 2125"/>
                <p:cNvSpPr/>
                <p:nvPr/>
              </p:nvSpPr>
              <p:spPr bwMode="auto">
                <a:xfrm flipH="1" flipV="1">
                  <a:off x="4957" y="3275"/>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4" name="Freeform 2126"/>
                <p:cNvSpPr/>
                <p:nvPr/>
              </p:nvSpPr>
              <p:spPr bwMode="auto">
                <a:xfrm flipH="1" flipV="1">
                  <a:off x="4843" y="3274"/>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5" name="Freeform 2127"/>
                <p:cNvSpPr/>
                <p:nvPr/>
              </p:nvSpPr>
              <p:spPr bwMode="auto">
                <a:xfrm flipH="1">
                  <a:off x="5014" y="3103"/>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6" name="Freeform 2128"/>
                <p:cNvSpPr/>
                <p:nvPr/>
              </p:nvSpPr>
              <p:spPr bwMode="auto">
                <a:xfrm flipH="1">
                  <a:off x="4900" y="3104"/>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7" name="Freeform 2129"/>
                <p:cNvSpPr/>
                <p:nvPr/>
              </p:nvSpPr>
              <p:spPr bwMode="auto">
                <a:xfrm flipH="1">
                  <a:off x="5411" y="3102"/>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8" name="Freeform 2130"/>
                <p:cNvSpPr/>
                <p:nvPr/>
              </p:nvSpPr>
              <p:spPr bwMode="auto">
                <a:xfrm flipH="1" flipV="1">
                  <a:off x="5366" y="327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39" name="Freeform 2131"/>
                <p:cNvSpPr/>
                <p:nvPr/>
              </p:nvSpPr>
              <p:spPr bwMode="auto">
                <a:xfrm flipH="1" flipV="1">
                  <a:off x="5276" y="327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0" name="Freeform 2132"/>
                <p:cNvSpPr/>
                <p:nvPr/>
              </p:nvSpPr>
              <p:spPr bwMode="auto">
                <a:xfrm flipH="1" flipV="1">
                  <a:off x="5186" y="3273"/>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1" name="Freeform 2133"/>
                <p:cNvSpPr/>
                <p:nvPr/>
              </p:nvSpPr>
              <p:spPr bwMode="auto">
                <a:xfrm flipH="1">
                  <a:off x="5321" y="3102"/>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2" name="Freeform 2134"/>
                <p:cNvSpPr/>
                <p:nvPr/>
              </p:nvSpPr>
              <p:spPr bwMode="auto">
                <a:xfrm flipH="1">
                  <a:off x="5231" y="3103"/>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3" name="Freeform 2135"/>
                <p:cNvSpPr/>
                <p:nvPr/>
              </p:nvSpPr>
              <p:spPr bwMode="auto">
                <a:xfrm flipH="1" flipV="1">
                  <a:off x="5576" y="327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4" name="Freeform 2136"/>
                <p:cNvSpPr/>
                <p:nvPr/>
              </p:nvSpPr>
              <p:spPr bwMode="auto">
                <a:xfrm flipH="1" flipV="1">
                  <a:off x="5515" y="3276"/>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5" name="Freeform 2137"/>
                <p:cNvSpPr/>
                <p:nvPr/>
              </p:nvSpPr>
              <p:spPr bwMode="auto">
                <a:xfrm flipH="1" flipV="1">
                  <a:off x="5453" y="3276"/>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6" name="Freeform 2138"/>
                <p:cNvSpPr/>
                <p:nvPr/>
              </p:nvSpPr>
              <p:spPr bwMode="auto">
                <a:xfrm flipH="1">
                  <a:off x="5545" y="310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47" name="Freeform 2139"/>
                <p:cNvSpPr/>
                <p:nvPr/>
              </p:nvSpPr>
              <p:spPr bwMode="auto">
                <a:xfrm flipH="1">
                  <a:off x="5484" y="3106"/>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nvGrpSpPr>
          <p:cNvPr id="96348" name="Group 2140"/>
          <p:cNvGrpSpPr/>
          <p:nvPr/>
        </p:nvGrpSpPr>
        <p:grpSpPr bwMode="auto">
          <a:xfrm>
            <a:off x="1582738" y="3493741"/>
            <a:ext cx="6699250" cy="582612"/>
            <a:chOff x="748" y="815"/>
            <a:chExt cx="4080" cy="348"/>
          </a:xfrm>
        </p:grpSpPr>
        <p:sp>
          <p:nvSpPr>
            <p:cNvPr id="96349" name="Rectangle 2141"/>
            <p:cNvSpPr>
              <a:spLocks noChangeArrowheads="1"/>
            </p:cNvSpPr>
            <p:nvPr/>
          </p:nvSpPr>
          <p:spPr bwMode="auto">
            <a:xfrm>
              <a:off x="750" y="819"/>
              <a:ext cx="4078" cy="341"/>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6350" name="Group 2142"/>
            <p:cNvGrpSpPr/>
            <p:nvPr/>
          </p:nvGrpSpPr>
          <p:grpSpPr bwMode="auto">
            <a:xfrm>
              <a:off x="748" y="815"/>
              <a:ext cx="4076" cy="348"/>
              <a:chOff x="803" y="1210"/>
              <a:chExt cx="4076" cy="348"/>
            </a:xfrm>
          </p:grpSpPr>
          <p:sp>
            <p:nvSpPr>
              <p:cNvPr id="96351" name="Freeform 2143"/>
              <p:cNvSpPr/>
              <p:nvPr/>
            </p:nvSpPr>
            <p:spPr bwMode="auto">
              <a:xfrm flipV="1">
                <a:off x="803" y="138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2" name="Freeform 2144"/>
              <p:cNvSpPr/>
              <p:nvPr/>
            </p:nvSpPr>
            <p:spPr bwMode="auto">
              <a:xfrm>
                <a:off x="819" y="121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3" name="Freeform 2145"/>
              <p:cNvSpPr/>
              <p:nvPr/>
            </p:nvSpPr>
            <p:spPr bwMode="auto">
              <a:xfrm>
                <a:off x="851" y="1211"/>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4" name="Freeform 2146"/>
              <p:cNvSpPr/>
              <p:nvPr/>
            </p:nvSpPr>
            <p:spPr bwMode="auto">
              <a:xfrm>
                <a:off x="883" y="1212"/>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5" name="Freeform 2147"/>
              <p:cNvSpPr/>
              <p:nvPr/>
            </p:nvSpPr>
            <p:spPr bwMode="auto">
              <a:xfrm flipV="1">
                <a:off x="835" y="1382"/>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6" name="Freeform 2148"/>
              <p:cNvSpPr/>
              <p:nvPr/>
            </p:nvSpPr>
            <p:spPr bwMode="auto">
              <a:xfrm flipV="1">
                <a:off x="867" y="1381"/>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7" name="Freeform 2149"/>
              <p:cNvSpPr/>
              <p:nvPr/>
            </p:nvSpPr>
            <p:spPr bwMode="auto">
              <a:xfrm flipV="1">
                <a:off x="1481" y="1384"/>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8" name="Freeform 2150"/>
              <p:cNvSpPr/>
              <p:nvPr/>
            </p:nvSpPr>
            <p:spPr bwMode="auto">
              <a:xfrm>
                <a:off x="1538" y="1213"/>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59" name="Freeform 2151"/>
              <p:cNvSpPr/>
              <p:nvPr/>
            </p:nvSpPr>
            <p:spPr bwMode="auto">
              <a:xfrm>
                <a:off x="1651" y="121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0" name="Freeform 2152"/>
              <p:cNvSpPr/>
              <p:nvPr/>
            </p:nvSpPr>
            <p:spPr bwMode="auto">
              <a:xfrm>
                <a:off x="1765" y="1213"/>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1" name="Freeform 2153"/>
              <p:cNvSpPr/>
              <p:nvPr/>
            </p:nvSpPr>
            <p:spPr bwMode="auto">
              <a:xfrm flipV="1">
                <a:off x="1594" y="1383"/>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2" name="Freeform 2154"/>
              <p:cNvSpPr/>
              <p:nvPr/>
            </p:nvSpPr>
            <p:spPr bwMode="auto">
              <a:xfrm flipV="1">
                <a:off x="1708" y="1383"/>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3" name="Freeform 2155"/>
              <p:cNvSpPr/>
              <p:nvPr/>
            </p:nvSpPr>
            <p:spPr bwMode="auto">
              <a:xfrm flipV="1">
                <a:off x="1210" y="1385"/>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4" name="Freeform 2156"/>
              <p:cNvSpPr/>
              <p:nvPr/>
            </p:nvSpPr>
            <p:spPr bwMode="auto">
              <a:xfrm>
                <a:off x="1254" y="121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5" name="Freeform 2157"/>
              <p:cNvSpPr/>
              <p:nvPr/>
            </p:nvSpPr>
            <p:spPr bwMode="auto">
              <a:xfrm>
                <a:off x="1344" y="1214"/>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6" name="Freeform 2158"/>
              <p:cNvSpPr/>
              <p:nvPr/>
            </p:nvSpPr>
            <p:spPr bwMode="auto">
              <a:xfrm>
                <a:off x="1434" y="1215"/>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7" name="Freeform 2159"/>
              <p:cNvSpPr/>
              <p:nvPr/>
            </p:nvSpPr>
            <p:spPr bwMode="auto">
              <a:xfrm flipV="1">
                <a:off x="1299" y="138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8" name="Freeform 2160"/>
              <p:cNvSpPr/>
              <p:nvPr/>
            </p:nvSpPr>
            <p:spPr bwMode="auto">
              <a:xfrm flipV="1">
                <a:off x="1389" y="1384"/>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69" name="Freeform 2161"/>
              <p:cNvSpPr/>
              <p:nvPr/>
            </p:nvSpPr>
            <p:spPr bwMode="auto">
              <a:xfrm flipV="1">
                <a:off x="1027" y="138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0" name="Freeform 2162"/>
              <p:cNvSpPr/>
              <p:nvPr/>
            </p:nvSpPr>
            <p:spPr bwMode="auto">
              <a:xfrm>
                <a:off x="1058" y="121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1" name="Freeform 2163"/>
              <p:cNvSpPr/>
              <p:nvPr/>
            </p:nvSpPr>
            <p:spPr bwMode="auto">
              <a:xfrm>
                <a:off x="1120" y="1211"/>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2" name="Freeform 2164"/>
              <p:cNvSpPr/>
              <p:nvPr/>
            </p:nvSpPr>
            <p:spPr bwMode="auto">
              <a:xfrm>
                <a:off x="1181" y="1212"/>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3" name="Freeform 2165"/>
              <p:cNvSpPr/>
              <p:nvPr/>
            </p:nvSpPr>
            <p:spPr bwMode="auto">
              <a:xfrm flipV="1">
                <a:off x="1089" y="1382"/>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4" name="Freeform 2166"/>
              <p:cNvSpPr/>
              <p:nvPr/>
            </p:nvSpPr>
            <p:spPr bwMode="auto">
              <a:xfrm flipV="1">
                <a:off x="1150" y="1381"/>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5" name="Freeform 2167"/>
              <p:cNvSpPr/>
              <p:nvPr/>
            </p:nvSpPr>
            <p:spPr bwMode="auto">
              <a:xfrm flipV="1">
                <a:off x="900" y="1383"/>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6" name="Freeform 2168"/>
              <p:cNvSpPr/>
              <p:nvPr/>
            </p:nvSpPr>
            <p:spPr bwMode="auto">
              <a:xfrm>
                <a:off x="922" y="1212"/>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7" name="Freeform 2169"/>
              <p:cNvSpPr/>
              <p:nvPr/>
            </p:nvSpPr>
            <p:spPr bwMode="auto">
              <a:xfrm>
                <a:off x="964" y="1211"/>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8" name="Freeform 2170"/>
              <p:cNvSpPr/>
              <p:nvPr/>
            </p:nvSpPr>
            <p:spPr bwMode="auto">
              <a:xfrm>
                <a:off x="1007" y="1212"/>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79" name="Freeform 2171"/>
              <p:cNvSpPr/>
              <p:nvPr/>
            </p:nvSpPr>
            <p:spPr bwMode="auto">
              <a:xfrm flipV="1">
                <a:off x="943" y="1382"/>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0" name="Freeform 2172"/>
              <p:cNvSpPr/>
              <p:nvPr/>
            </p:nvSpPr>
            <p:spPr bwMode="auto">
              <a:xfrm flipV="1">
                <a:off x="985" y="1382"/>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1" name="Freeform 2173"/>
              <p:cNvSpPr/>
              <p:nvPr/>
            </p:nvSpPr>
            <p:spPr bwMode="auto">
              <a:xfrm flipH="1">
                <a:off x="2823" y="121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2" name="Freeform 2174"/>
              <p:cNvSpPr/>
              <p:nvPr/>
            </p:nvSpPr>
            <p:spPr bwMode="auto">
              <a:xfrm flipH="1" flipV="1">
                <a:off x="2807" y="138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3" name="Freeform 2175"/>
              <p:cNvSpPr/>
              <p:nvPr/>
            </p:nvSpPr>
            <p:spPr bwMode="auto">
              <a:xfrm flipH="1" flipV="1">
                <a:off x="2775" y="138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4" name="Freeform 2176"/>
              <p:cNvSpPr/>
              <p:nvPr/>
            </p:nvSpPr>
            <p:spPr bwMode="auto">
              <a:xfrm flipH="1" flipV="1">
                <a:off x="2743" y="1384"/>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5" name="Freeform 2177"/>
              <p:cNvSpPr/>
              <p:nvPr/>
            </p:nvSpPr>
            <p:spPr bwMode="auto">
              <a:xfrm flipH="1">
                <a:off x="2791" y="1213"/>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6" name="Freeform 2178"/>
              <p:cNvSpPr/>
              <p:nvPr/>
            </p:nvSpPr>
            <p:spPr bwMode="auto">
              <a:xfrm flipH="1">
                <a:off x="2759" y="121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7" name="Freeform 2179"/>
              <p:cNvSpPr/>
              <p:nvPr/>
            </p:nvSpPr>
            <p:spPr bwMode="auto">
              <a:xfrm flipH="1">
                <a:off x="2104" y="1211"/>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8" name="Freeform 2180"/>
              <p:cNvSpPr/>
              <p:nvPr/>
            </p:nvSpPr>
            <p:spPr bwMode="auto">
              <a:xfrm flipH="1" flipV="1">
                <a:off x="2048" y="1381"/>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89" name="Freeform 2181"/>
              <p:cNvSpPr/>
              <p:nvPr/>
            </p:nvSpPr>
            <p:spPr bwMode="auto">
              <a:xfrm flipH="1" flipV="1">
                <a:off x="1934" y="1383"/>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0" name="Freeform 2182"/>
              <p:cNvSpPr/>
              <p:nvPr/>
            </p:nvSpPr>
            <p:spPr bwMode="auto">
              <a:xfrm flipH="1" flipV="1">
                <a:off x="1820" y="138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1" name="Freeform 2183"/>
              <p:cNvSpPr/>
              <p:nvPr/>
            </p:nvSpPr>
            <p:spPr bwMode="auto">
              <a:xfrm flipH="1">
                <a:off x="1991" y="1211"/>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2" name="Freeform 2184"/>
              <p:cNvSpPr/>
              <p:nvPr/>
            </p:nvSpPr>
            <p:spPr bwMode="auto">
              <a:xfrm flipH="1">
                <a:off x="1877" y="1212"/>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3" name="Freeform 2185"/>
              <p:cNvSpPr/>
              <p:nvPr/>
            </p:nvSpPr>
            <p:spPr bwMode="auto">
              <a:xfrm flipH="1">
                <a:off x="2388" y="1210"/>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4" name="Freeform 2186"/>
              <p:cNvSpPr/>
              <p:nvPr/>
            </p:nvSpPr>
            <p:spPr bwMode="auto">
              <a:xfrm flipH="1" flipV="1">
                <a:off x="2343" y="138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5" name="Freeform 2187"/>
              <p:cNvSpPr/>
              <p:nvPr/>
            </p:nvSpPr>
            <p:spPr bwMode="auto">
              <a:xfrm flipH="1" flipV="1">
                <a:off x="2253" y="1381"/>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6" name="Freeform 2188"/>
              <p:cNvSpPr/>
              <p:nvPr/>
            </p:nvSpPr>
            <p:spPr bwMode="auto">
              <a:xfrm flipH="1" flipV="1">
                <a:off x="2163" y="1381"/>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7" name="Freeform 2189"/>
              <p:cNvSpPr/>
              <p:nvPr/>
            </p:nvSpPr>
            <p:spPr bwMode="auto">
              <a:xfrm flipH="1">
                <a:off x="2298" y="1210"/>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8" name="Freeform 2190"/>
              <p:cNvSpPr/>
              <p:nvPr/>
            </p:nvSpPr>
            <p:spPr bwMode="auto">
              <a:xfrm flipH="1">
                <a:off x="2208" y="1211"/>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399" name="Freeform 2191"/>
              <p:cNvSpPr/>
              <p:nvPr/>
            </p:nvSpPr>
            <p:spPr bwMode="auto">
              <a:xfrm flipH="1">
                <a:off x="2584" y="1213"/>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0" name="Freeform 2192"/>
              <p:cNvSpPr/>
              <p:nvPr/>
            </p:nvSpPr>
            <p:spPr bwMode="auto">
              <a:xfrm flipH="1" flipV="1">
                <a:off x="2553" y="1383"/>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1" name="Freeform 2193"/>
              <p:cNvSpPr/>
              <p:nvPr/>
            </p:nvSpPr>
            <p:spPr bwMode="auto">
              <a:xfrm flipH="1" flipV="1">
                <a:off x="2492" y="1384"/>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2" name="Freeform 2194"/>
              <p:cNvSpPr/>
              <p:nvPr/>
            </p:nvSpPr>
            <p:spPr bwMode="auto">
              <a:xfrm flipH="1" flipV="1">
                <a:off x="2430" y="1384"/>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3" name="Freeform 2195"/>
              <p:cNvSpPr/>
              <p:nvPr/>
            </p:nvSpPr>
            <p:spPr bwMode="auto">
              <a:xfrm flipH="1">
                <a:off x="2522" y="1213"/>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4" name="Freeform 2196"/>
              <p:cNvSpPr/>
              <p:nvPr/>
            </p:nvSpPr>
            <p:spPr bwMode="auto">
              <a:xfrm flipH="1">
                <a:off x="2461" y="1214"/>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5" name="Freeform 2197"/>
              <p:cNvSpPr/>
              <p:nvPr/>
            </p:nvSpPr>
            <p:spPr bwMode="auto">
              <a:xfrm flipH="1">
                <a:off x="2720" y="1212"/>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6" name="Freeform 2198"/>
              <p:cNvSpPr/>
              <p:nvPr/>
            </p:nvSpPr>
            <p:spPr bwMode="auto">
              <a:xfrm flipH="1" flipV="1">
                <a:off x="2699" y="1382"/>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7" name="Freeform 2199"/>
              <p:cNvSpPr/>
              <p:nvPr/>
            </p:nvSpPr>
            <p:spPr bwMode="auto">
              <a:xfrm flipH="1" flipV="1">
                <a:off x="2657" y="1384"/>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8" name="Freeform 2200"/>
              <p:cNvSpPr/>
              <p:nvPr/>
            </p:nvSpPr>
            <p:spPr bwMode="auto">
              <a:xfrm flipH="1" flipV="1">
                <a:off x="2614" y="1383"/>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09" name="Freeform 2201"/>
              <p:cNvSpPr/>
              <p:nvPr/>
            </p:nvSpPr>
            <p:spPr bwMode="auto">
              <a:xfrm flipH="1">
                <a:off x="2678" y="1212"/>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0" name="Freeform 2202"/>
              <p:cNvSpPr/>
              <p:nvPr/>
            </p:nvSpPr>
            <p:spPr bwMode="auto">
              <a:xfrm flipH="1">
                <a:off x="2635" y="1213"/>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1" name="Freeform 2203"/>
              <p:cNvSpPr/>
              <p:nvPr/>
            </p:nvSpPr>
            <p:spPr bwMode="auto">
              <a:xfrm flipV="1">
                <a:off x="2839" y="138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2" name="Freeform 2204"/>
              <p:cNvSpPr/>
              <p:nvPr/>
            </p:nvSpPr>
            <p:spPr bwMode="auto">
              <a:xfrm>
                <a:off x="2855" y="121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3" name="Freeform 2205"/>
              <p:cNvSpPr/>
              <p:nvPr/>
            </p:nvSpPr>
            <p:spPr bwMode="auto">
              <a:xfrm>
                <a:off x="2887" y="121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4" name="Freeform 2206"/>
              <p:cNvSpPr/>
              <p:nvPr/>
            </p:nvSpPr>
            <p:spPr bwMode="auto">
              <a:xfrm>
                <a:off x="2919" y="1215"/>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5" name="Freeform 2207"/>
              <p:cNvSpPr/>
              <p:nvPr/>
            </p:nvSpPr>
            <p:spPr bwMode="auto">
              <a:xfrm flipV="1">
                <a:off x="2871" y="1385"/>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6" name="Freeform 2208"/>
              <p:cNvSpPr/>
              <p:nvPr/>
            </p:nvSpPr>
            <p:spPr bwMode="auto">
              <a:xfrm flipV="1">
                <a:off x="2903" y="1384"/>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7" name="Freeform 2209"/>
              <p:cNvSpPr/>
              <p:nvPr/>
            </p:nvSpPr>
            <p:spPr bwMode="auto">
              <a:xfrm flipV="1">
                <a:off x="3517" y="138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8" name="Freeform 2210"/>
              <p:cNvSpPr/>
              <p:nvPr/>
            </p:nvSpPr>
            <p:spPr bwMode="auto">
              <a:xfrm>
                <a:off x="3574" y="1216"/>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19" name="Freeform 2211"/>
              <p:cNvSpPr/>
              <p:nvPr/>
            </p:nvSpPr>
            <p:spPr bwMode="auto">
              <a:xfrm>
                <a:off x="3687" y="1215"/>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0" name="Freeform 2212"/>
              <p:cNvSpPr/>
              <p:nvPr/>
            </p:nvSpPr>
            <p:spPr bwMode="auto">
              <a:xfrm>
                <a:off x="3801" y="121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1" name="Freeform 2213"/>
              <p:cNvSpPr/>
              <p:nvPr/>
            </p:nvSpPr>
            <p:spPr bwMode="auto">
              <a:xfrm flipV="1">
                <a:off x="3630" y="1386"/>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2" name="Freeform 2214"/>
              <p:cNvSpPr/>
              <p:nvPr/>
            </p:nvSpPr>
            <p:spPr bwMode="auto">
              <a:xfrm flipV="1">
                <a:off x="3744" y="138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3" name="Freeform 2215"/>
              <p:cNvSpPr/>
              <p:nvPr/>
            </p:nvSpPr>
            <p:spPr bwMode="auto">
              <a:xfrm flipV="1">
                <a:off x="3246" y="1388"/>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4" name="Freeform 2216"/>
              <p:cNvSpPr/>
              <p:nvPr/>
            </p:nvSpPr>
            <p:spPr bwMode="auto">
              <a:xfrm>
                <a:off x="3290" y="1218"/>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5" name="Freeform 2217"/>
              <p:cNvSpPr/>
              <p:nvPr/>
            </p:nvSpPr>
            <p:spPr bwMode="auto">
              <a:xfrm>
                <a:off x="3380" y="1217"/>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6" name="Freeform 2218"/>
              <p:cNvSpPr/>
              <p:nvPr/>
            </p:nvSpPr>
            <p:spPr bwMode="auto">
              <a:xfrm>
                <a:off x="3470" y="1218"/>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7" name="Freeform 2219"/>
              <p:cNvSpPr/>
              <p:nvPr/>
            </p:nvSpPr>
            <p:spPr bwMode="auto">
              <a:xfrm flipV="1">
                <a:off x="3335" y="1388"/>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8" name="Freeform 2220"/>
              <p:cNvSpPr/>
              <p:nvPr/>
            </p:nvSpPr>
            <p:spPr bwMode="auto">
              <a:xfrm flipV="1">
                <a:off x="3425" y="1387"/>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29" name="Freeform 2221"/>
              <p:cNvSpPr/>
              <p:nvPr/>
            </p:nvSpPr>
            <p:spPr bwMode="auto">
              <a:xfrm flipV="1">
                <a:off x="3063" y="138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0" name="Freeform 2222"/>
              <p:cNvSpPr/>
              <p:nvPr/>
            </p:nvSpPr>
            <p:spPr bwMode="auto">
              <a:xfrm>
                <a:off x="3094" y="121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1" name="Freeform 2223"/>
              <p:cNvSpPr/>
              <p:nvPr/>
            </p:nvSpPr>
            <p:spPr bwMode="auto">
              <a:xfrm>
                <a:off x="3156" y="1214"/>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2" name="Freeform 2224"/>
              <p:cNvSpPr/>
              <p:nvPr/>
            </p:nvSpPr>
            <p:spPr bwMode="auto">
              <a:xfrm>
                <a:off x="3217" y="1215"/>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3" name="Freeform 2225"/>
              <p:cNvSpPr/>
              <p:nvPr/>
            </p:nvSpPr>
            <p:spPr bwMode="auto">
              <a:xfrm flipV="1">
                <a:off x="3125" y="1385"/>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4" name="Freeform 2226"/>
              <p:cNvSpPr/>
              <p:nvPr/>
            </p:nvSpPr>
            <p:spPr bwMode="auto">
              <a:xfrm flipV="1">
                <a:off x="3186" y="1384"/>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5" name="Freeform 2227"/>
              <p:cNvSpPr/>
              <p:nvPr/>
            </p:nvSpPr>
            <p:spPr bwMode="auto">
              <a:xfrm flipV="1">
                <a:off x="2936" y="1386"/>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6" name="Freeform 2228"/>
              <p:cNvSpPr/>
              <p:nvPr/>
            </p:nvSpPr>
            <p:spPr bwMode="auto">
              <a:xfrm>
                <a:off x="2958" y="1215"/>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7" name="Freeform 2229"/>
              <p:cNvSpPr/>
              <p:nvPr/>
            </p:nvSpPr>
            <p:spPr bwMode="auto">
              <a:xfrm>
                <a:off x="3000" y="1214"/>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8" name="Freeform 2230"/>
              <p:cNvSpPr/>
              <p:nvPr/>
            </p:nvSpPr>
            <p:spPr bwMode="auto">
              <a:xfrm>
                <a:off x="3043" y="1215"/>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39" name="Freeform 2231"/>
              <p:cNvSpPr/>
              <p:nvPr/>
            </p:nvSpPr>
            <p:spPr bwMode="auto">
              <a:xfrm flipV="1">
                <a:off x="2979" y="1385"/>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0" name="Freeform 2232"/>
              <p:cNvSpPr/>
              <p:nvPr/>
            </p:nvSpPr>
            <p:spPr bwMode="auto">
              <a:xfrm flipV="1">
                <a:off x="3021" y="1385"/>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1" name="Freeform 2233"/>
              <p:cNvSpPr/>
              <p:nvPr/>
            </p:nvSpPr>
            <p:spPr bwMode="auto">
              <a:xfrm flipH="1">
                <a:off x="4863" y="121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2" name="Freeform 2234"/>
              <p:cNvSpPr/>
              <p:nvPr/>
            </p:nvSpPr>
            <p:spPr bwMode="auto">
              <a:xfrm flipH="1" flipV="1">
                <a:off x="4847" y="138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3" name="Freeform 2235"/>
              <p:cNvSpPr/>
              <p:nvPr/>
            </p:nvSpPr>
            <p:spPr bwMode="auto">
              <a:xfrm flipH="1" flipV="1">
                <a:off x="4815" y="138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4" name="Freeform 2236"/>
              <p:cNvSpPr/>
              <p:nvPr/>
            </p:nvSpPr>
            <p:spPr bwMode="auto">
              <a:xfrm flipH="1" flipV="1">
                <a:off x="4783" y="1388"/>
                <a:ext cx="16"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5" name="Freeform 2237"/>
              <p:cNvSpPr/>
              <p:nvPr/>
            </p:nvSpPr>
            <p:spPr bwMode="auto">
              <a:xfrm flipH="1">
                <a:off x="4831" y="1217"/>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6" name="Freeform 2238"/>
              <p:cNvSpPr/>
              <p:nvPr/>
            </p:nvSpPr>
            <p:spPr bwMode="auto">
              <a:xfrm flipH="1">
                <a:off x="4799" y="1218"/>
                <a:ext cx="16"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7" name="Freeform 2239"/>
              <p:cNvSpPr/>
              <p:nvPr/>
            </p:nvSpPr>
            <p:spPr bwMode="auto">
              <a:xfrm flipH="1">
                <a:off x="4144" y="1215"/>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8" name="Freeform 2240"/>
              <p:cNvSpPr/>
              <p:nvPr/>
            </p:nvSpPr>
            <p:spPr bwMode="auto">
              <a:xfrm flipH="1" flipV="1">
                <a:off x="4088" y="1385"/>
                <a:ext cx="56"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49" name="Freeform 2241"/>
              <p:cNvSpPr/>
              <p:nvPr/>
            </p:nvSpPr>
            <p:spPr bwMode="auto">
              <a:xfrm flipH="1" flipV="1">
                <a:off x="3974" y="1387"/>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0" name="Freeform 2242"/>
              <p:cNvSpPr/>
              <p:nvPr/>
            </p:nvSpPr>
            <p:spPr bwMode="auto">
              <a:xfrm flipH="1" flipV="1">
                <a:off x="3860" y="138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1" name="Freeform 2243"/>
              <p:cNvSpPr/>
              <p:nvPr/>
            </p:nvSpPr>
            <p:spPr bwMode="auto">
              <a:xfrm flipH="1">
                <a:off x="4031" y="1215"/>
                <a:ext cx="57"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2" name="Freeform 2244"/>
              <p:cNvSpPr/>
              <p:nvPr/>
            </p:nvSpPr>
            <p:spPr bwMode="auto">
              <a:xfrm flipH="1">
                <a:off x="3917" y="1216"/>
                <a:ext cx="57"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3" name="Freeform 2245"/>
              <p:cNvSpPr/>
              <p:nvPr/>
            </p:nvSpPr>
            <p:spPr bwMode="auto">
              <a:xfrm flipH="1">
                <a:off x="4428" y="1214"/>
                <a:ext cx="44"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4" name="Freeform 2246"/>
              <p:cNvSpPr/>
              <p:nvPr/>
            </p:nvSpPr>
            <p:spPr bwMode="auto">
              <a:xfrm flipH="1" flipV="1">
                <a:off x="4383" y="1384"/>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5" name="Freeform 2247"/>
              <p:cNvSpPr/>
              <p:nvPr/>
            </p:nvSpPr>
            <p:spPr bwMode="auto">
              <a:xfrm flipH="1" flipV="1">
                <a:off x="4293" y="138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6" name="Freeform 2248"/>
              <p:cNvSpPr/>
              <p:nvPr/>
            </p:nvSpPr>
            <p:spPr bwMode="auto">
              <a:xfrm flipH="1" flipV="1">
                <a:off x="4203" y="1385"/>
                <a:ext cx="45"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7" name="Freeform 2249"/>
              <p:cNvSpPr/>
              <p:nvPr/>
            </p:nvSpPr>
            <p:spPr bwMode="auto">
              <a:xfrm flipH="1">
                <a:off x="4338" y="1214"/>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8" name="Freeform 2250"/>
              <p:cNvSpPr/>
              <p:nvPr/>
            </p:nvSpPr>
            <p:spPr bwMode="auto">
              <a:xfrm flipH="1">
                <a:off x="4248" y="1215"/>
                <a:ext cx="45"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59" name="Freeform 2251"/>
              <p:cNvSpPr/>
              <p:nvPr/>
            </p:nvSpPr>
            <p:spPr bwMode="auto">
              <a:xfrm flipH="1">
                <a:off x="4624" y="121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0" name="Freeform 2252"/>
              <p:cNvSpPr/>
              <p:nvPr/>
            </p:nvSpPr>
            <p:spPr bwMode="auto">
              <a:xfrm flipH="1" flipV="1">
                <a:off x="4593" y="138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1" name="Freeform 2253"/>
              <p:cNvSpPr/>
              <p:nvPr/>
            </p:nvSpPr>
            <p:spPr bwMode="auto">
              <a:xfrm flipH="1" flipV="1">
                <a:off x="4532" y="1388"/>
                <a:ext cx="30"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2" name="Freeform 2254"/>
              <p:cNvSpPr/>
              <p:nvPr/>
            </p:nvSpPr>
            <p:spPr bwMode="auto">
              <a:xfrm flipH="1" flipV="1">
                <a:off x="4470" y="1388"/>
                <a:ext cx="31" cy="169"/>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3" name="Freeform 2255"/>
              <p:cNvSpPr/>
              <p:nvPr/>
            </p:nvSpPr>
            <p:spPr bwMode="auto">
              <a:xfrm flipH="1">
                <a:off x="4562" y="1217"/>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4" name="Freeform 2256"/>
              <p:cNvSpPr/>
              <p:nvPr/>
            </p:nvSpPr>
            <p:spPr bwMode="auto">
              <a:xfrm flipH="1">
                <a:off x="4501" y="1218"/>
                <a:ext cx="3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5" name="Freeform 2257"/>
              <p:cNvSpPr/>
              <p:nvPr/>
            </p:nvSpPr>
            <p:spPr bwMode="auto">
              <a:xfrm flipH="1">
                <a:off x="4760" y="1216"/>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6" name="Freeform 2258"/>
              <p:cNvSpPr/>
              <p:nvPr/>
            </p:nvSpPr>
            <p:spPr bwMode="auto">
              <a:xfrm flipH="1" flipV="1">
                <a:off x="4739" y="1386"/>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7" name="Freeform 2259"/>
              <p:cNvSpPr/>
              <p:nvPr/>
            </p:nvSpPr>
            <p:spPr bwMode="auto">
              <a:xfrm flipH="1" flipV="1">
                <a:off x="4697" y="1388"/>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8" name="Freeform 2260"/>
              <p:cNvSpPr/>
              <p:nvPr/>
            </p:nvSpPr>
            <p:spPr bwMode="auto">
              <a:xfrm flipH="1" flipV="1">
                <a:off x="4654" y="1387"/>
                <a:ext cx="21"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69" name="Freeform 2261"/>
              <p:cNvSpPr/>
              <p:nvPr/>
            </p:nvSpPr>
            <p:spPr bwMode="auto">
              <a:xfrm flipH="1">
                <a:off x="4718" y="1216"/>
                <a:ext cx="21" cy="171"/>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70" name="Freeform 2262"/>
              <p:cNvSpPr/>
              <p:nvPr/>
            </p:nvSpPr>
            <p:spPr bwMode="auto">
              <a:xfrm flipH="1">
                <a:off x="4675" y="1217"/>
                <a:ext cx="22" cy="170"/>
              </a:xfrm>
              <a:custGeom>
                <a:avLst/>
                <a:gdLst>
                  <a:gd name="T0" fmla="*/ 0 w 587"/>
                  <a:gd name="T1" fmla="*/ 1000 h 1000"/>
                  <a:gd name="T2" fmla="*/ 294 w 587"/>
                  <a:gd name="T3" fmla="*/ 0 h 1000"/>
                  <a:gd name="T4" fmla="*/ 587 w 587"/>
                  <a:gd name="T5" fmla="*/ 1000 h 1000"/>
                </a:gdLst>
                <a:ahLst/>
                <a:cxnLst>
                  <a:cxn ang="0">
                    <a:pos x="T0" y="T1"/>
                  </a:cxn>
                  <a:cxn ang="0">
                    <a:pos x="T2" y="T3"/>
                  </a:cxn>
                  <a:cxn ang="0">
                    <a:pos x="T4" y="T5"/>
                  </a:cxn>
                </a:cxnLst>
                <a:rect l="0" t="0" r="r" b="b"/>
                <a:pathLst>
                  <a:path w="587" h="1000">
                    <a:moveTo>
                      <a:pt x="0" y="1000"/>
                    </a:moveTo>
                    <a:cubicBezTo>
                      <a:pt x="98" y="500"/>
                      <a:pt x="196" y="0"/>
                      <a:pt x="294" y="0"/>
                    </a:cubicBezTo>
                    <a:cubicBezTo>
                      <a:pt x="392" y="0"/>
                      <a:pt x="489" y="500"/>
                      <a:pt x="587" y="1000"/>
                    </a:cubicBezTo>
                  </a:path>
                </a:pathLst>
              </a:custGeom>
              <a:noFill/>
              <a:ln w="9525" cmpd="sng">
                <a:solidFill>
                  <a:schemeClr val="tx1"/>
                </a:solidFill>
                <a:round/>
              </a:ln>
              <a:effectLst/>
              <a:extLst>
                <a:ext uri="{909E8E84-426E-40DD-AFC4-6F175D3DCCD1}">
                  <a14:hiddenFill xmlns:a14="http://schemas.microsoft.com/office/drawing/2010/main">
                    <a:pattFill prst="dkVert">
                      <a:fgClr>
                        <a:srgbClr val="000000"/>
                      </a:fgClr>
                      <a:bgClr>
                        <a:schemeClr val="bg1"/>
                      </a:bgClr>
                    </a:patt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6471" name="Text Box 2263"/>
          <p:cNvSpPr txBox="1">
            <a:spLocks noChangeArrowheads="1"/>
          </p:cNvSpPr>
          <p:nvPr/>
        </p:nvSpPr>
        <p:spPr bwMode="auto">
          <a:xfrm>
            <a:off x="6965950" y="2976216"/>
            <a:ext cx="1322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2000" b="1">
                <a:solidFill>
                  <a:srgbClr val="969696"/>
                </a:solidFill>
                <a:effectLst/>
                <a:latin typeface="Times New Roman" panose="02020603050405020304" pitchFamily="18" charset="0"/>
                <a:ea typeface="华文中宋" panose="02010600040101010101" pitchFamily="2" charset="-122"/>
              </a:rPr>
              <a:t>软弹簧</a:t>
            </a:r>
          </a:p>
        </p:txBody>
      </p:sp>
      <p:sp>
        <p:nvSpPr>
          <p:cNvPr id="96479" name="Text Box 2271"/>
          <p:cNvSpPr txBox="1">
            <a:spLocks noChangeArrowheads="1"/>
          </p:cNvSpPr>
          <p:nvPr/>
        </p:nvSpPr>
        <p:spPr bwMode="auto">
          <a:xfrm>
            <a:off x="561975" y="4631978"/>
            <a:ext cx="31384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CN" altLang="en-US" sz="1600" b="1">
                <a:solidFill>
                  <a:srgbClr val="008000"/>
                </a:solidFill>
                <a:effectLst/>
                <a:latin typeface="Times New Roman" panose="02020603050405020304" pitchFamily="18" charset="0"/>
                <a:ea typeface="华文中宋" panose="02010600040101010101" pitchFamily="2" charset="-122"/>
              </a:rPr>
              <a:t>连续</a:t>
            </a:r>
            <a:r>
              <a:rPr kumimoji="1" lang="zh-CN" altLang="en-US" sz="1600" b="1">
                <a:solidFill>
                  <a:srgbClr val="008000"/>
                </a:solidFill>
                <a:effectLst/>
              </a:rPr>
              <a:t>抽送</a:t>
            </a:r>
            <a:r>
              <a:rPr kumimoji="1" lang="zh-CN" altLang="en-US" sz="1600" b="1">
                <a:solidFill>
                  <a:srgbClr val="008000"/>
                </a:solidFill>
                <a:effectLst/>
                <a:latin typeface="Times New Roman" panose="02020603050405020304" pitchFamily="18" charset="0"/>
                <a:ea typeface="华文中宋" panose="02010600040101010101" pitchFamily="2" charset="-122"/>
              </a:rPr>
              <a:t>，产生连续</a:t>
            </a:r>
            <a:r>
              <a:rPr kumimoji="1" lang="zh-CN" altLang="en-US" sz="1600" b="1">
                <a:solidFill>
                  <a:srgbClr val="008000"/>
                </a:solidFill>
                <a:effectLst/>
              </a:rPr>
              <a:t>纵</a:t>
            </a:r>
            <a:r>
              <a:rPr kumimoji="1" lang="zh-CN" altLang="en-US" sz="1600" b="1">
                <a:solidFill>
                  <a:srgbClr val="008000"/>
                </a:solidFill>
                <a:effectLst/>
                <a:latin typeface="Times New Roman" panose="02020603050405020304" pitchFamily="18" charset="0"/>
                <a:ea typeface="华文中宋" panose="02010600040101010101" pitchFamily="2" charset="-122"/>
              </a:rPr>
              <a:t>波</a:t>
            </a:r>
          </a:p>
        </p:txBody>
      </p:sp>
      <p:sp>
        <p:nvSpPr>
          <p:cNvPr id="96480" name="Line 2272"/>
          <p:cNvSpPr>
            <a:spLocks noChangeShapeType="1"/>
          </p:cNvSpPr>
          <p:nvPr/>
        </p:nvSpPr>
        <p:spPr bwMode="auto">
          <a:xfrm>
            <a:off x="1138238" y="3768378"/>
            <a:ext cx="44291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6481" name="Group 2273"/>
          <p:cNvGrpSpPr/>
          <p:nvPr/>
        </p:nvGrpSpPr>
        <p:grpSpPr bwMode="auto">
          <a:xfrm>
            <a:off x="611188" y="3639791"/>
            <a:ext cx="900112" cy="501650"/>
            <a:chOff x="298" y="1410"/>
            <a:chExt cx="567" cy="316"/>
          </a:xfrm>
        </p:grpSpPr>
        <p:sp>
          <p:nvSpPr>
            <p:cNvPr id="96482" name="Freeform 2274"/>
            <p:cNvSpPr/>
            <p:nvPr/>
          </p:nvSpPr>
          <p:spPr bwMode="auto">
            <a:xfrm>
              <a:off x="298" y="1410"/>
              <a:ext cx="567" cy="314"/>
            </a:xfrm>
            <a:custGeom>
              <a:avLst/>
              <a:gdLst>
                <a:gd name="T0" fmla="*/ 19 w 567"/>
                <a:gd name="T1" fmla="*/ 92 h 314"/>
                <a:gd name="T2" fmla="*/ 7 w 567"/>
                <a:gd name="T3" fmla="*/ 108 h 314"/>
                <a:gd name="T4" fmla="*/ 0 w 567"/>
                <a:gd name="T5" fmla="*/ 137 h 314"/>
                <a:gd name="T6" fmla="*/ 3 w 567"/>
                <a:gd name="T7" fmla="*/ 176 h 314"/>
                <a:gd name="T8" fmla="*/ 7 w 567"/>
                <a:gd name="T9" fmla="*/ 222 h 314"/>
                <a:gd name="T10" fmla="*/ 3 w 567"/>
                <a:gd name="T11" fmla="*/ 254 h 314"/>
                <a:gd name="T12" fmla="*/ 15 w 567"/>
                <a:gd name="T13" fmla="*/ 285 h 314"/>
                <a:gd name="T14" fmla="*/ 42 w 567"/>
                <a:gd name="T15" fmla="*/ 278 h 314"/>
                <a:gd name="T16" fmla="*/ 96 w 567"/>
                <a:gd name="T17" fmla="*/ 272 h 314"/>
                <a:gd name="T18" fmla="*/ 136 w 567"/>
                <a:gd name="T19" fmla="*/ 258 h 314"/>
                <a:gd name="T20" fmla="*/ 172 w 567"/>
                <a:gd name="T21" fmla="*/ 269 h 314"/>
                <a:gd name="T22" fmla="*/ 208 w 567"/>
                <a:gd name="T23" fmla="*/ 261 h 314"/>
                <a:gd name="T24" fmla="*/ 268 w 567"/>
                <a:gd name="T25" fmla="*/ 284 h 314"/>
                <a:gd name="T26" fmla="*/ 334 w 567"/>
                <a:gd name="T27" fmla="*/ 297 h 314"/>
                <a:gd name="T28" fmla="*/ 357 w 567"/>
                <a:gd name="T29" fmla="*/ 309 h 314"/>
                <a:gd name="T30" fmla="*/ 376 w 567"/>
                <a:gd name="T31" fmla="*/ 314 h 314"/>
                <a:gd name="T32" fmla="*/ 402 w 567"/>
                <a:gd name="T33" fmla="*/ 309 h 314"/>
                <a:gd name="T34" fmla="*/ 444 w 567"/>
                <a:gd name="T35" fmla="*/ 291 h 314"/>
                <a:gd name="T36" fmla="*/ 472 w 567"/>
                <a:gd name="T37" fmla="*/ 287 h 314"/>
                <a:gd name="T38" fmla="*/ 484 w 567"/>
                <a:gd name="T39" fmla="*/ 269 h 314"/>
                <a:gd name="T40" fmla="*/ 483 w 567"/>
                <a:gd name="T41" fmla="*/ 249 h 314"/>
                <a:gd name="T42" fmla="*/ 510 w 567"/>
                <a:gd name="T43" fmla="*/ 240 h 314"/>
                <a:gd name="T44" fmla="*/ 508 w 567"/>
                <a:gd name="T45" fmla="*/ 210 h 314"/>
                <a:gd name="T46" fmla="*/ 504 w 567"/>
                <a:gd name="T47" fmla="*/ 201 h 314"/>
                <a:gd name="T48" fmla="*/ 528 w 567"/>
                <a:gd name="T49" fmla="*/ 183 h 314"/>
                <a:gd name="T50" fmla="*/ 534 w 567"/>
                <a:gd name="T51" fmla="*/ 164 h 314"/>
                <a:gd name="T52" fmla="*/ 522 w 567"/>
                <a:gd name="T53" fmla="*/ 144 h 314"/>
                <a:gd name="T54" fmla="*/ 546 w 567"/>
                <a:gd name="T55" fmla="*/ 138 h 314"/>
                <a:gd name="T56" fmla="*/ 567 w 567"/>
                <a:gd name="T57" fmla="*/ 113 h 314"/>
                <a:gd name="T58" fmla="*/ 559 w 567"/>
                <a:gd name="T59" fmla="*/ 87 h 314"/>
                <a:gd name="T60" fmla="*/ 549 w 567"/>
                <a:gd name="T61" fmla="*/ 77 h 314"/>
                <a:gd name="T62" fmla="*/ 546 w 567"/>
                <a:gd name="T63" fmla="*/ 60 h 314"/>
                <a:gd name="T64" fmla="*/ 526 w 567"/>
                <a:gd name="T65" fmla="*/ 54 h 314"/>
                <a:gd name="T66" fmla="*/ 498 w 567"/>
                <a:gd name="T67" fmla="*/ 26 h 314"/>
                <a:gd name="T68" fmla="*/ 466 w 567"/>
                <a:gd name="T69" fmla="*/ 12 h 314"/>
                <a:gd name="T70" fmla="*/ 423 w 567"/>
                <a:gd name="T71" fmla="*/ 11 h 314"/>
                <a:gd name="T72" fmla="*/ 393 w 567"/>
                <a:gd name="T73" fmla="*/ 11 h 314"/>
                <a:gd name="T74" fmla="*/ 334 w 567"/>
                <a:gd name="T75" fmla="*/ 0 h 314"/>
                <a:gd name="T76" fmla="*/ 259 w 567"/>
                <a:gd name="T77" fmla="*/ 12 h 314"/>
                <a:gd name="T78" fmla="*/ 229 w 567"/>
                <a:gd name="T79" fmla="*/ 18 h 314"/>
                <a:gd name="T80" fmla="*/ 184 w 567"/>
                <a:gd name="T81" fmla="*/ 44 h 314"/>
                <a:gd name="T82" fmla="*/ 157 w 567"/>
                <a:gd name="T83" fmla="*/ 60 h 314"/>
                <a:gd name="T84" fmla="*/ 118 w 567"/>
                <a:gd name="T85" fmla="*/ 62 h 314"/>
                <a:gd name="T86" fmla="*/ 70 w 567"/>
                <a:gd name="T87" fmla="*/ 74 h 314"/>
                <a:gd name="T88" fmla="*/ 33 w 567"/>
                <a:gd name="T89" fmla="*/ 87 h 314"/>
                <a:gd name="T90" fmla="*/ 19 w 567"/>
                <a:gd name="T91" fmla="*/ 92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7" h="314">
                  <a:moveTo>
                    <a:pt x="19" y="92"/>
                  </a:moveTo>
                  <a:lnTo>
                    <a:pt x="7" y="108"/>
                  </a:lnTo>
                  <a:lnTo>
                    <a:pt x="0" y="137"/>
                  </a:lnTo>
                  <a:lnTo>
                    <a:pt x="3" y="176"/>
                  </a:lnTo>
                  <a:lnTo>
                    <a:pt x="7" y="222"/>
                  </a:lnTo>
                  <a:lnTo>
                    <a:pt x="3" y="254"/>
                  </a:lnTo>
                  <a:lnTo>
                    <a:pt x="15" y="285"/>
                  </a:lnTo>
                  <a:lnTo>
                    <a:pt x="42" y="278"/>
                  </a:lnTo>
                  <a:lnTo>
                    <a:pt x="96" y="272"/>
                  </a:lnTo>
                  <a:lnTo>
                    <a:pt x="136" y="258"/>
                  </a:lnTo>
                  <a:lnTo>
                    <a:pt x="172" y="269"/>
                  </a:lnTo>
                  <a:lnTo>
                    <a:pt x="208" y="261"/>
                  </a:lnTo>
                  <a:lnTo>
                    <a:pt x="268" y="284"/>
                  </a:lnTo>
                  <a:lnTo>
                    <a:pt x="334" y="297"/>
                  </a:lnTo>
                  <a:lnTo>
                    <a:pt x="357" y="309"/>
                  </a:lnTo>
                  <a:lnTo>
                    <a:pt x="376" y="314"/>
                  </a:lnTo>
                  <a:lnTo>
                    <a:pt x="402" y="309"/>
                  </a:lnTo>
                  <a:lnTo>
                    <a:pt x="444" y="291"/>
                  </a:lnTo>
                  <a:lnTo>
                    <a:pt x="472" y="287"/>
                  </a:lnTo>
                  <a:lnTo>
                    <a:pt x="484" y="269"/>
                  </a:lnTo>
                  <a:lnTo>
                    <a:pt x="483" y="249"/>
                  </a:lnTo>
                  <a:lnTo>
                    <a:pt x="510" y="240"/>
                  </a:lnTo>
                  <a:lnTo>
                    <a:pt x="508" y="210"/>
                  </a:lnTo>
                  <a:lnTo>
                    <a:pt x="504" y="201"/>
                  </a:lnTo>
                  <a:lnTo>
                    <a:pt x="528" y="183"/>
                  </a:lnTo>
                  <a:lnTo>
                    <a:pt x="534" y="164"/>
                  </a:lnTo>
                  <a:lnTo>
                    <a:pt x="522" y="144"/>
                  </a:lnTo>
                  <a:lnTo>
                    <a:pt x="546" y="138"/>
                  </a:lnTo>
                  <a:lnTo>
                    <a:pt x="567" y="113"/>
                  </a:lnTo>
                  <a:lnTo>
                    <a:pt x="559" y="87"/>
                  </a:lnTo>
                  <a:lnTo>
                    <a:pt x="549" y="77"/>
                  </a:lnTo>
                  <a:lnTo>
                    <a:pt x="546" y="60"/>
                  </a:lnTo>
                  <a:lnTo>
                    <a:pt x="526" y="54"/>
                  </a:lnTo>
                  <a:lnTo>
                    <a:pt x="498" y="26"/>
                  </a:lnTo>
                  <a:lnTo>
                    <a:pt x="466" y="12"/>
                  </a:lnTo>
                  <a:lnTo>
                    <a:pt x="423" y="11"/>
                  </a:lnTo>
                  <a:lnTo>
                    <a:pt x="393" y="11"/>
                  </a:lnTo>
                  <a:lnTo>
                    <a:pt x="334" y="0"/>
                  </a:lnTo>
                  <a:lnTo>
                    <a:pt x="259" y="12"/>
                  </a:lnTo>
                  <a:lnTo>
                    <a:pt x="229" y="18"/>
                  </a:lnTo>
                  <a:lnTo>
                    <a:pt x="184" y="44"/>
                  </a:lnTo>
                  <a:lnTo>
                    <a:pt x="157" y="60"/>
                  </a:lnTo>
                  <a:lnTo>
                    <a:pt x="118" y="62"/>
                  </a:lnTo>
                  <a:lnTo>
                    <a:pt x="70" y="74"/>
                  </a:lnTo>
                  <a:lnTo>
                    <a:pt x="33" y="87"/>
                  </a:lnTo>
                  <a:lnTo>
                    <a:pt x="19" y="92"/>
                  </a:lnTo>
                  <a:close/>
                </a:path>
              </a:pathLst>
            </a:custGeom>
            <a:gradFill rotWithShape="0">
              <a:gsLst>
                <a:gs pos="0">
                  <a:srgbClr val="FFDFD9"/>
                </a:gs>
                <a:gs pos="100000">
                  <a:srgbClr val="FEA78C"/>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6483" name="Group 2275"/>
            <p:cNvGrpSpPr/>
            <p:nvPr/>
          </p:nvGrpSpPr>
          <p:grpSpPr bwMode="auto">
            <a:xfrm>
              <a:off x="306" y="1415"/>
              <a:ext cx="549" cy="311"/>
              <a:chOff x="306" y="1415"/>
              <a:chExt cx="549" cy="311"/>
            </a:xfrm>
          </p:grpSpPr>
          <p:sp>
            <p:nvSpPr>
              <p:cNvPr id="96484" name="Freeform 2276"/>
              <p:cNvSpPr/>
              <p:nvPr/>
            </p:nvSpPr>
            <p:spPr bwMode="auto">
              <a:xfrm>
                <a:off x="313" y="1661"/>
                <a:ext cx="464" cy="65"/>
              </a:xfrm>
              <a:custGeom>
                <a:avLst/>
                <a:gdLst>
                  <a:gd name="T0" fmla="*/ 672 w 672"/>
                  <a:gd name="T1" fmla="*/ 0 h 85"/>
                  <a:gd name="T2" fmla="*/ 671 w 672"/>
                  <a:gd name="T3" fmla="*/ 22 h 85"/>
                  <a:gd name="T4" fmla="*/ 654 w 672"/>
                  <a:gd name="T5" fmla="*/ 40 h 85"/>
                  <a:gd name="T6" fmla="*/ 623 w 672"/>
                  <a:gd name="T7" fmla="*/ 51 h 85"/>
                  <a:gd name="T8" fmla="*/ 575 w 672"/>
                  <a:gd name="T9" fmla="*/ 67 h 85"/>
                  <a:gd name="T10" fmla="*/ 548 w 672"/>
                  <a:gd name="T11" fmla="*/ 76 h 85"/>
                  <a:gd name="T12" fmla="*/ 518 w 672"/>
                  <a:gd name="T13" fmla="*/ 85 h 85"/>
                  <a:gd name="T14" fmla="*/ 482 w 672"/>
                  <a:gd name="T15" fmla="*/ 76 h 85"/>
                  <a:gd name="T16" fmla="*/ 434 w 672"/>
                  <a:gd name="T17" fmla="*/ 63 h 85"/>
                  <a:gd name="T18" fmla="*/ 345 w 672"/>
                  <a:gd name="T19" fmla="*/ 43 h 85"/>
                  <a:gd name="T20" fmla="*/ 270 w 672"/>
                  <a:gd name="T21" fmla="*/ 16 h 85"/>
                  <a:gd name="T22" fmla="*/ 245 w 672"/>
                  <a:gd name="T23" fmla="*/ 19 h 85"/>
                  <a:gd name="T24" fmla="*/ 213 w 672"/>
                  <a:gd name="T25" fmla="*/ 27 h 85"/>
                  <a:gd name="T26" fmla="*/ 179 w 672"/>
                  <a:gd name="T27" fmla="*/ 15 h 85"/>
                  <a:gd name="T28" fmla="*/ 165 w 672"/>
                  <a:gd name="T29" fmla="*/ 12 h 85"/>
                  <a:gd name="T30" fmla="*/ 131 w 672"/>
                  <a:gd name="T31" fmla="*/ 18 h 85"/>
                  <a:gd name="T32" fmla="*/ 80 w 672"/>
                  <a:gd name="T33" fmla="*/ 33 h 85"/>
                  <a:gd name="T34" fmla="*/ 33 w 672"/>
                  <a:gd name="T35" fmla="*/ 40 h 85"/>
                  <a:gd name="T36" fmla="*/ 0 w 672"/>
                  <a:gd name="T37"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2" h="85">
                    <a:moveTo>
                      <a:pt x="672" y="0"/>
                    </a:moveTo>
                    <a:lnTo>
                      <a:pt x="671" y="22"/>
                    </a:lnTo>
                    <a:lnTo>
                      <a:pt x="654" y="40"/>
                    </a:lnTo>
                    <a:lnTo>
                      <a:pt x="623" y="51"/>
                    </a:lnTo>
                    <a:lnTo>
                      <a:pt x="575" y="67"/>
                    </a:lnTo>
                    <a:lnTo>
                      <a:pt x="548" y="76"/>
                    </a:lnTo>
                    <a:lnTo>
                      <a:pt x="518" y="85"/>
                    </a:lnTo>
                    <a:lnTo>
                      <a:pt x="482" y="76"/>
                    </a:lnTo>
                    <a:lnTo>
                      <a:pt x="434" y="63"/>
                    </a:lnTo>
                    <a:lnTo>
                      <a:pt x="345" y="43"/>
                    </a:lnTo>
                    <a:lnTo>
                      <a:pt x="270" y="16"/>
                    </a:lnTo>
                    <a:lnTo>
                      <a:pt x="245" y="19"/>
                    </a:lnTo>
                    <a:lnTo>
                      <a:pt x="213" y="27"/>
                    </a:lnTo>
                    <a:lnTo>
                      <a:pt x="179" y="15"/>
                    </a:lnTo>
                    <a:lnTo>
                      <a:pt x="165" y="12"/>
                    </a:lnTo>
                    <a:lnTo>
                      <a:pt x="131" y="18"/>
                    </a:lnTo>
                    <a:lnTo>
                      <a:pt x="80" y="33"/>
                    </a:lnTo>
                    <a:lnTo>
                      <a:pt x="33" y="40"/>
                    </a:lnTo>
                    <a:lnTo>
                      <a:pt x="0" y="4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85" name="Freeform 2277"/>
              <p:cNvSpPr/>
              <p:nvPr/>
            </p:nvSpPr>
            <p:spPr bwMode="auto">
              <a:xfrm>
                <a:off x="719" y="1556"/>
                <a:ext cx="105" cy="70"/>
              </a:xfrm>
              <a:custGeom>
                <a:avLst/>
                <a:gdLst>
                  <a:gd name="T0" fmla="*/ 135 w 152"/>
                  <a:gd name="T1" fmla="*/ 0 h 92"/>
                  <a:gd name="T2" fmla="*/ 152 w 152"/>
                  <a:gd name="T3" fmla="*/ 24 h 92"/>
                  <a:gd name="T4" fmla="*/ 138 w 152"/>
                  <a:gd name="T5" fmla="*/ 54 h 92"/>
                  <a:gd name="T6" fmla="*/ 113 w 152"/>
                  <a:gd name="T7" fmla="*/ 69 h 92"/>
                  <a:gd name="T8" fmla="*/ 99 w 152"/>
                  <a:gd name="T9" fmla="*/ 77 h 92"/>
                  <a:gd name="T10" fmla="*/ 51 w 152"/>
                  <a:gd name="T11" fmla="*/ 83 h 92"/>
                  <a:gd name="T12" fmla="*/ 20 w 152"/>
                  <a:gd name="T13" fmla="*/ 86 h 92"/>
                  <a:gd name="T14" fmla="*/ 0 w 152"/>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92">
                    <a:moveTo>
                      <a:pt x="135" y="0"/>
                    </a:moveTo>
                    <a:lnTo>
                      <a:pt x="152" y="24"/>
                    </a:lnTo>
                    <a:lnTo>
                      <a:pt x="138" y="54"/>
                    </a:lnTo>
                    <a:lnTo>
                      <a:pt x="113" y="69"/>
                    </a:lnTo>
                    <a:lnTo>
                      <a:pt x="99" y="77"/>
                    </a:lnTo>
                    <a:lnTo>
                      <a:pt x="51" y="83"/>
                    </a:lnTo>
                    <a:lnTo>
                      <a:pt x="20" y="86"/>
                    </a:lnTo>
                    <a:lnTo>
                      <a:pt x="0" y="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86" name="Freeform 2278"/>
              <p:cNvSpPr/>
              <p:nvPr/>
            </p:nvSpPr>
            <p:spPr bwMode="auto">
              <a:xfrm>
                <a:off x="711" y="1623"/>
                <a:ext cx="92" cy="58"/>
              </a:xfrm>
              <a:custGeom>
                <a:avLst/>
                <a:gdLst>
                  <a:gd name="T0" fmla="*/ 126 w 134"/>
                  <a:gd name="T1" fmla="*/ 0 h 77"/>
                  <a:gd name="T2" fmla="*/ 134 w 134"/>
                  <a:gd name="T3" fmla="*/ 17 h 77"/>
                  <a:gd name="T4" fmla="*/ 125 w 134"/>
                  <a:gd name="T5" fmla="*/ 39 h 77"/>
                  <a:gd name="T6" fmla="*/ 93 w 134"/>
                  <a:gd name="T7" fmla="*/ 53 h 77"/>
                  <a:gd name="T8" fmla="*/ 50 w 134"/>
                  <a:gd name="T9" fmla="*/ 63 h 77"/>
                  <a:gd name="T10" fmla="*/ 15 w 134"/>
                  <a:gd name="T11" fmla="*/ 72 h 77"/>
                  <a:gd name="T12" fmla="*/ 0 w 134"/>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134" h="77">
                    <a:moveTo>
                      <a:pt x="126" y="0"/>
                    </a:moveTo>
                    <a:lnTo>
                      <a:pt x="134" y="17"/>
                    </a:lnTo>
                    <a:lnTo>
                      <a:pt x="125" y="39"/>
                    </a:lnTo>
                    <a:lnTo>
                      <a:pt x="93" y="53"/>
                    </a:lnTo>
                    <a:lnTo>
                      <a:pt x="50" y="63"/>
                    </a:lnTo>
                    <a:lnTo>
                      <a:pt x="15" y="72"/>
                    </a:lnTo>
                    <a:lnTo>
                      <a:pt x="0" y="77"/>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87" name="Freeform 2279"/>
              <p:cNvSpPr/>
              <p:nvPr/>
            </p:nvSpPr>
            <p:spPr bwMode="auto">
              <a:xfrm>
                <a:off x="793" y="1462"/>
                <a:ext cx="38" cy="20"/>
              </a:xfrm>
              <a:custGeom>
                <a:avLst/>
                <a:gdLst>
                  <a:gd name="T0" fmla="*/ 6 w 54"/>
                  <a:gd name="T1" fmla="*/ 0 h 27"/>
                  <a:gd name="T2" fmla="*/ 0 w 54"/>
                  <a:gd name="T3" fmla="*/ 14 h 27"/>
                  <a:gd name="T4" fmla="*/ 23 w 54"/>
                  <a:gd name="T5" fmla="*/ 24 h 27"/>
                  <a:gd name="T6" fmla="*/ 38 w 54"/>
                  <a:gd name="T7" fmla="*/ 27 h 27"/>
                  <a:gd name="T8" fmla="*/ 54 w 54"/>
                  <a:gd name="T9" fmla="*/ 24 h 27"/>
                </a:gdLst>
                <a:ahLst/>
                <a:cxnLst>
                  <a:cxn ang="0">
                    <a:pos x="T0" y="T1"/>
                  </a:cxn>
                  <a:cxn ang="0">
                    <a:pos x="T2" y="T3"/>
                  </a:cxn>
                  <a:cxn ang="0">
                    <a:pos x="T4" y="T5"/>
                  </a:cxn>
                  <a:cxn ang="0">
                    <a:pos x="T6" y="T7"/>
                  </a:cxn>
                  <a:cxn ang="0">
                    <a:pos x="T8" y="T9"/>
                  </a:cxn>
                </a:cxnLst>
                <a:rect l="0" t="0" r="r" b="b"/>
                <a:pathLst>
                  <a:path w="54" h="27">
                    <a:moveTo>
                      <a:pt x="6" y="0"/>
                    </a:moveTo>
                    <a:lnTo>
                      <a:pt x="0" y="14"/>
                    </a:lnTo>
                    <a:lnTo>
                      <a:pt x="23" y="24"/>
                    </a:lnTo>
                    <a:lnTo>
                      <a:pt x="38" y="27"/>
                    </a:lnTo>
                    <a:lnTo>
                      <a:pt x="54" y="24"/>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88" name="Freeform 2280"/>
              <p:cNvSpPr/>
              <p:nvPr/>
            </p:nvSpPr>
            <p:spPr bwMode="auto">
              <a:xfrm>
                <a:off x="306" y="1415"/>
                <a:ext cx="533" cy="91"/>
              </a:xfrm>
              <a:custGeom>
                <a:avLst/>
                <a:gdLst>
                  <a:gd name="T0" fmla="*/ 0 w 533"/>
                  <a:gd name="T1" fmla="*/ 87 h 91"/>
                  <a:gd name="T2" fmla="*/ 56 w 533"/>
                  <a:gd name="T3" fmla="*/ 70 h 91"/>
                  <a:gd name="T4" fmla="*/ 102 w 533"/>
                  <a:gd name="T5" fmla="*/ 58 h 91"/>
                  <a:gd name="T6" fmla="*/ 135 w 533"/>
                  <a:gd name="T7" fmla="*/ 55 h 91"/>
                  <a:gd name="T8" fmla="*/ 159 w 533"/>
                  <a:gd name="T9" fmla="*/ 45 h 91"/>
                  <a:gd name="T10" fmla="*/ 230 w 533"/>
                  <a:gd name="T11" fmla="*/ 9 h 91"/>
                  <a:gd name="T12" fmla="*/ 269 w 533"/>
                  <a:gd name="T13" fmla="*/ 4 h 91"/>
                  <a:gd name="T14" fmla="*/ 309 w 533"/>
                  <a:gd name="T15" fmla="*/ 0 h 91"/>
                  <a:gd name="T16" fmla="*/ 362 w 533"/>
                  <a:gd name="T17" fmla="*/ 3 h 91"/>
                  <a:gd name="T18" fmla="*/ 389 w 533"/>
                  <a:gd name="T19" fmla="*/ 10 h 91"/>
                  <a:gd name="T20" fmla="*/ 441 w 533"/>
                  <a:gd name="T21" fmla="*/ 4 h 91"/>
                  <a:gd name="T22" fmla="*/ 473 w 533"/>
                  <a:gd name="T23" fmla="*/ 16 h 91"/>
                  <a:gd name="T24" fmla="*/ 504 w 533"/>
                  <a:gd name="T25" fmla="*/ 46 h 91"/>
                  <a:gd name="T26" fmla="*/ 527 w 533"/>
                  <a:gd name="T27" fmla="*/ 55 h 91"/>
                  <a:gd name="T28" fmla="*/ 533 w 533"/>
                  <a:gd name="T29" fmla="*/ 64 h 91"/>
                  <a:gd name="T30" fmla="*/ 527 w 533"/>
                  <a:gd name="T31" fmla="*/ 76 h 91"/>
                  <a:gd name="T32" fmla="*/ 513 w 533"/>
                  <a:gd name="T33" fmla="*/ 90 h 91"/>
                  <a:gd name="T34" fmla="*/ 497 w 533"/>
                  <a:gd name="T35" fmla="*/ 91 h 91"/>
                  <a:gd name="T36" fmla="*/ 471 w 533"/>
                  <a:gd name="T37" fmla="*/ 84 h 91"/>
                  <a:gd name="T38" fmla="*/ 452 w 533"/>
                  <a:gd name="T39" fmla="*/ 73 h 91"/>
                  <a:gd name="T40" fmla="*/ 441 w 533"/>
                  <a:gd name="T41" fmla="*/ 70 h 91"/>
                  <a:gd name="T42" fmla="*/ 425 w 533"/>
                  <a:gd name="T43" fmla="*/ 72 h 91"/>
                  <a:gd name="T44" fmla="*/ 404 w 533"/>
                  <a:gd name="T45" fmla="*/ 73 h 91"/>
                  <a:gd name="T46" fmla="*/ 393 w 533"/>
                  <a:gd name="T47" fmla="*/ 7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3" h="91">
                    <a:moveTo>
                      <a:pt x="0" y="87"/>
                    </a:moveTo>
                    <a:lnTo>
                      <a:pt x="56" y="70"/>
                    </a:lnTo>
                    <a:lnTo>
                      <a:pt x="102" y="58"/>
                    </a:lnTo>
                    <a:lnTo>
                      <a:pt x="135" y="55"/>
                    </a:lnTo>
                    <a:lnTo>
                      <a:pt x="159" y="45"/>
                    </a:lnTo>
                    <a:lnTo>
                      <a:pt x="230" y="9"/>
                    </a:lnTo>
                    <a:lnTo>
                      <a:pt x="269" y="4"/>
                    </a:lnTo>
                    <a:lnTo>
                      <a:pt x="309" y="0"/>
                    </a:lnTo>
                    <a:lnTo>
                      <a:pt x="362" y="3"/>
                    </a:lnTo>
                    <a:lnTo>
                      <a:pt x="389" y="10"/>
                    </a:lnTo>
                    <a:lnTo>
                      <a:pt x="441" y="4"/>
                    </a:lnTo>
                    <a:lnTo>
                      <a:pt x="473" y="16"/>
                    </a:lnTo>
                    <a:lnTo>
                      <a:pt x="504" y="46"/>
                    </a:lnTo>
                    <a:lnTo>
                      <a:pt x="527" y="55"/>
                    </a:lnTo>
                    <a:lnTo>
                      <a:pt x="533" y="64"/>
                    </a:lnTo>
                    <a:lnTo>
                      <a:pt x="527" y="76"/>
                    </a:lnTo>
                    <a:lnTo>
                      <a:pt x="513" y="90"/>
                    </a:lnTo>
                    <a:lnTo>
                      <a:pt x="497" y="91"/>
                    </a:lnTo>
                    <a:lnTo>
                      <a:pt x="471" y="84"/>
                    </a:lnTo>
                    <a:lnTo>
                      <a:pt x="452" y="73"/>
                    </a:lnTo>
                    <a:lnTo>
                      <a:pt x="441" y="70"/>
                    </a:lnTo>
                    <a:lnTo>
                      <a:pt x="425" y="72"/>
                    </a:lnTo>
                    <a:lnTo>
                      <a:pt x="404" y="73"/>
                    </a:lnTo>
                    <a:lnTo>
                      <a:pt x="393" y="73"/>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89" name="Freeform 2281"/>
              <p:cNvSpPr/>
              <p:nvPr/>
            </p:nvSpPr>
            <p:spPr bwMode="auto">
              <a:xfrm>
                <a:off x="662" y="1476"/>
                <a:ext cx="132" cy="29"/>
              </a:xfrm>
              <a:custGeom>
                <a:avLst/>
                <a:gdLst>
                  <a:gd name="T0" fmla="*/ 0 w 132"/>
                  <a:gd name="T1" fmla="*/ 0 h 29"/>
                  <a:gd name="T2" fmla="*/ 21 w 132"/>
                  <a:gd name="T3" fmla="*/ 3 h 29"/>
                  <a:gd name="T4" fmla="*/ 81 w 132"/>
                  <a:gd name="T5" fmla="*/ 23 h 29"/>
                  <a:gd name="T6" fmla="*/ 103 w 132"/>
                  <a:gd name="T7" fmla="*/ 21 h 29"/>
                  <a:gd name="T8" fmla="*/ 121 w 132"/>
                  <a:gd name="T9" fmla="*/ 27 h 29"/>
                  <a:gd name="T10" fmla="*/ 132 w 132"/>
                  <a:gd name="T11" fmla="*/ 29 h 29"/>
                </a:gdLst>
                <a:ahLst/>
                <a:cxnLst>
                  <a:cxn ang="0">
                    <a:pos x="T0" y="T1"/>
                  </a:cxn>
                  <a:cxn ang="0">
                    <a:pos x="T2" y="T3"/>
                  </a:cxn>
                  <a:cxn ang="0">
                    <a:pos x="T4" y="T5"/>
                  </a:cxn>
                  <a:cxn ang="0">
                    <a:pos x="T6" y="T7"/>
                  </a:cxn>
                  <a:cxn ang="0">
                    <a:pos x="T8" y="T9"/>
                  </a:cxn>
                  <a:cxn ang="0">
                    <a:pos x="T10" y="T11"/>
                  </a:cxn>
                </a:cxnLst>
                <a:rect l="0" t="0" r="r" b="b"/>
                <a:pathLst>
                  <a:path w="132" h="29">
                    <a:moveTo>
                      <a:pt x="0" y="0"/>
                    </a:moveTo>
                    <a:lnTo>
                      <a:pt x="21" y="3"/>
                    </a:lnTo>
                    <a:lnTo>
                      <a:pt x="81" y="23"/>
                    </a:lnTo>
                    <a:lnTo>
                      <a:pt x="103" y="21"/>
                    </a:lnTo>
                    <a:lnTo>
                      <a:pt x="121" y="27"/>
                    </a:lnTo>
                    <a:lnTo>
                      <a:pt x="132" y="29"/>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90" name="Freeform 2282"/>
              <p:cNvSpPr/>
              <p:nvPr/>
            </p:nvSpPr>
            <p:spPr bwMode="auto">
              <a:xfrm>
                <a:off x="717" y="1495"/>
                <a:ext cx="138" cy="76"/>
              </a:xfrm>
              <a:custGeom>
                <a:avLst/>
                <a:gdLst>
                  <a:gd name="T0" fmla="*/ 123 w 138"/>
                  <a:gd name="T1" fmla="*/ 0 h 76"/>
                  <a:gd name="T2" fmla="*/ 132 w 138"/>
                  <a:gd name="T3" fmla="*/ 4 h 76"/>
                  <a:gd name="T4" fmla="*/ 138 w 138"/>
                  <a:gd name="T5" fmla="*/ 13 h 76"/>
                  <a:gd name="T6" fmla="*/ 137 w 138"/>
                  <a:gd name="T7" fmla="*/ 30 h 76"/>
                  <a:gd name="T8" fmla="*/ 126 w 138"/>
                  <a:gd name="T9" fmla="*/ 45 h 76"/>
                  <a:gd name="T10" fmla="*/ 113 w 138"/>
                  <a:gd name="T11" fmla="*/ 57 h 76"/>
                  <a:gd name="T12" fmla="*/ 77 w 138"/>
                  <a:gd name="T13" fmla="*/ 67 h 76"/>
                  <a:gd name="T14" fmla="*/ 62 w 138"/>
                  <a:gd name="T15" fmla="*/ 69 h 76"/>
                  <a:gd name="T16" fmla="*/ 36 w 138"/>
                  <a:gd name="T17" fmla="*/ 67 h 76"/>
                  <a:gd name="T18" fmla="*/ 8 w 138"/>
                  <a:gd name="T19" fmla="*/ 70 h 76"/>
                  <a:gd name="T20" fmla="*/ 0 w 138"/>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6">
                    <a:moveTo>
                      <a:pt x="123" y="0"/>
                    </a:moveTo>
                    <a:lnTo>
                      <a:pt x="132" y="4"/>
                    </a:lnTo>
                    <a:lnTo>
                      <a:pt x="138" y="13"/>
                    </a:lnTo>
                    <a:lnTo>
                      <a:pt x="137" y="30"/>
                    </a:lnTo>
                    <a:lnTo>
                      <a:pt x="126" y="45"/>
                    </a:lnTo>
                    <a:lnTo>
                      <a:pt x="113" y="57"/>
                    </a:lnTo>
                    <a:lnTo>
                      <a:pt x="77" y="67"/>
                    </a:lnTo>
                    <a:lnTo>
                      <a:pt x="62" y="69"/>
                    </a:lnTo>
                    <a:lnTo>
                      <a:pt x="36" y="67"/>
                    </a:lnTo>
                    <a:lnTo>
                      <a:pt x="8" y="70"/>
                    </a:lnTo>
                    <a:lnTo>
                      <a:pt x="0" y="76"/>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96491" name="Group 2283"/>
          <p:cNvGrpSpPr/>
          <p:nvPr/>
        </p:nvGrpSpPr>
        <p:grpSpPr bwMode="auto">
          <a:xfrm>
            <a:off x="704850" y="4281141"/>
            <a:ext cx="581025" cy="153987"/>
            <a:chOff x="241" y="3362"/>
            <a:chExt cx="366" cy="97"/>
          </a:xfrm>
        </p:grpSpPr>
        <p:grpSp>
          <p:nvGrpSpPr>
            <p:cNvPr id="96492" name="Group 2284"/>
            <p:cNvGrpSpPr/>
            <p:nvPr/>
          </p:nvGrpSpPr>
          <p:grpSpPr bwMode="auto">
            <a:xfrm>
              <a:off x="246" y="3362"/>
              <a:ext cx="361" cy="27"/>
              <a:chOff x="324" y="3479"/>
              <a:chExt cx="578" cy="58"/>
            </a:xfrm>
          </p:grpSpPr>
          <p:sp>
            <p:nvSpPr>
              <p:cNvPr id="96493" name="Line 2285"/>
              <p:cNvSpPr>
                <a:spLocks noChangeShapeType="1"/>
              </p:cNvSpPr>
              <p:nvPr/>
            </p:nvSpPr>
            <p:spPr bwMode="auto">
              <a:xfrm rot="-5400000">
                <a:off x="612" y="3249"/>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94" name="Line 2286"/>
              <p:cNvSpPr>
                <a:spLocks noChangeShapeType="1"/>
              </p:cNvSpPr>
              <p:nvPr/>
            </p:nvSpPr>
            <p:spPr bwMode="auto">
              <a:xfrm rot="5400000" flipH="1">
                <a:off x="614" y="3191"/>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6495" name="Group 2287"/>
            <p:cNvGrpSpPr/>
            <p:nvPr/>
          </p:nvGrpSpPr>
          <p:grpSpPr bwMode="auto">
            <a:xfrm>
              <a:off x="241" y="3424"/>
              <a:ext cx="361" cy="35"/>
              <a:chOff x="324" y="3479"/>
              <a:chExt cx="578" cy="58"/>
            </a:xfrm>
          </p:grpSpPr>
          <p:sp>
            <p:nvSpPr>
              <p:cNvPr id="96496" name="Line 2288"/>
              <p:cNvSpPr>
                <a:spLocks noChangeShapeType="1"/>
              </p:cNvSpPr>
              <p:nvPr/>
            </p:nvSpPr>
            <p:spPr bwMode="auto">
              <a:xfrm rot="-5400000">
                <a:off x="612" y="3249"/>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497" name="Line 2289"/>
              <p:cNvSpPr>
                <a:spLocks noChangeShapeType="1"/>
              </p:cNvSpPr>
              <p:nvPr/>
            </p:nvSpPr>
            <p:spPr bwMode="auto">
              <a:xfrm rot="5400000" flipH="1">
                <a:off x="614" y="3191"/>
                <a:ext cx="0" cy="576"/>
              </a:xfrm>
              <a:prstGeom prst="line">
                <a:avLst/>
              </a:prstGeom>
              <a:noFill/>
              <a:ln w="317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96512" name="WordArt 2304"/>
          <p:cNvSpPr>
            <a:spLocks noChangeArrowheads="1" noChangeShapeType="1" noTextEdit="1"/>
          </p:cNvSpPr>
          <p:nvPr/>
        </p:nvSpPr>
        <p:spPr bwMode="auto">
          <a:xfrm>
            <a:off x="8247063" y="400050"/>
            <a:ext cx="598487" cy="1889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zh-CN" altLang="en-US" sz="3600" kern="10">
                <a:ln w="9525">
                  <a:solidFill>
                    <a:schemeClr val="bg2"/>
                  </a:solidFill>
                  <a:round/>
                </a:ln>
                <a:solidFill>
                  <a:schemeClr val="bg2"/>
                </a:solidFill>
                <a:effectLst/>
                <a:latin typeface="宋体" panose="02010600030101010101" pitchFamily="2" charset="-122"/>
              </a:rPr>
              <a:t>动画</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05556E-6 2.22222E-6 L -0.02136 2.22222E-6 L 3.05556E-6 2.22222E-6 Z " pathEditMode="relative" rAng="0" ptsTypes="AAA">
                                      <p:cBhvr>
                                        <p:cTn id="6" dur="500" fill="hold"/>
                                        <p:tgtEl>
                                          <p:spTgt spid="95472"/>
                                        </p:tgtEl>
                                        <p:attrNameLst>
                                          <p:attrName>ppt_x</p:attrName>
                                          <p:attrName>ppt_y</p:attrName>
                                        </p:attrNameLst>
                                      </p:cBhvr>
                                      <p:rCtr x="-1076" y="301"/>
                                    </p:animMotion>
                                  </p:childTnLst>
                                </p:cTn>
                              </p:par>
                            </p:childTnLst>
                          </p:cTn>
                        </p:par>
                        <p:par>
                          <p:cTn id="7" fill="hold">
                            <p:stCondLst>
                              <p:cond delay="500"/>
                            </p:stCondLst>
                            <p:childTnLst>
                              <p:par>
                                <p:cTn id="8" presetID="14" presetClass="entr" presetSubtype="10" fill="hold" nodeType="afterEffect">
                                  <p:stCondLst>
                                    <p:cond delay="0"/>
                                  </p:stCondLst>
                                  <p:childTnLst>
                                    <p:set>
                                      <p:cBhvr>
                                        <p:cTn id="9" dur="1" fill="hold">
                                          <p:stCondLst>
                                            <p:cond delay="0"/>
                                          </p:stCondLst>
                                        </p:cTn>
                                        <p:tgtEl>
                                          <p:spTgt spid="95343"/>
                                        </p:tgtEl>
                                        <p:attrNameLst>
                                          <p:attrName>style.visibility</p:attrName>
                                        </p:attrNameLst>
                                      </p:cBhvr>
                                      <p:to>
                                        <p:strVal val="visible"/>
                                      </p:to>
                                    </p:set>
                                    <p:animEffect transition="in" filter="randombar(horizontal)">
                                      <p:cBhvr>
                                        <p:cTn id="10" dur="500"/>
                                        <p:tgtEl>
                                          <p:spTgt spid="95343"/>
                                        </p:tgtEl>
                                      </p:cBhvr>
                                    </p:animEffect>
                                  </p:childTnLst>
                                </p:cTn>
                              </p:par>
                            </p:childTnLst>
                          </p:cTn>
                        </p:par>
                        <p:par>
                          <p:cTn id="11" fill="hold">
                            <p:stCondLst>
                              <p:cond delay="1000"/>
                            </p:stCondLst>
                            <p:childTnLst>
                              <p:par>
                                <p:cTn id="12" presetID="0" presetClass="path" presetSubtype="0" accel="50000" decel="50000" fill="hold" nodeType="afterEffect">
                                  <p:stCondLst>
                                    <p:cond delay="0"/>
                                  </p:stCondLst>
                                  <p:childTnLst>
                                    <p:animMotion origin="layout" path="M -3.61111E-6 3.7037E-7 L -0.02482 3.7037E-7 L -3.61111E-6 3.7037E-7 Z " pathEditMode="relative" rAng="0" ptsTypes="AAA">
                                      <p:cBhvr>
                                        <p:cTn id="13" dur="500" fill="hold"/>
                                        <p:tgtEl>
                                          <p:spTgt spid="96481"/>
                                        </p:tgtEl>
                                        <p:attrNameLst>
                                          <p:attrName>ppt_x</p:attrName>
                                          <p:attrName>ppt_y</p:attrName>
                                        </p:attrNameLst>
                                      </p:cBhvr>
                                      <p:rCtr x="-1250" y="-324"/>
                                    </p:animMotion>
                                  </p:childTnLst>
                                </p:cTn>
                              </p:par>
                            </p:childTnLst>
                          </p:cTn>
                        </p:par>
                        <p:par>
                          <p:cTn id="14" fill="hold">
                            <p:stCondLst>
                              <p:cond delay="1500"/>
                            </p:stCondLst>
                            <p:childTnLst>
                              <p:par>
                                <p:cTn id="15" presetID="17" presetClass="entr" presetSubtype="8" fill="hold" nodeType="afterEffect">
                                  <p:stCondLst>
                                    <p:cond delay="0"/>
                                  </p:stCondLst>
                                  <p:childTnLst>
                                    <p:set>
                                      <p:cBhvr>
                                        <p:cTn id="16" dur="1" fill="hold">
                                          <p:stCondLst>
                                            <p:cond delay="0"/>
                                          </p:stCondLst>
                                        </p:cTn>
                                        <p:tgtEl>
                                          <p:spTgt spid="95596"/>
                                        </p:tgtEl>
                                        <p:attrNameLst>
                                          <p:attrName>style.visibility</p:attrName>
                                        </p:attrNameLst>
                                      </p:cBhvr>
                                      <p:to>
                                        <p:strVal val="visible"/>
                                      </p:to>
                                    </p:set>
                                    <p:anim calcmode="lin" valueType="num">
                                      <p:cBhvr>
                                        <p:cTn id="17" dur="500" fill="hold"/>
                                        <p:tgtEl>
                                          <p:spTgt spid="95596"/>
                                        </p:tgtEl>
                                        <p:attrNameLst>
                                          <p:attrName>ppt_x</p:attrName>
                                        </p:attrNameLst>
                                      </p:cBhvr>
                                      <p:tavLst>
                                        <p:tav tm="0">
                                          <p:val>
                                            <p:strVal val="#ppt_x-#ppt_w/2"/>
                                          </p:val>
                                        </p:tav>
                                        <p:tav tm="100000">
                                          <p:val>
                                            <p:strVal val="#ppt_x"/>
                                          </p:val>
                                        </p:tav>
                                      </p:tavLst>
                                    </p:anim>
                                    <p:anim calcmode="lin" valueType="num">
                                      <p:cBhvr>
                                        <p:cTn id="18" dur="500" fill="hold"/>
                                        <p:tgtEl>
                                          <p:spTgt spid="95596"/>
                                        </p:tgtEl>
                                        <p:attrNameLst>
                                          <p:attrName>ppt_y</p:attrName>
                                        </p:attrNameLst>
                                      </p:cBhvr>
                                      <p:tavLst>
                                        <p:tav tm="0">
                                          <p:val>
                                            <p:strVal val="#ppt_y"/>
                                          </p:val>
                                        </p:tav>
                                        <p:tav tm="100000">
                                          <p:val>
                                            <p:strVal val="#ppt_y"/>
                                          </p:val>
                                        </p:tav>
                                      </p:tavLst>
                                    </p:anim>
                                    <p:anim calcmode="lin" valueType="num">
                                      <p:cBhvr>
                                        <p:cTn id="19" dur="500" fill="hold"/>
                                        <p:tgtEl>
                                          <p:spTgt spid="95596"/>
                                        </p:tgtEl>
                                        <p:attrNameLst>
                                          <p:attrName>ppt_w</p:attrName>
                                        </p:attrNameLst>
                                      </p:cBhvr>
                                      <p:tavLst>
                                        <p:tav tm="0">
                                          <p:val>
                                            <p:fltVal val="0"/>
                                          </p:val>
                                        </p:tav>
                                        <p:tav tm="100000">
                                          <p:val>
                                            <p:strVal val="#ppt_w"/>
                                          </p:val>
                                        </p:tav>
                                      </p:tavLst>
                                    </p:anim>
                                    <p:anim calcmode="lin" valueType="num">
                                      <p:cBhvr>
                                        <p:cTn id="20" dur="500" fill="hold"/>
                                        <p:tgtEl>
                                          <p:spTgt spid="95596"/>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0" presetClass="path" presetSubtype="0" accel="50000" decel="50000" fill="hold" nodeType="afterEffect">
                                  <p:stCondLst>
                                    <p:cond delay="0"/>
                                  </p:stCondLst>
                                  <p:childTnLst>
                                    <p:animMotion origin="layout" path="M -3.61111E-6 -3.64162E-6 L -0.02552 -3.64162E-6 L -3.61111E-6 -3.64162E-6 Z " pathEditMode="relative" ptsTypes="AAA">
                                      <p:cBhvr>
                                        <p:cTn id="23" dur="500" fill="hold"/>
                                        <p:tgtEl>
                                          <p:spTgt spid="96481"/>
                                        </p:tgtEl>
                                        <p:attrNameLst>
                                          <p:attrName>ppt_x</p:attrName>
                                          <p:attrName>ppt_y</p:attrName>
                                        </p:attrNameLst>
                                      </p:cBhvr>
                                    </p:animMotion>
                                  </p:childTnLst>
                                </p:cTn>
                              </p:par>
                            </p:childTnLst>
                          </p:cTn>
                        </p:par>
                        <p:par>
                          <p:cTn id="24" fill="hold">
                            <p:stCondLst>
                              <p:cond delay="2500"/>
                            </p:stCondLst>
                            <p:childTnLst>
                              <p:par>
                                <p:cTn id="25" presetID="17" presetClass="entr" presetSubtype="8" fill="hold" nodeType="afterEffect">
                                  <p:stCondLst>
                                    <p:cond delay="0"/>
                                  </p:stCondLst>
                                  <p:childTnLst>
                                    <p:set>
                                      <p:cBhvr>
                                        <p:cTn id="26" dur="1" fill="hold">
                                          <p:stCondLst>
                                            <p:cond delay="0"/>
                                          </p:stCondLst>
                                        </p:cTn>
                                        <p:tgtEl>
                                          <p:spTgt spid="95718"/>
                                        </p:tgtEl>
                                        <p:attrNameLst>
                                          <p:attrName>style.visibility</p:attrName>
                                        </p:attrNameLst>
                                      </p:cBhvr>
                                      <p:to>
                                        <p:strVal val="visible"/>
                                      </p:to>
                                    </p:set>
                                    <p:anim calcmode="lin" valueType="num">
                                      <p:cBhvr>
                                        <p:cTn id="27" dur="500" fill="hold"/>
                                        <p:tgtEl>
                                          <p:spTgt spid="95718"/>
                                        </p:tgtEl>
                                        <p:attrNameLst>
                                          <p:attrName>ppt_x</p:attrName>
                                        </p:attrNameLst>
                                      </p:cBhvr>
                                      <p:tavLst>
                                        <p:tav tm="0">
                                          <p:val>
                                            <p:strVal val="#ppt_x-#ppt_w/2"/>
                                          </p:val>
                                        </p:tav>
                                        <p:tav tm="100000">
                                          <p:val>
                                            <p:strVal val="#ppt_x"/>
                                          </p:val>
                                        </p:tav>
                                      </p:tavLst>
                                    </p:anim>
                                    <p:anim calcmode="lin" valueType="num">
                                      <p:cBhvr>
                                        <p:cTn id="28" dur="500" fill="hold"/>
                                        <p:tgtEl>
                                          <p:spTgt spid="95718"/>
                                        </p:tgtEl>
                                        <p:attrNameLst>
                                          <p:attrName>ppt_y</p:attrName>
                                        </p:attrNameLst>
                                      </p:cBhvr>
                                      <p:tavLst>
                                        <p:tav tm="0">
                                          <p:val>
                                            <p:strVal val="#ppt_y"/>
                                          </p:val>
                                        </p:tav>
                                        <p:tav tm="100000">
                                          <p:val>
                                            <p:strVal val="#ppt_y"/>
                                          </p:val>
                                        </p:tav>
                                      </p:tavLst>
                                    </p:anim>
                                    <p:anim calcmode="lin" valueType="num">
                                      <p:cBhvr>
                                        <p:cTn id="29" dur="500" fill="hold"/>
                                        <p:tgtEl>
                                          <p:spTgt spid="95718"/>
                                        </p:tgtEl>
                                        <p:attrNameLst>
                                          <p:attrName>ppt_w</p:attrName>
                                        </p:attrNameLst>
                                      </p:cBhvr>
                                      <p:tavLst>
                                        <p:tav tm="0">
                                          <p:val>
                                            <p:fltVal val="0"/>
                                          </p:val>
                                        </p:tav>
                                        <p:tav tm="100000">
                                          <p:val>
                                            <p:strVal val="#ppt_w"/>
                                          </p:val>
                                        </p:tav>
                                      </p:tavLst>
                                    </p:anim>
                                    <p:anim calcmode="lin" valueType="num">
                                      <p:cBhvr>
                                        <p:cTn id="30" dur="500" fill="hold"/>
                                        <p:tgtEl>
                                          <p:spTgt spid="95718"/>
                                        </p:tgtEl>
                                        <p:attrNameLst>
                                          <p:attrName>ppt_h</p:attrName>
                                        </p:attrNameLst>
                                      </p:cBhvr>
                                      <p:tavLst>
                                        <p:tav tm="0">
                                          <p:val>
                                            <p:strVal val="#ppt_h"/>
                                          </p:val>
                                        </p:tav>
                                        <p:tav tm="100000">
                                          <p:val>
                                            <p:strVal val="#ppt_h"/>
                                          </p:val>
                                        </p:tav>
                                      </p:tavLst>
                                    </p:anim>
                                  </p:childTnLst>
                                </p:cTn>
                              </p:par>
                            </p:childTnLst>
                          </p:cTn>
                        </p:par>
                        <p:par>
                          <p:cTn id="31" fill="hold">
                            <p:stCondLst>
                              <p:cond delay="3000"/>
                            </p:stCondLst>
                            <p:childTnLst>
                              <p:par>
                                <p:cTn id="32" presetID="0" presetClass="path" presetSubtype="0" accel="50000" decel="50000" fill="hold" nodeType="afterEffect">
                                  <p:stCondLst>
                                    <p:cond delay="0"/>
                                  </p:stCondLst>
                                  <p:childTnLst>
                                    <p:animMotion origin="layout" path="M -3.61111E-6 -2.71676E-6 L -0.02552 -2.71676E-6 L -3.61111E-6 -2.71676E-6 Z " pathEditMode="relative" ptsTypes="AAA">
                                      <p:cBhvr>
                                        <p:cTn id="33" dur="500" fill="hold"/>
                                        <p:tgtEl>
                                          <p:spTgt spid="96481"/>
                                        </p:tgtEl>
                                        <p:attrNameLst>
                                          <p:attrName>ppt_x</p:attrName>
                                          <p:attrName>ppt_y</p:attrName>
                                        </p:attrNameLst>
                                      </p:cBhvr>
                                    </p:animMotion>
                                  </p:childTnLst>
                                </p:cTn>
                              </p:par>
                            </p:childTnLst>
                          </p:cTn>
                        </p:par>
                        <p:par>
                          <p:cTn id="34" fill="hold">
                            <p:stCondLst>
                              <p:cond delay="3500"/>
                            </p:stCondLst>
                            <p:childTnLst>
                              <p:par>
                                <p:cTn id="35" presetID="17" presetClass="entr" presetSubtype="8" fill="hold" nodeType="afterEffect">
                                  <p:stCondLst>
                                    <p:cond delay="0"/>
                                  </p:stCondLst>
                                  <p:childTnLst>
                                    <p:set>
                                      <p:cBhvr>
                                        <p:cTn id="36" dur="1" fill="hold">
                                          <p:stCondLst>
                                            <p:cond delay="0"/>
                                          </p:stCondLst>
                                        </p:cTn>
                                        <p:tgtEl>
                                          <p:spTgt spid="95841"/>
                                        </p:tgtEl>
                                        <p:attrNameLst>
                                          <p:attrName>style.visibility</p:attrName>
                                        </p:attrNameLst>
                                      </p:cBhvr>
                                      <p:to>
                                        <p:strVal val="visible"/>
                                      </p:to>
                                    </p:set>
                                    <p:anim calcmode="lin" valueType="num">
                                      <p:cBhvr>
                                        <p:cTn id="37" dur="500" fill="hold"/>
                                        <p:tgtEl>
                                          <p:spTgt spid="95841"/>
                                        </p:tgtEl>
                                        <p:attrNameLst>
                                          <p:attrName>ppt_x</p:attrName>
                                        </p:attrNameLst>
                                      </p:cBhvr>
                                      <p:tavLst>
                                        <p:tav tm="0">
                                          <p:val>
                                            <p:strVal val="#ppt_x-#ppt_w/2"/>
                                          </p:val>
                                        </p:tav>
                                        <p:tav tm="100000">
                                          <p:val>
                                            <p:strVal val="#ppt_x"/>
                                          </p:val>
                                        </p:tav>
                                      </p:tavLst>
                                    </p:anim>
                                    <p:anim calcmode="lin" valueType="num">
                                      <p:cBhvr>
                                        <p:cTn id="38" dur="500" fill="hold"/>
                                        <p:tgtEl>
                                          <p:spTgt spid="95841"/>
                                        </p:tgtEl>
                                        <p:attrNameLst>
                                          <p:attrName>ppt_y</p:attrName>
                                        </p:attrNameLst>
                                      </p:cBhvr>
                                      <p:tavLst>
                                        <p:tav tm="0">
                                          <p:val>
                                            <p:strVal val="#ppt_y"/>
                                          </p:val>
                                        </p:tav>
                                        <p:tav tm="100000">
                                          <p:val>
                                            <p:strVal val="#ppt_y"/>
                                          </p:val>
                                        </p:tav>
                                      </p:tavLst>
                                    </p:anim>
                                    <p:anim calcmode="lin" valueType="num">
                                      <p:cBhvr>
                                        <p:cTn id="39" dur="500" fill="hold"/>
                                        <p:tgtEl>
                                          <p:spTgt spid="95841"/>
                                        </p:tgtEl>
                                        <p:attrNameLst>
                                          <p:attrName>ppt_w</p:attrName>
                                        </p:attrNameLst>
                                      </p:cBhvr>
                                      <p:tavLst>
                                        <p:tav tm="0">
                                          <p:val>
                                            <p:fltVal val="0"/>
                                          </p:val>
                                        </p:tav>
                                        <p:tav tm="100000">
                                          <p:val>
                                            <p:strVal val="#ppt_w"/>
                                          </p:val>
                                        </p:tav>
                                      </p:tavLst>
                                    </p:anim>
                                    <p:anim calcmode="lin" valueType="num">
                                      <p:cBhvr>
                                        <p:cTn id="40" dur="500" fill="hold"/>
                                        <p:tgtEl>
                                          <p:spTgt spid="95841"/>
                                        </p:tgtEl>
                                        <p:attrNameLst>
                                          <p:attrName>ppt_h</p:attrName>
                                        </p:attrNameLst>
                                      </p:cBhvr>
                                      <p:tavLst>
                                        <p:tav tm="0">
                                          <p:val>
                                            <p:strVal val="#ppt_h"/>
                                          </p:val>
                                        </p:tav>
                                        <p:tav tm="100000">
                                          <p:val>
                                            <p:strVal val="#ppt_h"/>
                                          </p:val>
                                        </p:tav>
                                      </p:tavLst>
                                    </p:anim>
                                  </p:childTnLst>
                                </p:cTn>
                              </p:par>
                            </p:childTnLst>
                          </p:cTn>
                        </p:par>
                        <p:par>
                          <p:cTn id="41" fill="hold">
                            <p:stCondLst>
                              <p:cond delay="4000"/>
                            </p:stCondLst>
                            <p:childTnLst>
                              <p:par>
                                <p:cTn id="42" presetID="0" presetClass="path" presetSubtype="0" accel="50000" decel="50000" fill="hold" nodeType="afterEffect">
                                  <p:stCondLst>
                                    <p:cond delay="0"/>
                                  </p:stCondLst>
                                  <p:childTnLst>
                                    <p:animMotion origin="layout" path="M -3.61111E-6 -5.78035E-7 L -0.02708 0.00231 L -3.61111E-6 -5.78035E-7 Z " pathEditMode="relative" ptsTypes="AAA">
                                      <p:cBhvr>
                                        <p:cTn id="43" dur="500" fill="hold"/>
                                        <p:tgtEl>
                                          <p:spTgt spid="96481"/>
                                        </p:tgtEl>
                                        <p:attrNameLst>
                                          <p:attrName>ppt_x</p:attrName>
                                          <p:attrName>ppt_y</p:attrName>
                                        </p:attrNameLst>
                                      </p:cBhvr>
                                    </p:animMotion>
                                  </p:childTnLst>
                                </p:cTn>
                              </p:par>
                            </p:childTnLst>
                          </p:cTn>
                        </p:par>
                        <p:par>
                          <p:cTn id="44" fill="hold">
                            <p:stCondLst>
                              <p:cond delay="4500"/>
                            </p:stCondLst>
                            <p:childTnLst>
                              <p:par>
                                <p:cTn id="45" presetID="17" presetClass="entr" presetSubtype="8" fill="hold" nodeType="afterEffect">
                                  <p:stCondLst>
                                    <p:cond delay="0"/>
                                  </p:stCondLst>
                                  <p:childTnLst>
                                    <p:set>
                                      <p:cBhvr>
                                        <p:cTn id="46" dur="1" fill="hold">
                                          <p:stCondLst>
                                            <p:cond delay="0"/>
                                          </p:stCondLst>
                                        </p:cTn>
                                        <p:tgtEl>
                                          <p:spTgt spid="95969"/>
                                        </p:tgtEl>
                                        <p:attrNameLst>
                                          <p:attrName>style.visibility</p:attrName>
                                        </p:attrNameLst>
                                      </p:cBhvr>
                                      <p:to>
                                        <p:strVal val="visible"/>
                                      </p:to>
                                    </p:set>
                                    <p:anim calcmode="lin" valueType="num">
                                      <p:cBhvr>
                                        <p:cTn id="47" dur="500" fill="hold"/>
                                        <p:tgtEl>
                                          <p:spTgt spid="95969"/>
                                        </p:tgtEl>
                                        <p:attrNameLst>
                                          <p:attrName>ppt_x</p:attrName>
                                        </p:attrNameLst>
                                      </p:cBhvr>
                                      <p:tavLst>
                                        <p:tav tm="0">
                                          <p:val>
                                            <p:strVal val="#ppt_x-#ppt_w/2"/>
                                          </p:val>
                                        </p:tav>
                                        <p:tav tm="100000">
                                          <p:val>
                                            <p:strVal val="#ppt_x"/>
                                          </p:val>
                                        </p:tav>
                                      </p:tavLst>
                                    </p:anim>
                                    <p:anim calcmode="lin" valueType="num">
                                      <p:cBhvr>
                                        <p:cTn id="48" dur="500" fill="hold"/>
                                        <p:tgtEl>
                                          <p:spTgt spid="95969"/>
                                        </p:tgtEl>
                                        <p:attrNameLst>
                                          <p:attrName>ppt_y</p:attrName>
                                        </p:attrNameLst>
                                      </p:cBhvr>
                                      <p:tavLst>
                                        <p:tav tm="0">
                                          <p:val>
                                            <p:strVal val="#ppt_y"/>
                                          </p:val>
                                        </p:tav>
                                        <p:tav tm="100000">
                                          <p:val>
                                            <p:strVal val="#ppt_y"/>
                                          </p:val>
                                        </p:tav>
                                      </p:tavLst>
                                    </p:anim>
                                    <p:anim calcmode="lin" valueType="num">
                                      <p:cBhvr>
                                        <p:cTn id="49" dur="500" fill="hold"/>
                                        <p:tgtEl>
                                          <p:spTgt spid="95969"/>
                                        </p:tgtEl>
                                        <p:attrNameLst>
                                          <p:attrName>ppt_w</p:attrName>
                                        </p:attrNameLst>
                                      </p:cBhvr>
                                      <p:tavLst>
                                        <p:tav tm="0">
                                          <p:val>
                                            <p:fltVal val="0"/>
                                          </p:val>
                                        </p:tav>
                                        <p:tav tm="100000">
                                          <p:val>
                                            <p:strVal val="#ppt_w"/>
                                          </p:val>
                                        </p:tav>
                                      </p:tavLst>
                                    </p:anim>
                                    <p:anim calcmode="lin" valueType="num">
                                      <p:cBhvr>
                                        <p:cTn id="50" dur="500" fill="hold"/>
                                        <p:tgtEl>
                                          <p:spTgt spid="95969"/>
                                        </p:tgtEl>
                                        <p:attrNameLst>
                                          <p:attrName>ppt_h</p:attrName>
                                        </p:attrNameLst>
                                      </p:cBhvr>
                                      <p:tavLst>
                                        <p:tav tm="0">
                                          <p:val>
                                            <p:strVal val="#ppt_h"/>
                                          </p:val>
                                        </p:tav>
                                        <p:tav tm="100000">
                                          <p:val>
                                            <p:strVal val="#ppt_h"/>
                                          </p:val>
                                        </p:tav>
                                      </p:tavLst>
                                    </p:anim>
                                  </p:childTnLst>
                                </p:cTn>
                              </p:par>
                            </p:childTnLst>
                          </p:cTn>
                        </p:par>
                        <p:par>
                          <p:cTn id="51" fill="hold">
                            <p:stCondLst>
                              <p:cond delay="5000"/>
                            </p:stCondLst>
                            <p:childTnLst>
                              <p:par>
                                <p:cTn id="52" presetID="0" presetClass="path" presetSubtype="0" accel="50000" decel="50000" fill="hold" nodeType="afterEffect">
                                  <p:stCondLst>
                                    <p:cond delay="0"/>
                                  </p:stCondLst>
                                  <p:childTnLst>
                                    <p:animMotion origin="layout" path="M 7.5E-6 -2.71676E-6 L -0.02864 0.00208 L 7.5E-6 -2.71676E-6 Z " pathEditMode="relative" ptsTypes="AAA">
                                      <p:cBhvr>
                                        <p:cTn id="53" dur="500" fill="hold"/>
                                        <p:tgtEl>
                                          <p:spTgt spid="96481"/>
                                        </p:tgtEl>
                                        <p:attrNameLst>
                                          <p:attrName>ppt_x</p:attrName>
                                          <p:attrName>ppt_y</p:attrName>
                                        </p:attrNameLst>
                                      </p:cBhvr>
                                    </p:animMotion>
                                  </p:childTnLst>
                                </p:cTn>
                              </p:par>
                            </p:childTnLst>
                          </p:cTn>
                        </p:par>
                        <p:par>
                          <p:cTn id="54" fill="hold">
                            <p:stCondLst>
                              <p:cond delay="5500"/>
                            </p:stCondLst>
                            <p:childTnLst>
                              <p:par>
                                <p:cTn id="55" presetID="17" presetClass="entr" presetSubtype="8" fill="hold" nodeType="afterEffect">
                                  <p:stCondLst>
                                    <p:cond delay="0"/>
                                  </p:stCondLst>
                                  <p:childTnLst>
                                    <p:set>
                                      <p:cBhvr>
                                        <p:cTn id="56" dur="1" fill="hold">
                                          <p:stCondLst>
                                            <p:cond delay="0"/>
                                          </p:stCondLst>
                                        </p:cTn>
                                        <p:tgtEl>
                                          <p:spTgt spid="96098"/>
                                        </p:tgtEl>
                                        <p:attrNameLst>
                                          <p:attrName>style.visibility</p:attrName>
                                        </p:attrNameLst>
                                      </p:cBhvr>
                                      <p:to>
                                        <p:strVal val="visible"/>
                                      </p:to>
                                    </p:set>
                                    <p:anim calcmode="lin" valueType="num">
                                      <p:cBhvr>
                                        <p:cTn id="57" dur="500" fill="hold"/>
                                        <p:tgtEl>
                                          <p:spTgt spid="96098"/>
                                        </p:tgtEl>
                                        <p:attrNameLst>
                                          <p:attrName>ppt_x</p:attrName>
                                        </p:attrNameLst>
                                      </p:cBhvr>
                                      <p:tavLst>
                                        <p:tav tm="0">
                                          <p:val>
                                            <p:strVal val="#ppt_x-#ppt_w/2"/>
                                          </p:val>
                                        </p:tav>
                                        <p:tav tm="100000">
                                          <p:val>
                                            <p:strVal val="#ppt_x"/>
                                          </p:val>
                                        </p:tav>
                                      </p:tavLst>
                                    </p:anim>
                                    <p:anim calcmode="lin" valueType="num">
                                      <p:cBhvr>
                                        <p:cTn id="58" dur="500" fill="hold"/>
                                        <p:tgtEl>
                                          <p:spTgt spid="96098"/>
                                        </p:tgtEl>
                                        <p:attrNameLst>
                                          <p:attrName>ppt_y</p:attrName>
                                        </p:attrNameLst>
                                      </p:cBhvr>
                                      <p:tavLst>
                                        <p:tav tm="0">
                                          <p:val>
                                            <p:strVal val="#ppt_y"/>
                                          </p:val>
                                        </p:tav>
                                        <p:tav tm="100000">
                                          <p:val>
                                            <p:strVal val="#ppt_y"/>
                                          </p:val>
                                        </p:tav>
                                      </p:tavLst>
                                    </p:anim>
                                    <p:anim calcmode="lin" valueType="num">
                                      <p:cBhvr>
                                        <p:cTn id="59" dur="500" fill="hold"/>
                                        <p:tgtEl>
                                          <p:spTgt spid="96098"/>
                                        </p:tgtEl>
                                        <p:attrNameLst>
                                          <p:attrName>ppt_w</p:attrName>
                                        </p:attrNameLst>
                                      </p:cBhvr>
                                      <p:tavLst>
                                        <p:tav tm="0">
                                          <p:val>
                                            <p:fltVal val="0"/>
                                          </p:val>
                                        </p:tav>
                                        <p:tav tm="100000">
                                          <p:val>
                                            <p:strVal val="#ppt_w"/>
                                          </p:val>
                                        </p:tav>
                                      </p:tavLst>
                                    </p:anim>
                                    <p:anim calcmode="lin" valueType="num">
                                      <p:cBhvr>
                                        <p:cTn id="60" dur="500" fill="hold"/>
                                        <p:tgtEl>
                                          <p:spTgt spid="96098"/>
                                        </p:tgtEl>
                                        <p:attrNameLst>
                                          <p:attrName>ppt_h</p:attrName>
                                        </p:attrNameLst>
                                      </p:cBhvr>
                                      <p:tavLst>
                                        <p:tav tm="0">
                                          <p:val>
                                            <p:strVal val="#ppt_h"/>
                                          </p:val>
                                        </p:tav>
                                        <p:tav tm="100000">
                                          <p:val>
                                            <p:strVal val="#ppt_h"/>
                                          </p:val>
                                        </p:tav>
                                      </p:tavLst>
                                    </p:anim>
                                  </p:childTnLst>
                                </p:cTn>
                              </p:par>
                            </p:childTnLst>
                          </p:cTn>
                        </p:par>
                        <p:par>
                          <p:cTn id="61" fill="hold">
                            <p:stCondLst>
                              <p:cond delay="6000"/>
                            </p:stCondLst>
                            <p:childTnLst>
                              <p:par>
                                <p:cTn id="62" presetID="0" presetClass="path" presetSubtype="0" accel="50000" decel="50000" fill="hold" nodeType="afterEffect">
                                  <p:stCondLst>
                                    <p:cond delay="0"/>
                                  </p:stCondLst>
                                  <p:childTnLst>
                                    <p:animMotion origin="layout" path="M -3.61111E-6 -2.71676E-6 L -0.02395 -2.71676E-6 L -3.61111E-6 -2.71676E-6 Z " pathEditMode="relative" ptsTypes="AAA">
                                      <p:cBhvr>
                                        <p:cTn id="63" dur="500" fill="hold"/>
                                        <p:tgtEl>
                                          <p:spTgt spid="96481"/>
                                        </p:tgtEl>
                                        <p:attrNameLst>
                                          <p:attrName>ppt_x</p:attrName>
                                          <p:attrName>ppt_y</p:attrName>
                                        </p:attrNameLst>
                                      </p:cBhvr>
                                    </p:animMotion>
                                  </p:childTnLst>
                                </p:cTn>
                              </p:par>
                            </p:childTnLst>
                          </p:cTn>
                        </p:par>
                        <p:par>
                          <p:cTn id="64" fill="hold">
                            <p:stCondLst>
                              <p:cond delay="6500"/>
                            </p:stCondLst>
                            <p:childTnLst>
                              <p:par>
                                <p:cTn id="65" presetID="17" presetClass="entr" presetSubtype="8" fill="hold" nodeType="afterEffect">
                                  <p:stCondLst>
                                    <p:cond delay="0"/>
                                  </p:stCondLst>
                                  <p:childTnLst>
                                    <p:set>
                                      <p:cBhvr>
                                        <p:cTn id="66" dur="1" fill="hold">
                                          <p:stCondLst>
                                            <p:cond delay="0"/>
                                          </p:stCondLst>
                                        </p:cTn>
                                        <p:tgtEl>
                                          <p:spTgt spid="96223"/>
                                        </p:tgtEl>
                                        <p:attrNameLst>
                                          <p:attrName>style.visibility</p:attrName>
                                        </p:attrNameLst>
                                      </p:cBhvr>
                                      <p:to>
                                        <p:strVal val="visible"/>
                                      </p:to>
                                    </p:set>
                                    <p:anim calcmode="lin" valueType="num">
                                      <p:cBhvr>
                                        <p:cTn id="67" dur="500" fill="hold"/>
                                        <p:tgtEl>
                                          <p:spTgt spid="96223"/>
                                        </p:tgtEl>
                                        <p:attrNameLst>
                                          <p:attrName>ppt_x</p:attrName>
                                        </p:attrNameLst>
                                      </p:cBhvr>
                                      <p:tavLst>
                                        <p:tav tm="0">
                                          <p:val>
                                            <p:strVal val="#ppt_x-#ppt_w/2"/>
                                          </p:val>
                                        </p:tav>
                                        <p:tav tm="100000">
                                          <p:val>
                                            <p:strVal val="#ppt_x"/>
                                          </p:val>
                                        </p:tav>
                                      </p:tavLst>
                                    </p:anim>
                                    <p:anim calcmode="lin" valueType="num">
                                      <p:cBhvr>
                                        <p:cTn id="68" dur="500" fill="hold"/>
                                        <p:tgtEl>
                                          <p:spTgt spid="96223"/>
                                        </p:tgtEl>
                                        <p:attrNameLst>
                                          <p:attrName>ppt_y</p:attrName>
                                        </p:attrNameLst>
                                      </p:cBhvr>
                                      <p:tavLst>
                                        <p:tav tm="0">
                                          <p:val>
                                            <p:strVal val="#ppt_y"/>
                                          </p:val>
                                        </p:tav>
                                        <p:tav tm="100000">
                                          <p:val>
                                            <p:strVal val="#ppt_y"/>
                                          </p:val>
                                        </p:tav>
                                      </p:tavLst>
                                    </p:anim>
                                    <p:anim calcmode="lin" valueType="num">
                                      <p:cBhvr>
                                        <p:cTn id="69" dur="500" fill="hold"/>
                                        <p:tgtEl>
                                          <p:spTgt spid="96223"/>
                                        </p:tgtEl>
                                        <p:attrNameLst>
                                          <p:attrName>ppt_w</p:attrName>
                                        </p:attrNameLst>
                                      </p:cBhvr>
                                      <p:tavLst>
                                        <p:tav tm="0">
                                          <p:val>
                                            <p:fltVal val="0"/>
                                          </p:val>
                                        </p:tav>
                                        <p:tav tm="100000">
                                          <p:val>
                                            <p:strVal val="#ppt_w"/>
                                          </p:val>
                                        </p:tav>
                                      </p:tavLst>
                                    </p:anim>
                                    <p:anim calcmode="lin" valueType="num">
                                      <p:cBhvr>
                                        <p:cTn id="70" dur="500" fill="hold"/>
                                        <p:tgtEl>
                                          <p:spTgt spid="96223"/>
                                        </p:tgtEl>
                                        <p:attrNameLst>
                                          <p:attrName>ppt_h</p:attrName>
                                        </p:attrNameLst>
                                      </p:cBhvr>
                                      <p:tavLst>
                                        <p:tav tm="0">
                                          <p:val>
                                            <p:strVal val="#ppt_h"/>
                                          </p:val>
                                        </p:tav>
                                        <p:tav tm="100000">
                                          <p:val>
                                            <p:strVal val="#ppt_h"/>
                                          </p:val>
                                        </p:tav>
                                      </p:tavLst>
                                    </p:anim>
                                  </p:childTnLst>
                                </p:cTn>
                              </p:par>
                            </p:childTnLst>
                          </p:cTn>
                        </p:par>
                        <p:par>
                          <p:cTn id="71" fill="hold">
                            <p:stCondLst>
                              <p:cond delay="7000"/>
                            </p:stCondLst>
                            <p:childTnLst>
                              <p:par>
                                <p:cTn id="72" presetID="0" presetClass="path" presetSubtype="0" accel="50000" decel="50000" fill="hold" nodeType="afterEffect">
                                  <p:stCondLst>
                                    <p:cond delay="0"/>
                                  </p:stCondLst>
                                  <p:childTnLst>
                                    <p:animMotion origin="layout" path="M -3.61111E-6 -2.71676E-6 L -0.02708 0.00208 L -3.61111E-6 -2.71676E-6 Z " pathEditMode="relative" ptsTypes="AAA">
                                      <p:cBhvr>
                                        <p:cTn id="73" dur="500" fill="hold"/>
                                        <p:tgtEl>
                                          <p:spTgt spid="96481"/>
                                        </p:tgtEl>
                                        <p:attrNameLst>
                                          <p:attrName>ppt_x</p:attrName>
                                          <p:attrName>ppt_y</p:attrName>
                                        </p:attrNameLst>
                                      </p:cBhvr>
                                    </p:animMotion>
                                  </p:childTnLst>
                                </p:cTn>
                              </p:par>
                            </p:childTnLst>
                          </p:cTn>
                        </p:par>
                        <p:par>
                          <p:cTn id="74" fill="hold">
                            <p:stCondLst>
                              <p:cond delay="7500"/>
                            </p:stCondLst>
                            <p:childTnLst>
                              <p:par>
                                <p:cTn id="75" presetID="17" presetClass="entr" presetSubtype="8" fill="hold" nodeType="afterEffect">
                                  <p:stCondLst>
                                    <p:cond delay="0"/>
                                  </p:stCondLst>
                                  <p:childTnLst>
                                    <p:set>
                                      <p:cBhvr>
                                        <p:cTn id="76" dur="1" fill="hold">
                                          <p:stCondLst>
                                            <p:cond delay="0"/>
                                          </p:stCondLst>
                                        </p:cTn>
                                        <p:tgtEl>
                                          <p:spTgt spid="96348"/>
                                        </p:tgtEl>
                                        <p:attrNameLst>
                                          <p:attrName>style.visibility</p:attrName>
                                        </p:attrNameLst>
                                      </p:cBhvr>
                                      <p:to>
                                        <p:strVal val="visible"/>
                                      </p:to>
                                    </p:set>
                                    <p:anim calcmode="lin" valueType="num">
                                      <p:cBhvr>
                                        <p:cTn id="77" dur="500" fill="hold"/>
                                        <p:tgtEl>
                                          <p:spTgt spid="96348"/>
                                        </p:tgtEl>
                                        <p:attrNameLst>
                                          <p:attrName>ppt_x</p:attrName>
                                        </p:attrNameLst>
                                      </p:cBhvr>
                                      <p:tavLst>
                                        <p:tav tm="0">
                                          <p:val>
                                            <p:strVal val="#ppt_x-#ppt_w/2"/>
                                          </p:val>
                                        </p:tav>
                                        <p:tav tm="100000">
                                          <p:val>
                                            <p:strVal val="#ppt_x"/>
                                          </p:val>
                                        </p:tav>
                                      </p:tavLst>
                                    </p:anim>
                                    <p:anim calcmode="lin" valueType="num">
                                      <p:cBhvr>
                                        <p:cTn id="78" dur="500" fill="hold"/>
                                        <p:tgtEl>
                                          <p:spTgt spid="96348"/>
                                        </p:tgtEl>
                                        <p:attrNameLst>
                                          <p:attrName>ppt_y</p:attrName>
                                        </p:attrNameLst>
                                      </p:cBhvr>
                                      <p:tavLst>
                                        <p:tav tm="0">
                                          <p:val>
                                            <p:strVal val="#ppt_y"/>
                                          </p:val>
                                        </p:tav>
                                        <p:tav tm="100000">
                                          <p:val>
                                            <p:strVal val="#ppt_y"/>
                                          </p:val>
                                        </p:tav>
                                      </p:tavLst>
                                    </p:anim>
                                    <p:anim calcmode="lin" valueType="num">
                                      <p:cBhvr>
                                        <p:cTn id="79" dur="500" fill="hold"/>
                                        <p:tgtEl>
                                          <p:spTgt spid="96348"/>
                                        </p:tgtEl>
                                        <p:attrNameLst>
                                          <p:attrName>ppt_w</p:attrName>
                                        </p:attrNameLst>
                                      </p:cBhvr>
                                      <p:tavLst>
                                        <p:tav tm="0">
                                          <p:val>
                                            <p:fltVal val="0"/>
                                          </p:val>
                                        </p:tav>
                                        <p:tav tm="100000">
                                          <p:val>
                                            <p:strVal val="#ppt_w"/>
                                          </p:val>
                                        </p:tav>
                                      </p:tavLst>
                                    </p:anim>
                                    <p:anim calcmode="lin" valueType="num">
                                      <p:cBhvr>
                                        <p:cTn id="80" dur="500" fill="hold"/>
                                        <p:tgtEl>
                                          <p:spTgt spid="963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140"/>
          <p:cNvGrpSpPr/>
          <p:nvPr/>
        </p:nvGrpSpPr>
        <p:grpSpPr>
          <a:xfrm>
            <a:off x="665774" y="1266847"/>
            <a:ext cx="4250684" cy="3624263"/>
            <a:chOff x="665774" y="1266847"/>
            <a:chExt cx="4250684" cy="3624263"/>
          </a:xfrm>
        </p:grpSpPr>
        <p:sp>
          <p:nvSpPr>
            <p:cNvPr id="13" name="Line 12"/>
            <p:cNvSpPr>
              <a:spLocks noChangeShapeType="1"/>
            </p:cNvSpPr>
            <p:nvPr/>
          </p:nvSpPr>
          <p:spPr bwMode="auto">
            <a:xfrm>
              <a:off x="1293783" y="1701822"/>
              <a:ext cx="1588" cy="2492375"/>
            </a:xfrm>
            <a:prstGeom prst="line">
              <a:avLst/>
            </a:prstGeom>
            <a:noFill/>
            <a:ln w="19050">
              <a:solidFill>
                <a:schemeClr val="hlink"/>
              </a:solidFill>
              <a:prstDash val="dash"/>
              <a:round/>
            </a:ln>
          </p:spPr>
          <p:txBody>
            <a:bodyPr wrap="none" anchor="ctr"/>
            <a:lstStyle/>
            <a:p>
              <a:endParaRPr lang="zh-CN" altLang="en-US"/>
            </a:p>
          </p:txBody>
        </p:sp>
        <p:sp>
          <p:nvSpPr>
            <p:cNvPr id="23" name="Line 13"/>
            <p:cNvSpPr>
              <a:spLocks noChangeShapeType="1"/>
            </p:cNvSpPr>
            <p:nvPr/>
          </p:nvSpPr>
          <p:spPr bwMode="auto">
            <a:xfrm>
              <a:off x="1825596" y="1649435"/>
              <a:ext cx="1587" cy="2620962"/>
            </a:xfrm>
            <a:prstGeom prst="line">
              <a:avLst/>
            </a:prstGeom>
            <a:noFill/>
            <a:ln w="19050">
              <a:solidFill>
                <a:schemeClr val="hlink"/>
              </a:solidFill>
              <a:prstDash val="dash"/>
              <a:round/>
            </a:ln>
          </p:spPr>
          <p:txBody>
            <a:bodyPr wrap="none" anchor="ctr"/>
            <a:lstStyle/>
            <a:p>
              <a:endParaRPr lang="zh-CN" altLang="en-US"/>
            </a:p>
          </p:txBody>
        </p:sp>
        <p:sp>
          <p:nvSpPr>
            <p:cNvPr id="24" name="Line 14"/>
            <p:cNvSpPr>
              <a:spLocks noChangeShapeType="1"/>
            </p:cNvSpPr>
            <p:nvPr/>
          </p:nvSpPr>
          <p:spPr bwMode="auto">
            <a:xfrm>
              <a:off x="2336771" y="1701822"/>
              <a:ext cx="1587" cy="2492375"/>
            </a:xfrm>
            <a:prstGeom prst="line">
              <a:avLst/>
            </a:prstGeom>
            <a:noFill/>
            <a:ln w="19050">
              <a:solidFill>
                <a:schemeClr val="hlink"/>
              </a:solidFill>
              <a:prstDash val="dash"/>
              <a:round/>
            </a:ln>
          </p:spPr>
          <p:txBody>
            <a:bodyPr wrap="none" anchor="ctr"/>
            <a:lstStyle/>
            <a:p>
              <a:endParaRPr lang="zh-CN" altLang="en-US"/>
            </a:p>
          </p:txBody>
        </p:sp>
        <p:sp>
          <p:nvSpPr>
            <p:cNvPr id="25" name="Line 15"/>
            <p:cNvSpPr>
              <a:spLocks noChangeShapeType="1"/>
            </p:cNvSpPr>
            <p:nvPr/>
          </p:nvSpPr>
          <p:spPr bwMode="auto">
            <a:xfrm>
              <a:off x="2889221" y="1701822"/>
              <a:ext cx="1587" cy="2568575"/>
            </a:xfrm>
            <a:prstGeom prst="line">
              <a:avLst/>
            </a:prstGeom>
            <a:noFill/>
            <a:ln w="19050">
              <a:solidFill>
                <a:schemeClr val="hlink"/>
              </a:solidFill>
              <a:prstDash val="dash"/>
              <a:round/>
            </a:ln>
          </p:spPr>
          <p:txBody>
            <a:bodyPr wrap="none" anchor="ctr"/>
            <a:lstStyle/>
            <a:p>
              <a:endParaRPr lang="zh-CN" altLang="en-US"/>
            </a:p>
          </p:txBody>
        </p:sp>
        <p:sp>
          <p:nvSpPr>
            <p:cNvPr id="26" name="Line 16"/>
            <p:cNvSpPr>
              <a:spLocks noChangeShapeType="1"/>
            </p:cNvSpPr>
            <p:nvPr/>
          </p:nvSpPr>
          <p:spPr bwMode="auto">
            <a:xfrm>
              <a:off x="3421033" y="1701822"/>
              <a:ext cx="1588" cy="2492375"/>
            </a:xfrm>
            <a:prstGeom prst="line">
              <a:avLst/>
            </a:prstGeom>
            <a:noFill/>
            <a:ln w="19050">
              <a:solidFill>
                <a:schemeClr val="hlink"/>
              </a:solidFill>
              <a:prstDash val="dash"/>
              <a:round/>
            </a:ln>
          </p:spPr>
          <p:txBody>
            <a:bodyPr wrap="none" anchor="ctr"/>
            <a:lstStyle/>
            <a:p>
              <a:endParaRPr lang="zh-CN" altLang="en-US"/>
            </a:p>
          </p:txBody>
        </p:sp>
        <p:sp>
          <p:nvSpPr>
            <p:cNvPr id="27" name="Line 17"/>
            <p:cNvSpPr>
              <a:spLocks noChangeShapeType="1"/>
            </p:cNvSpPr>
            <p:nvPr/>
          </p:nvSpPr>
          <p:spPr bwMode="auto">
            <a:xfrm>
              <a:off x="3951258" y="1701822"/>
              <a:ext cx="1588" cy="2492375"/>
            </a:xfrm>
            <a:prstGeom prst="line">
              <a:avLst/>
            </a:prstGeom>
            <a:noFill/>
            <a:ln w="19050">
              <a:solidFill>
                <a:schemeClr val="hlink"/>
              </a:solidFill>
              <a:prstDash val="dash"/>
              <a:round/>
            </a:ln>
          </p:spPr>
          <p:txBody>
            <a:bodyPr wrap="none" anchor="ctr"/>
            <a:lstStyle/>
            <a:p>
              <a:endParaRPr lang="zh-CN" altLang="en-US"/>
            </a:p>
          </p:txBody>
        </p:sp>
        <p:grpSp>
          <p:nvGrpSpPr>
            <p:cNvPr id="28" name="Group 18"/>
            <p:cNvGrpSpPr/>
            <p:nvPr/>
          </p:nvGrpSpPr>
          <p:grpSpPr bwMode="auto">
            <a:xfrm>
              <a:off x="1301721" y="4194197"/>
              <a:ext cx="2127250" cy="315913"/>
              <a:chOff x="1070" y="2016"/>
              <a:chExt cx="1340" cy="199"/>
            </a:xfrm>
          </p:grpSpPr>
          <p:sp>
            <p:nvSpPr>
              <p:cNvPr id="29" name="Line 19"/>
              <p:cNvSpPr>
                <a:spLocks noChangeShapeType="1"/>
              </p:cNvSpPr>
              <p:nvPr/>
            </p:nvSpPr>
            <p:spPr bwMode="auto">
              <a:xfrm>
                <a:off x="1070" y="2076"/>
                <a:ext cx="0" cy="138"/>
              </a:xfrm>
              <a:prstGeom prst="line">
                <a:avLst/>
              </a:prstGeom>
              <a:noFill/>
              <a:ln w="28575">
                <a:solidFill>
                  <a:schemeClr val="bg1"/>
                </a:solidFill>
                <a:round/>
              </a:ln>
            </p:spPr>
            <p:txBody>
              <a:bodyPr wrap="none" anchor="ctr"/>
              <a:lstStyle/>
              <a:p>
                <a:endParaRPr lang="zh-CN" altLang="en-US"/>
              </a:p>
            </p:txBody>
          </p:sp>
          <p:sp>
            <p:nvSpPr>
              <p:cNvPr id="30" name="Line 20"/>
              <p:cNvSpPr>
                <a:spLocks noChangeShapeType="1"/>
              </p:cNvSpPr>
              <p:nvPr/>
            </p:nvSpPr>
            <p:spPr bwMode="auto">
              <a:xfrm>
                <a:off x="2410" y="2076"/>
                <a:ext cx="0" cy="139"/>
              </a:xfrm>
              <a:prstGeom prst="line">
                <a:avLst/>
              </a:prstGeom>
              <a:noFill/>
              <a:ln w="28575">
                <a:solidFill>
                  <a:schemeClr val="bg1"/>
                </a:solidFill>
                <a:round/>
              </a:ln>
            </p:spPr>
            <p:txBody>
              <a:bodyPr wrap="none" anchor="ctr"/>
              <a:lstStyle/>
              <a:p>
                <a:endParaRPr lang="zh-CN" altLang="en-US"/>
              </a:p>
            </p:txBody>
          </p:sp>
          <p:sp>
            <p:nvSpPr>
              <p:cNvPr id="31" name="Line 21"/>
              <p:cNvSpPr>
                <a:spLocks noChangeShapeType="1"/>
              </p:cNvSpPr>
              <p:nvPr/>
            </p:nvSpPr>
            <p:spPr bwMode="auto">
              <a:xfrm>
                <a:off x="1070" y="2145"/>
                <a:ext cx="1339" cy="0"/>
              </a:xfrm>
              <a:prstGeom prst="line">
                <a:avLst/>
              </a:prstGeom>
              <a:noFill/>
              <a:ln w="28575">
                <a:solidFill>
                  <a:schemeClr val="tx1"/>
                </a:solidFill>
                <a:round/>
                <a:headEnd type="triangle" w="sm" len="lg"/>
                <a:tailEnd type="triangle" w="sm" len="lg"/>
              </a:ln>
            </p:spPr>
            <p:txBody>
              <a:bodyPr wrap="none" anchor="ctr"/>
              <a:lstStyle/>
              <a:p>
                <a:endParaRPr lang="zh-CN" altLang="en-US"/>
              </a:p>
            </p:txBody>
          </p:sp>
          <p:graphicFrame>
            <p:nvGraphicFramePr>
              <p:cNvPr id="32" name="Object 22"/>
              <p:cNvGraphicFramePr>
                <a:graphicFrameLocks noChangeAspect="1"/>
              </p:cNvGraphicFramePr>
              <p:nvPr/>
            </p:nvGraphicFramePr>
            <p:xfrm>
              <a:off x="1296" y="2016"/>
              <a:ext cx="102" cy="100"/>
            </p:xfrm>
            <a:graphic>
              <a:graphicData uri="http://schemas.openxmlformats.org/presentationml/2006/ole">
                <mc:AlternateContent xmlns:mc="http://schemas.openxmlformats.org/markup-compatibility/2006">
                  <mc:Choice xmlns:v="urn:schemas-microsoft-com:vml" Requires="v">
                    <p:oleObj name="公式" r:id="rId2" imgW="3889375" imgH="4629785" progId="Equation.3">
                      <p:embed/>
                    </p:oleObj>
                  </mc:Choice>
                  <mc:Fallback>
                    <p:oleObj name="公式" r:id="rId2" imgW="3889375" imgH="4629785" progId="Equation.3">
                      <p:embed/>
                      <p:pic>
                        <p:nvPicPr>
                          <p:cNvPr id="0" name="Object 2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 y="2016"/>
                            <a:ext cx="10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FFFF"/>
                                </a:solidFill>
                                <a:miter lim="800000"/>
                                <a:headEnd/>
                                <a:tailEnd/>
                              </a14:hiddenLine>
                            </a:ext>
                          </a:extLst>
                        </p:spPr>
                      </p:pic>
                    </p:oleObj>
                  </mc:Fallback>
                </mc:AlternateContent>
              </a:graphicData>
            </a:graphic>
          </p:graphicFrame>
        </p:grpSp>
        <p:sp>
          <p:nvSpPr>
            <p:cNvPr id="39" name="Text Box 29"/>
            <p:cNvSpPr txBox="1">
              <a:spLocks noChangeArrowheads="1"/>
            </p:cNvSpPr>
            <p:nvPr/>
          </p:nvSpPr>
          <p:spPr bwMode="auto">
            <a:xfrm>
              <a:off x="725458" y="1266847"/>
              <a:ext cx="4191000" cy="336550"/>
            </a:xfrm>
            <a:prstGeom prst="rect">
              <a:avLst/>
            </a:prstGeom>
            <a:noFill/>
            <a:ln w="25400" algn="ctr">
              <a:noFill/>
              <a:prstDash val="dash"/>
              <a:miter lim="800000"/>
            </a:ln>
          </p:spPr>
          <p:txBody>
            <a:bodyPr>
              <a:spAutoFit/>
            </a:bodyPr>
            <a:lstStyle/>
            <a:p>
              <a:pPr algn="ctr">
                <a:spcBef>
                  <a:spcPct val="50000"/>
                </a:spcBef>
              </a:pPr>
              <a:r>
                <a:rPr kumimoji="1" lang="en-US" altLang="zh-CN" sz="1600" b="1" dirty="0">
                  <a:latin typeface="Times New Roman" panose="02020603050405020304" pitchFamily="18" charset="0"/>
                </a:rPr>
                <a:t>1  2  3 4  5 6 7  8 9</a:t>
              </a:r>
              <a:r>
                <a:rPr kumimoji="1" lang="en-US" altLang="zh-CN" sz="1400" b="1" dirty="0">
                  <a:latin typeface="Times New Roman" panose="02020603050405020304" pitchFamily="18" charset="0"/>
                </a:rPr>
                <a:t>101112131415161718</a:t>
              </a:r>
            </a:p>
          </p:txBody>
        </p:sp>
        <p:grpSp>
          <p:nvGrpSpPr>
            <p:cNvPr id="40" name="Group 30"/>
            <p:cNvGrpSpPr/>
            <p:nvPr/>
          </p:nvGrpSpPr>
          <p:grpSpPr bwMode="auto">
            <a:xfrm>
              <a:off x="1281083" y="1670072"/>
              <a:ext cx="3070225" cy="85725"/>
              <a:chOff x="768" y="398"/>
              <a:chExt cx="1934" cy="54"/>
            </a:xfrm>
          </p:grpSpPr>
          <p:sp>
            <p:nvSpPr>
              <p:cNvPr id="41" name="Line 31"/>
              <p:cNvSpPr>
                <a:spLocks noChangeShapeType="1"/>
              </p:cNvSpPr>
              <p:nvPr/>
            </p:nvSpPr>
            <p:spPr bwMode="auto">
              <a:xfrm>
                <a:off x="783" y="430"/>
                <a:ext cx="1905" cy="0"/>
              </a:xfrm>
              <a:prstGeom prst="line">
                <a:avLst/>
              </a:prstGeom>
              <a:noFill/>
              <a:ln w="38100">
                <a:solidFill>
                  <a:schemeClr val="bg1"/>
                </a:solidFill>
                <a:round/>
                <a:headEnd type="none" w="sm" len="lg"/>
                <a:tailEnd type="none" w="sm" len="lg"/>
              </a:ln>
            </p:spPr>
            <p:txBody>
              <a:bodyPr/>
              <a:lstStyle/>
              <a:p>
                <a:endParaRPr lang="zh-CN" altLang="en-US"/>
              </a:p>
            </p:txBody>
          </p:sp>
          <p:sp>
            <p:nvSpPr>
              <p:cNvPr id="42" name="Oval 32"/>
              <p:cNvSpPr>
                <a:spLocks noChangeArrowheads="1"/>
              </p:cNvSpPr>
              <p:nvPr/>
            </p:nvSpPr>
            <p:spPr bwMode="auto">
              <a:xfrm>
                <a:off x="768" y="404"/>
                <a:ext cx="48" cy="48"/>
              </a:xfrm>
              <a:prstGeom prst="ellipse">
                <a:avLst/>
              </a:prstGeom>
              <a:solidFill>
                <a:srgbClr val="00FF00"/>
              </a:solidFill>
              <a:ln w="6350">
                <a:noFill/>
                <a:round/>
              </a:ln>
            </p:spPr>
            <p:txBody>
              <a:bodyPr wrap="none" anchor="ctr"/>
              <a:lstStyle/>
              <a:p>
                <a:endParaRPr lang="zh-CN" altLang="en-US"/>
              </a:p>
            </p:txBody>
          </p:sp>
          <p:sp>
            <p:nvSpPr>
              <p:cNvPr id="43" name="Oval 33"/>
              <p:cNvSpPr>
                <a:spLocks noChangeArrowheads="1"/>
              </p:cNvSpPr>
              <p:nvPr/>
            </p:nvSpPr>
            <p:spPr bwMode="auto">
              <a:xfrm>
                <a:off x="864" y="404"/>
                <a:ext cx="48" cy="48"/>
              </a:xfrm>
              <a:prstGeom prst="ellipse">
                <a:avLst/>
              </a:prstGeom>
              <a:solidFill>
                <a:srgbClr val="00FF00"/>
              </a:solidFill>
              <a:ln w="6350">
                <a:noFill/>
                <a:round/>
              </a:ln>
            </p:spPr>
            <p:txBody>
              <a:bodyPr wrap="none" anchor="ctr"/>
              <a:lstStyle/>
              <a:p>
                <a:endParaRPr lang="zh-CN" altLang="en-US"/>
              </a:p>
            </p:txBody>
          </p:sp>
          <p:sp>
            <p:nvSpPr>
              <p:cNvPr id="44" name="Oval 34"/>
              <p:cNvSpPr>
                <a:spLocks noChangeArrowheads="1"/>
              </p:cNvSpPr>
              <p:nvPr/>
            </p:nvSpPr>
            <p:spPr bwMode="auto">
              <a:xfrm>
                <a:off x="974" y="404"/>
                <a:ext cx="48" cy="48"/>
              </a:xfrm>
              <a:prstGeom prst="ellipse">
                <a:avLst/>
              </a:prstGeom>
              <a:solidFill>
                <a:srgbClr val="00FF00"/>
              </a:solidFill>
              <a:ln w="6350">
                <a:noFill/>
                <a:round/>
              </a:ln>
            </p:spPr>
            <p:txBody>
              <a:bodyPr wrap="none" anchor="ctr"/>
              <a:lstStyle/>
              <a:p>
                <a:endParaRPr lang="zh-CN" altLang="en-US"/>
              </a:p>
            </p:txBody>
          </p:sp>
          <p:sp>
            <p:nvSpPr>
              <p:cNvPr id="45" name="Oval 35"/>
              <p:cNvSpPr>
                <a:spLocks noChangeArrowheads="1"/>
              </p:cNvSpPr>
              <p:nvPr/>
            </p:nvSpPr>
            <p:spPr bwMode="auto">
              <a:xfrm>
                <a:off x="1090" y="404"/>
                <a:ext cx="48" cy="48"/>
              </a:xfrm>
              <a:prstGeom prst="ellipse">
                <a:avLst/>
              </a:prstGeom>
              <a:solidFill>
                <a:srgbClr val="00FF00"/>
              </a:solidFill>
              <a:ln w="6350">
                <a:noFill/>
                <a:round/>
              </a:ln>
            </p:spPr>
            <p:txBody>
              <a:bodyPr wrap="none" anchor="ctr"/>
              <a:lstStyle/>
              <a:p>
                <a:endParaRPr lang="zh-CN" altLang="en-US"/>
              </a:p>
            </p:txBody>
          </p:sp>
          <p:sp>
            <p:nvSpPr>
              <p:cNvPr id="46" name="Oval 36"/>
              <p:cNvSpPr>
                <a:spLocks noChangeArrowheads="1"/>
              </p:cNvSpPr>
              <p:nvPr/>
            </p:nvSpPr>
            <p:spPr bwMode="auto">
              <a:xfrm>
                <a:off x="1194" y="404"/>
                <a:ext cx="48" cy="48"/>
              </a:xfrm>
              <a:prstGeom prst="ellipse">
                <a:avLst/>
              </a:prstGeom>
              <a:solidFill>
                <a:srgbClr val="00FF00"/>
              </a:solidFill>
              <a:ln w="6350">
                <a:noFill/>
                <a:round/>
              </a:ln>
            </p:spPr>
            <p:txBody>
              <a:bodyPr wrap="none" anchor="ctr"/>
              <a:lstStyle/>
              <a:p>
                <a:endParaRPr lang="zh-CN" altLang="en-US"/>
              </a:p>
            </p:txBody>
          </p:sp>
          <p:sp>
            <p:nvSpPr>
              <p:cNvPr id="47" name="Oval 37"/>
              <p:cNvSpPr>
                <a:spLocks noChangeArrowheads="1"/>
              </p:cNvSpPr>
              <p:nvPr/>
            </p:nvSpPr>
            <p:spPr bwMode="auto">
              <a:xfrm>
                <a:off x="1296" y="404"/>
                <a:ext cx="48" cy="48"/>
              </a:xfrm>
              <a:prstGeom prst="ellipse">
                <a:avLst/>
              </a:prstGeom>
              <a:solidFill>
                <a:srgbClr val="00FF00"/>
              </a:solidFill>
              <a:ln w="6350">
                <a:noFill/>
                <a:round/>
              </a:ln>
            </p:spPr>
            <p:txBody>
              <a:bodyPr wrap="none" anchor="ctr"/>
              <a:lstStyle/>
              <a:p>
                <a:endParaRPr lang="zh-CN" altLang="en-US"/>
              </a:p>
            </p:txBody>
          </p:sp>
          <p:sp>
            <p:nvSpPr>
              <p:cNvPr id="48" name="Oval 38"/>
              <p:cNvSpPr>
                <a:spLocks noChangeArrowheads="1"/>
              </p:cNvSpPr>
              <p:nvPr/>
            </p:nvSpPr>
            <p:spPr bwMode="auto">
              <a:xfrm>
                <a:off x="1406" y="398"/>
                <a:ext cx="48" cy="48"/>
              </a:xfrm>
              <a:prstGeom prst="ellipse">
                <a:avLst/>
              </a:prstGeom>
              <a:solidFill>
                <a:srgbClr val="00FF00"/>
              </a:solidFill>
              <a:ln w="6350">
                <a:noFill/>
                <a:round/>
              </a:ln>
            </p:spPr>
            <p:txBody>
              <a:bodyPr wrap="none" anchor="ctr"/>
              <a:lstStyle/>
              <a:p>
                <a:endParaRPr lang="zh-CN" altLang="en-US"/>
              </a:p>
            </p:txBody>
          </p:sp>
          <p:sp>
            <p:nvSpPr>
              <p:cNvPr id="49" name="Oval 39"/>
              <p:cNvSpPr>
                <a:spLocks noChangeArrowheads="1"/>
              </p:cNvSpPr>
              <p:nvPr/>
            </p:nvSpPr>
            <p:spPr bwMode="auto">
              <a:xfrm>
                <a:off x="1522" y="404"/>
                <a:ext cx="48" cy="48"/>
              </a:xfrm>
              <a:prstGeom prst="ellipse">
                <a:avLst/>
              </a:prstGeom>
              <a:solidFill>
                <a:srgbClr val="00FF00"/>
              </a:solidFill>
              <a:ln w="6350">
                <a:noFill/>
                <a:round/>
              </a:ln>
            </p:spPr>
            <p:txBody>
              <a:bodyPr wrap="none" anchor="ctr"/>
              <a:lstStyle/>
              <a:p>
                <a:endParaRPr lang="zh-CN" altLang="en-US"/>
              </a:p>
            </p:txBody>
          </p:sp>
          <p:sp>
            <p:nvSpPr>
              <p:cNvPr id="50" name="Oval 40"/>
              <p:cNvSpPr>
                <a:spLocks noChangeArrowheads="1"/>
              </p:cNvSpPr>
              <p:nvPr/>
            </p:nvSpPr>
            <p:spPr bwMode="auto">
              <a:xfrm>
                <a:off x="1632" y="404"/>
                <a:ext cx="48" cy="48"/>
              </a:xfrm>
              <a:prstGeom prst="ellipse">
                <a:avLst/>
              </a:prstGeom>
              <a:solidFill>
                <a:srgbClr val="00FF00"/>
              </a:solidFill>
              <a:ln w="6350">
                <a:noFill/>
                <a:round/>
              </a:ln>
            </p:spPr>
            <p:txBody>
              <a:bodyPr wrap="none" anchor="ctr"/>
              <a:lstStyle/>
              <a:p>
                <a:endParaRPr lang="zh-CN" altLang="en-US"/>
              </a:p>
            </p:txBody>
          </p:sp>
          <p:sp>
            <p:nvSpPr>
              <p:cNvPr id="51" name="Oval 41"/>
              <p:cNvSpPr>
                <a:spLocks noChangeArrowheads="1"/>
              </p:cNvSpPr>
              <p:nvPr/>
            </p:nvSpPr>
            <p:spPr bwMode="auto">
              <a:xfrm>
                <a:off x="1756" y="404"/>
                <a:ext cx="48" cy="48"/>
              </a:xfrm>
              <a:prstGeom prst="ellipse">
                <a:avLst/>
              </a:prstGeom>
              <a:solidFill>
                <a:srgbClr val="00FF00"/>
              </a:solidFill>
              <a:ln w="6350">
                <a:noFill/>
                <a:round/>
              </a:ln>
            </p:spPr>
            <p:txBody>
              <a:bodyPr wrap="none" anchor="ctr"/>
              <a:lstStyle/>
              <a:p>
                <a:endParaRPr lang="zh-CN" altLang="en-US"/>
              </a:p>
            </p:txBody>
          </p:sp>
          <p:sp>
            <p:nvSpPr>
              <p:cNvPr id="52" name="Oval 42"/>
              <p:cNvSpPr>
                <a:spLocks noChangeArrowheads="1"/>
              </p:cNvSpPr>
              <p:nvPr/>
            </p:nvSpPr>
            <p:spPr bwMode="auto">
              <a:xfrm>
                <a:off x="1872" y="404"/>
                <a:ext cx="48" cy="48"/>
              </a:xfrm>
              <a:prstGeom prst="ellipse">
                <a:avLst/>
              </a:prstGeom>
              <a:solidFill>
                <a:srgbClr val="00FF00"/>
              </a:solidFill>
              <a:ln w="6350">
                <a:noFill/>
                <a:round/>
              </a:ln>
            </p:spPr>
            <p:txBody>
              <a:bodyPr wrap="none" anchor="ctr"/>
              <a:lstStyle/>
              <a:p>
                <a:endParaRPr lang="zh-CN" altLang="en-US"/>
              </a:p>
            </p:txBody>
          </p:sp>
          <p:sp>
            <p:nvSpPr>
              <p:cNvPr id="53" name="Oval 43"/>
              <p:cNvSpPr>
                <a:spLocks noChangeArrowheads="1"/>
              </p:cNvSpPr>
              <p:nvPr/>
            </p:nvSpPr>
            <p:spPr bwMode="auto">
              <a:xfrm>
                <a:off x="1976" y="404"/>
                <a:ext cx="48" cy="48"/>
              </a:xfrm>
              <a:prstGeom prst="ellipse">
                <a:avLst/>
              </a:prstGeom>
              <a:solidFill>
                <a:srgbClr val="00FF00"/>
              </a:solidFill>
              <a:ln w="6350">
                <a:noFill/>
                <a:round/>
              </a:ln>
            </p:spPr>
            <p:txBody>
              <a:bodyPr wrap="none" anchor="ctr"/>
              <a:lstStyle/>
              <a:p>
                <a:endParaRPr lang="zh-CN" altLang="en-US"/>
              </a:p>
            </p:txBody>
          </p:sp>
          <p:sp>
            <p:nvSpPr>
              <p:cNvPr id="54" name="Oval 44"/>
              <p:cNvSpPr>
                <a:spLocks noChangeArrowheads="1"/>
              </p:cNvSpPr>
              <p:nvPr/>
            </p:nvSpPr>
            <p:spPr bwMode="auto">
              <a:xfrm>
                <a:off x="2092" y="404"/>
                <a:ext cx="48" cy="48"/>
              </a:xfrm>
              <a:prstGeom prst="ellipse">
                <a:avLst/>
              </a:prstGeom>
              <a:solidFill>
                <a:srgbClr val="00FF00"/>
              </a:solidFill>
              <a:ln w="6350">
                <a:noFill/>
                <a:round/>
              </a:ln>
            </p:spPr>
            <p:txBody>
              <a:bodyPr wrap="none" anchor="ctr"/>
              <a:lstStyle/>
              <a:p>
                <a:endParaRPr lang="zh-CN" altLang="en-US"/>
              </a:p>
            </p:txBody>
          </p:sp>
          <p:sp>
            <p:nvSpPr>
              <p:cNvPr id="55" name="Oval 45"/>
              <p:cNvSpPr>
                <a:spLocks noChangeArrowheads="1"/>
              </p:cNvSpPr>
              <p:nvPr/>
            </p:nvSpPr>
            <p:spPr bwMode="auto">
              <a:xfrm>
                <a:off x="2202" y="398"/>
                <a:ext cx="48" cy="48"/>
              </a:xfrm>
              <a:prstGeom prst="ellipse">
                <a:avLst/>
              </a:prstGeom>
              <a:solidFill>
                <a:srgbClr val="00FF00"/>
              </a:solidFill>
              <a:ln w="6350">
                <a:noFill/>
                <a:round/>
              </a:ln>
            </p:spPr>
            <p:txBody>
              <a:bodyPr wrap="none" anchor="ctr"/>
              <a:lstStyle/>
              <a:p>
                <a:endParaRPr lang="zh-CN" altLang="en-US"/>
              </a:p>
            </p:txBody>
          </p:sp>
          <p:sp>
            <p:nvSpPr>
              <p:cNvPr id="56" name="Oval 46"/>
              <p:cNvSpPr>
                <a:spLocks noChangeArrowheads="1"/>
              </p:cNvSpPr>
              <p:nvPr/>
            </p:nvSpPr>
            <p:spPr bwMode="auto">
              <a:xfrm>
                <a:off x="2332" y="404"/>
                <a:ext cx="48" cy="48"/>
              </a:xfrm>
              <a:prstGeom prst="ellipse">
                <a:avLst/>
              </a:prstGeom>
              <a:solidFill>
                <a:srgbClr val="00FF00"/>
              </a:solidFill>
              <a:ln w="6350">
                <a:noFill/>
                <a:round/>
              </a:ln>
            </p:spPr>
            <p:txBody>
              <a:bodyPr wrap="none" anchor="ctr"/>
              <a:lstStyle/>
              <a:p>
                <a:endParaRPr lang="zh-CN" altLang="en-US"/>
              </a:p>
            </p:txBody>
          </p:sp>
          <p:sp>
            <p:nvSpPr>
              <p:cNvPr id="57" name="Oval 47"/>
              <p:cNvSpPr>
                <a:spLocks noChangeArrowheads="1"/>
              </p:cNvSpPr>
              <p:nvPr/>
            </p:nvSpPr>
            <p:spPr bwMode="auto">
              <a:xfrm>
                <a:off x="2428" y="404"/>
                <a:ext cx="48" cy="48"/>
              </a:xfrm>
              <a:prstGeom prst="ellipse">
                <a:avLst/>
              </a:prstGeom>
              <a:solidFill>
                <a:srgbClr val="00FF00"/>
              </a:solidFill>
              <a:ln w="6350">
                <a:noFill/>
                <a:round/>
              </a:ln>
            </p:spPr>
            <p:txBody>
              <a:bodyPr wrap="none" anchor="ctr"/>
              <a:lstStyle/>
              <a:p>
                <a:endParaRPr lang="zh-CN" altLang="en-US"/>
              </a:p>
            </p:txBody>
          </p:sp>
          <p:sp>
            <p:nvSpPr>
              <p:cNvPr id="58" name="Oval 48"/>
              <p:cNvSpPr>
                <a:spLocks noChangeArrowheads="1"/>
              </p:cNvSpPr>
              <p:nvPr/>
            </p:nvSpPr>
            <p:spPr bwMode="auto">
              <a:xfrm>
                <a:off x="2538" y="404"/>
                <a:ext cx="48" cy="48"/>
              </a:xfrm>
              <a:prstGeom prst="ellipse">
                <a:avLst/>
              </a:prstGeom>
              <a:solidFill>
                <a:srgbClr val="00FF00"/>
              </a:solidFill>
              <a:ln w="6350">
                <a:noFill/>
                <a:round/>
              </a:ln>
            </p:spPr>
            <p:txBody>
              <a:bodyPr wrap="none" anchor="ctr"/>
              <a:lstStyle/>
              <a:p>
                <a:endParaRPr lang="zh-CN" altLang="en-US"/>
              </a:p>
            </p:txBody>
          </p:sp>
          <p:sp>
            <p:nvSpPr>
              <p:cNvPr id="59" name="Oval 49"/>
              <p:cNvSpPr>
                <a:spLocks noChangeArrowheads="1"/>
              </p:cNvSpPr>
              <p:nvPr/>
            </p:nvSpPr>
            <p:spPr bwMode="auto">
              <a:xfrm>
                <a:off x="2654" y="404"/>
                <a:ext cx="48" cy="48"/>
              </a:xfrm>
              <a:prstGeom prst="ellipse">
                <a:avLst/>
              </a:prstGeom>
              <a:solidFill>
                <a:srgbClr val="00FF00"/>
              </a:solidFill>
              <a:ln w="6350">
                <a:noFill/>
                <a:round/>
              </a:ln>
            </p:spPr>
            <p:txBody>
              <a:bodyPr wrap="none" anchor="ctr"/>
              <a:lstStyle/>
              <a:p>
                <a:endParaRPr lang="zh-CN" altLang="en-US"/>
              </a:p>
            </p:txBody>
          </p:sp>
        </p:grpSp>
        <p:grpSp>
          <p:nvGrpSpPr>
            <p:cNvPr id="60" name="Group 50"/>
            <p:cNvGrpSpPr/>
            <p:nvPr/>
          </p:nvGrpSpPr>
          <p:grpSpPr bwMode="auto">
            <a:xfrm>
              <a:off x="817533" y="1679597"/>
              <a:ext cx="3546475" cy="609600"/>
              <a:chOff x="2448" y="498"/>
              <a:chExt cx="2234" cy="384"/>
            </a:xfrm>
          </p:grpSpPr>
          <p:sp>
            <p:nvSpPr>
              <p:cNvPr id="61" name="Line 51"/>
              <p:cNvSpPr>
                <a:spLocks noChangeShapeType="1"/>
              </p:cNvSpPr>
              <p:nvPr/>
            </p:nvSpPr>
            <p:spPr bwMode="auto">
              <a:xfrm>
                <a:off x="3072" y="782"/>
                <a:ext cx="1584" cy="0"/>
              </a:xfrm>
              <a:prstGeom prst="line">
                <a:avLst/>
              </a:prstGeom>
              <a:noFill/>
              <a:ln w="38100">
                <a:solidFill>
                  <a:schemeClr val="bg1"/>
                </a:solidFill>
                <a:round/>
                <a:headEnd type="none" w="sm" len="lg"/>
                <a:tailEnd type="none" w="sm" len="lg"/>
              </a:ln>
            </p:spPr>
            <p:txBody>
              <a:bodyPr/>
              <a:lstStyle/>
              <a:p>
                <a:endParaRPr lang="zh-CN" altLang="en-US"/>
              </a:p>
            </p:txBody>
          </p:sp>
          <p:sp>
            <p:nvSpPr>
              <p:cNvPr id="62" name="Oval 52"/>
              <p:cNvSpPr>
                <a:spLocks noChangeArrowheads="1"/>
              </p:cNvSpPr>
              <p:nvPr/>
            </p:nvSpPr>
            <p:spPr bwMode="auto">
              <a:xfrm>
                <a:off x="3174" y="761"/>
                <a:ext cx="48" cy="48"/>
              </a:xfrm>
              <a:prstGeom prst="ellipse">
                <a:avLst/>
              </a:prstGeom>
              <a:solidFill>
                <a:srgbClr val="00FF00"/>
              </a:solidFill>
              <a:ln w="6350">
                <a:noFill/>
                <a:round/>
              </a:ln>
            </p:spPr>
            <p:txBody>
              <a:bodyPr wrap="none" anchor="ctr"/>
              <a:lstStyle/>
              <a:p>
                <a:endParaRPr lang="zh-CN" altLang="en-US"/>
              </a:p>
            </p:txBody>
          </p:sp>
          <p:sp>
            <p:nvSpPr>
              <p:cNvPr id="63" name="Oval 53"/>
              <p:cNvSpPr>
                <a:spLocks noChangeArrowheads="1"/>
              </p:cNvSpPr>
              <p:nvPr/>
            </p:nvSpPr>
            <p:spPr bwMode="auto">
              <a:xfrm>
                <a:off x="3276" y="761"/>
                <a:ext cx="48" cy="48"/>
              </a:xfrm>
              <a:prstGeom prst="ellipse">
                <a:avLst/>
              </a:prstGeom>
              <a:solidFill>
                <a:srgbClr val="00FF00"/>
              </a:solidFill>
              <a:ln w="6350">
                <a:noFill/>
                <a:round/>
              </a:ln>
            </p:spPr>
            <p:txBody>
              <a:bodyPr wrap="none" anchor="ctr"/>
              <a:lstStyle/>
              <a:p>
                <a:endParaRPr lang="zh-CN" altLang="en-US"/>
              </a:p>
            </p:txBody>
          </p:sp>
          <p:sp>
            <p:nvSpPr>
              <p:cNvPr id="64" name="Oval 54"/>
              <p:cNvSpPr>
                <a:spLocks noChangeArrowheads="1"/>
              </p:cNvSpPr>
              <p:nvPr/>
            </p:nvSpPr>
            <p:spPr bwMode="auto">
              <a:xfrm>
                <a:off x="3386" y="769"/>
                <a:ext cx="48" cy="48"/>
              </a:xfrm>
              <a:prstGeom prst="ellipse">
                <a:avLst/>
              </a:prstGeom>
              <a:solidFill>
                <a:srgbClr val="00FF00"/>
              </a:solidFill>
              <a:ln w="6350">
                <a:noFill/>
                <a:round/>
              </a:ln>
            </p:spPr>
            <p:txBody>
              <a:bodyPr wrap="none" anchor="ctr"/>
              <a:lstStyle/>
              <a:p>
                <a:endParaRPr lang="zh-CN" altLang="en-US"/>
              </a:p>
            </p:txBody>
          </p:sp>
          <p:sp>
            <p:nvSpPr>
              <p:cNvPr id="65" name="Oval 55"/>
              <p:cNvSpPr>
                <a:spLocks noChangeArrowheads="1"/>
              </p:cNvSpPr>
              <p:nvPr/>
            </p:nvSpPr>
            <p:spPr bwMode="auto">
              <a:xfrm>
                <a:off x="3502" y="761"/>
                <a:ext cx="48" cy="48"/>
              </a:xfrm>
              <a:prstGeom prst="ellipse">
                <a:avLst/>
              </a:prstGeom>
              <a:solidFill>
                <a:srgbClr val="00FF00"/>
              </a:solidFill>
              <a:ln w="6350">
                <a:noFill/>
                <a:round/>
              </a:ln>
            </p:spPr>
            <p:txBody>
              <a:bodyPr wrap="none" anchor="ctr"/>
              <a:lstStyle/>
              <a:p>
                <a:endParaRPr lang="zh-CN" altLang="en-US"/>
              </a:p>
            </p:txBody>
          </p:sp>
          <p:sp>
            <p:nvSpPr>
              <p:cNvPr id="66" name="Oval 56"/>
              <p:cNvSpPr>
                <a:spLocks noChangeArrowheads="1"/>
              </p:cNvSpPr>
              <p:nvPr/>
            </p:nvSpPr>
            <p:spPr bwMode="auto">
              <a:xfrm>
                <a:off x="3612" y="761"/>
                <a:ext cx="48" cy="48"/>
              </a:xfrm>
              <a:prstGeom prst="ellipse">
                <a:avLst/>
              </a:prstGeom>
              <a:solidFill>
                <a:srgbClr val="00FF00"/>
              </a:solidFill>
              <a:ln w="6350">
                <a:noFill/>
                <a:round/>
              </a:ln>
            </p:spPr>
            <p:txBody>
              <a:bodyPr wrap="none" anchor="ctr"/>
              <a:lstStyle/>
              <a:p>
                <a:endParaRPr lang="zh-CN" altLang="en-US"/>
              </a:p>
            </p:txBody>
          </p:sp>
          <p:sp>
            <p:nvSpPr>
              <p:cNvPr id="67" name="Oval 57"/>
              <p:cNvSpPr>
                <a:spLocks noChangeArrowheads="1"/>
              </p:cNvSpPr>
              <p:nvPr/>
            </p:nvSpPr>
            <p:spPr bwMode="auto">
              <a:xfrm>
                <a:off x="3736" y="761"/>
                <a:ext cx="48" cy="48"/>
              </a:xfrm>
              <a:prstGeom prst="ellipse">
                <a:avLst/>
              </a:prstGeom>
              <a:solidFill>
                <a:srgbClr val="00FF00"/>
              </a:solidFill>
              <a:ln w="6350">
                <a:noFill/>
                <a:round/>
              </a:ln>
            </p:spPr>
            <p:txBody>
              <a:bodyPr wrap="none" anchor="ctr"/>
              <a:lstStyle/>
              <a:p>
                <a:endParaRPr lang="zh-CN" altLang="en-US"/>
              </a:p>
            </p:txBody>
          </p:sp>
          <p:sp>
            <p:nvSpPr>
              <p:cNvPr id="68" name="Oval 58"/>
              <p:cNvSpPr>
                <a:spLocks noChangeArrowheads="1"/>
              </p:cNvSpPr>
              <p:nvPr/>
            </p:nvSpPr>
            <p:spPr bwMode="auto">
              <a:xfrm>
                <a:off x="3852" y="761"/>
                <a:ext cx="48" cy="48"/>
              </a:xfrm>
              <a:prstGeom prst="ellipse">
                <a:avLst/>
              </a:prstGeom>
              <a:solidFill>
                <a:srgbClr val="00FF00"/>
              </a:solidFill>
              <a:ln w="6350">
                <a:noFill/>
                <a:round/>
              </a:ln>
            </p:spPr>
            <p:txBody>
              <a:bodyPr wrap="none" anchor="ctr"/>
              <a:lstStyle/>
              <a:p>
                <a:endParaRPr lang="zh-CN" altLang="en-US"/>
              </a:p>
            </p:txBody>
          </p:sp>
          <p:sp>
            <p:nvSpPr>
              <p:cNvPr id="69" name="Oval 59"/>
              <p:cNvSpPr>
                <a:spLocks noChangeArrowheads="1"/>
              </p:cNvSpPr>
              <p:nvPr/>
            </p:nvSpPr>
            <p:spPr bwMode="auto">
              <a:xfrm>
                <a:off x="3956" y="761"/>
                <a:ext cx="48" cy="48"/>
              </a:xfrm>
              <a:prstGeom prst="ellipse">
                <a:avLst/>
              </a:prstGeom>
              <a:solidFill>
                <a:srgbClr val="00FF00"/>
              </a:solidFill>
              <a:ln w="6350">
                <a:noFill/>
                <a:round/>
              </a:ln>
            </p:spPr>
            <p:txBody>
              <a:bodyPr wrap="none" anchor="ctr"/>
              <a:lstStyle/>
              <a:p>
                <a:endParaRPr lang="zh-CN" altLang="en-US"/>
              </a:p>
            </p:txBody>
          </p:sp>
          <p:sp>
            <p:nvSpPr>
              <p:cNvPr id="70" name="Oval 60"/>
              <p:cNvSpPr>
                <a:spLocks noChangeArrowheads="1"/>
              </p:cNvSpPr>
              <p:nvPr/>
            </p:nvSpPr>
            <p:spPr bwMode="auto">
              <a:xfrm>
                <a:off x="4072" y="761"/>
                <a:ext cx="48" cy="48"/>
              </a:xfrm>
              <a:prstGeom prst="ellipse">
                <a:avLst/>
              </a:prstGeom>
              <a:solidFill>
                <a:srgbClr val="00FF00"/>
              </a:solidFill>
              <a:ln w="6350">
                <a:noFill/>
                <a:round/>
              </a:ln>
            </p:spPr>
            <p:txBody>
              <a:bodyPr wrap="none" anchor="ctr"/>
              <a:lstStyle/>
              <a:p>
                <a:endParaRPr lang="zh-CN" altLang="en-US"/>
              </a:p>
            </p:txBody>
          </p:sp>
          <p:sp>
            <p:nvSpPr>
              <p:cNvPr id="71" name="Oval 61"/>
              <p:cNvSpPr>
                <a:spLocks noChangeArrowheads="1"/>
              </p:cNvSpPr>
              <p:nvPr/>
            </p:nvSpPr>
            <p:spPr bwMode="auto">
              <a:xfrm>
                <a:off x="4182" y="769"/>
                <a:ext cx="48" cy="48"/>
              </a:xfrm>
              <a:prstGeom prst="ellipse">
                <a:avLst/>
              </a:prstGeom>
              <a:solidFill>
                <a:srgbClr val="00FF00"/>
              </a:solidFill>
              <a:ln w="6350">
                <a:noFill/>
                <a:round/>
              </a:ln>
            </p:spPr>
            <p:txBody>
              <a:bodyPr wrap="none" anchor="ctr"/>
              <a:lstStyle/>
              <a:p>
                <a:endParaRPr lang="zh-CN" altLang="en-US"/>
              </a:p>
            </p:txBody>
          </p:sp>
          <p:sp>
            <p:nvSpPr>
              <p:cNvPr id="72" name="Oval 62"/>
              <p:cNvSpPr>
                <a:spLocks noChangeArrowheads="1"/>
              </p:cNvSpPr>
              <p:nvPr/>
            </p:nvSpPr>
            <p:spPr bwMode="auto">
              <a:xfrm>
                <a:off x="4312" y="761"/>
                <a:ext cx="48" cy="48"/>
              </a:xfrm>
              <a:prstGeom prst="ellipse">
                <a:avLst/>
              </a:prstGeom>
              <a:solidFill>
                <a:srgbClr val="00FF00"/>
              </a:solidFill>
              <a:ln w="6350">
                <a:noFill/>
                <a:round/>
              </a:ln>
            </p:spPr>
            <p:txBody>
              <a:bodyPr wrap="none" anchor="ctr"/>
              <a:lstStyle/>
              <a:p>
                <a:endParaRPr lang="zh-CN" altLang="en-US"/>
              </a:p>
            </p:txBody>
          </p:sp>
          <p:sp>
            <p:nvSpPr>
              <p:cNvPr id="73" name="Oval 63"/>
              <p:cNvSpPr>
                <a:spLocks noChangeArrowheads="1"/>
              </p:cNvSpPr>
              <p:nvPr/>
            </p:nvSpPr>
            <p:spPr bwMode="auto">
              <a:xfrm>
                <a:off x="4408" y="761"/>
                <a:ext cx="48" cy="48"/>
              </a:xfrm>
              <a:prstGeom prst="ellipse">
                <a:avLst/>
              </a:prstGeom>
              <a:solidFill>
                <a:srgbClr val="00FF00"/>
              </a:solidFill>
              <a:ln w="6350">
                <a:noFill/>
                <a:round/>
              </a:ln>
            </p:spPr>
            <p:txBody>
              <a:bodyPr wrap="none" anchor="ctr"/>
              <a:lstStyle/>
              <a:p>
                <a:endParaRPr lang="zh-CN" altLang="en-US"/>
              </a:p>
            </p:txBody>
          </p:sp>
          <p:sp>
            <p:nvSpPr>
              <p:cNvPr id="74" name="Oval 64"/>
              <p:cNvSpPr>
                <a:spLocks noChangeArrowheads="1"/>
              </p:cNvSpPr>
              <p:nvPr/>
            </p:nvSpPr>
            <p:spPr bwMode="auto">
              <a:xfrm>
                <a:off x="4518" y="761"/>
                <a:ext cx="48" cy="48"/>
              </a:xfrm>
              <a:prstGeom prst="ellipse">
                <a:avLst/>
              </a:prstGeom>
              <a:solidFill>
                <a:srgbClr val="00FF00"/>
              </a:solidFill>
              <a:ln w="6350">
                <a:noFill/>
                <a:round/>
              </a:ln>
            </p:spPr>
            <p:txBody>
              <a:bodyPr wrap="none" anchor="ctr"/>
              <a:lstStyle/>
              <a:p>
                <a:endParaRPr lang="zh-CN" altLang="en-US"/>
              </a:p>
            </p:txBody>
          </p:sp>
          <p:sp>
            <p:nvSpPr>
              <p:cNvPr id="75" name="Oval 65"/>
              <p:cNvSpPr>
                <a:spLocks noChangeArrowheads="1"/>
              </p:cNvSpPr>
              <p:nvPr/>
            </p:nvSpPr>
            <p:spPr bwMode="auto">
              <a:xfrm>
                <a:off x="4634" y="761"/>
                <a:ext cx="48" cy="48"/>
              </a:xfrm>
              <a:prstGeom prst="ellipse">
                <a:avLst/>
              </a:prstGeom>
              <a:solidFill>
                <a:srgbClr val="00FF00"/>
              </a:solidFill>
              <a:ln w="6350">
                <a:noFill/>
                <a:round/>
              </a:ln>
            </p:spPr>
            <p:txBody>
              <a:bodyPr wrap="none" anchor="ctr"/>
              <a:lstStyle/>
              <a:p>
                <a:endParaRPr lang="zh-CN" altLang="en-US"/>
              </a:p>
            </p:txBody>
          </p:sp>
          <p:pic>
            <p:nvPicPr>
              <p:cNvPr id="76" name="Picture 66" descr="横波32"/>
              <p:cNvPicPr>
                <a:picLocks noChangeAspect="1" noChangeArrowheads="1"/>
              </p:cNvPicPr>
              <p:nvPr/>
            </p:nvPicPr>
            <p:blipFill>
              <a:blip r:embed="rId4">
                <a:clrChange>
                  <a:clrFrom>
                    <a:srgbClr val="336598"/>
                  </a:clrFrom>
                  <a:clrTo>
                    <a:srgbClr val="336598">
                      <a:alpha val="0"/>
                    </a:srgbClr>
                  </a:clrTo>
                </a:clrChange>
              </a:blip>
              <a:srcRect l="6383" t="8109" r="36169" b="18919"/>
              <a:stretch>
                <a:fillRect/>
              </a:stretch>
            </p:blipFill>
            <p:spPr bwMode="auto">
              <a:xfrm>
                <a:off x="2448" y="498"/>
                <a:ext cx="768" cy="384"/>
              </a:xfrm>
              <a:prstGeom prst="rect">
                <a:avLst/>
              </a:prstGeom>
              <a:noFill/>
              <a:ln w="9525">
                <a:noFill/>
                <a:miter lim="800000"/>
                <a:headEnd/>
                <a:tailEnd/>
              </a:ln>
            </p:spPr>
          </p:pic>
        </p:grpSp>
        <p:grpSp>
          <p:nvGrpSpPr>
            <p:cNvPr id="77" name="Group 67"/>
            <p:cNvGrpSpPr/>
            <p:nvPr/>
          </p:nvGrpSpPr>
          <p:grpSpPr bwMode="auto">
            <a:xfrm>
              <a:off x="879446" y="1984397"/>
              <a:ext cx="3457575" cy="868363"/>
              <a:chOff x="3806" y="782"/>
              <a:chExt cx="2178" cy="547"/>
            </a:xfrm>
          </p:grpSpPr>
          <p:sp>
            <p:nvSpPr>
              <p:cNvPr id="78" name="Line 68"/>
              <p:cNvSpPr>
                <a:spLocks noChangeShapeType="1"/>
              </p:cNvSpPr>
              <p:nvPr/>
            </p:nvSpPr>
            <p:spPr bwMode="auto">
              <a:xfrm>
                <a:off x="4743" y="1141"/>
                <a:ext cx="1209" cy="0"/>
              </a:xfrm>
              <a:prstGeom prst="line">
                <a:avLst/>
              </a:prstGeom>
              <a:noFill/>
              <a:ln w="38100">
                <a:solidFill>
                  <a:schemeClr val="bg1"/>
                </a:solidFill>
                <a:round/>
                <a:headEnd type="none" w="sm" len="lg"/>
                <a:tailEnd type="none" w="sm" len="lg"/>
              </a:ln>
            </p:spPr>
            <p:txBody>
              <a:bodyPr/>
              <a:lstStyle/>
              <a:p>
                <a:endParaRPr lang="zh-CN" altLang="en-US"/>
              </a:p>
            </p:txBody>
          </p:sp>
          <p:sp>
            <p:nvSpPr>
              <p:cNvPr id="79" name="Oval 69"/>
              <p:cNvSpPr>
                <a:spLocks noChangeArrowheads="1"/>
              </p:cNvSpPr>
              <p:nvPr/>
            </p:nvSpPr>
            <p:spPr bwMode="auto">
              <a:xfrm>
                <a:off x="4804" y="1112"/>
                <a:ext cx="48" cy="48"/>
              </a:xfrm>
              <a:prstGeom prst="ellipse">
                <a:avLst/>
              </a:prstGeom>
              <a:solidFill>
                <a:srgbClr val="00FF00"/>
              </a:solidFill>
              <a:ln w="6350">
                <a:noFill/>
                <a:round/>
              </a:ln>
            </p:spPr>
            <p:txBody>
              <a:bodyPr wrap="none" anchor="ctr"/>
              <a:lstStyle/>
              <a:p>
                <a:endParaRPr lang="zh-CN" altLang="en-US"/>
              </a:p>
            </p:txBody>
          </p:sp>
          <p:sp>
            <p:nvSpPr>
              <p:cNvPr id="80" name="Oval 70"/>
              <p:cNvSpPr>
                <a:spLocks noChangeArrowheads="1"/>
              </p:cNvSpPr>
              <p:nvPr/>
            </p:nvSpPr>
            <p:spPr bwMode="auto">
              <a:xfrm>
                <a:off x="4914" y="1112"/>
                <a:ext cx="48" cy="48"/>
              </a:xfrm>
              <a:prstGeom prst="ellipse">
                <a:avLst/>
              </a:prstGeom>
              <a:solidFill>
                <a:srgbClr val="00FF00"/>
              </a:solidFill>
              <a:ln w="6350">
                <a:noFill/>
                <a:round/>
              </a:ln>
            </p:spPr>
            <p:txBody>
              <a:bodyPr wrap="none" anchor="ctr"/>
              <a:lstStyle/>
              <a:p>
                <a:endParaRPr lang="zh-CN" altLang="en-US"/>
              </a:p>
            </p:txBody>
          </p:sp>
          <p:sp>
            <p:nvSpPr>
              <p:cNvPr id="81" name="Oval 71"/>
              <p:cNvSpPr>
                <a:spLocks noChangeArrowheads="1"/>
              </p:cNvSpPr>
              <p:nvPr/>
            </p:nvSpPr>
            <p:spPr bwMode="auto">
              <a:xfrm>
                <a:off x="5038" y="1112"/>
                <a:ext cx="48" cy="48"/>
              </a:xfrm>
              <a:prstGeom prst="ellipse">
                <a:avLst/>
              </a:prstGeom>
              <a:solidFill>
                <a:srgbClr val="00FF00"/>
              </a:solidFill>
              <a:ln w="6350">
                <a:noFill/>
                <a:round/>
              </a:ln>
            </p:spPr>
            <p:txBody>
              <a:bodyPr wrap="none" anchor="ctr"/>
              <a:lstStyle/>
              <a:p>
                <a:endParaRPr lang="zh-CN" altLang="en-US"/>
              </a:p>
            </p:txBody>
          </p:sp>
          <p:sp>
            <p:nvSpPr>
              <p:cNvPr id="82" name="Oval 72"/>
              <p:cNvSpPr>
                <a:spLocks noChangeArrowheads="1"/>
              </p:cNvSpPr>
              <p:nvPr/>
            </p:nvSpPr>
            <p:spPr bwMode="auto">
              <a:xfrm>
                <a:off x="5154" y="1112"/>
                <a:ext cx="48" cy="48"/>
              </a:xfrm>
              <a:prstGeom prst="ellipse">
                <a:avLst/>
              </a:prstGeom>
              <a:solidFill>
                <a:srgbClr val="00FF00"/>
              </a:solidFill>
              <a:ln w="6350">
                <a:noFill/>
                <a:round/>
              </a:ln>
            </p:spPr>
            <p:txBody>
              <a:bodyPr wrap="none" anchor="ctr"/>
              <a:lstStyle/>
              <a:p>
                <a:endParaRPr lang="zh-CN" altLang="en-US"/>
              </a:p>
            </p:txBody>
          </p:sp>
          <p:sp>
            <p:nvSpPr>
              <p:cNvPr id="83" name="Oval 73"/>
              <p:cNvSpPr>
                <a:spLocks noChangeArrowheads="1"/>
              </p:cNvSpPr>
              <p:nvPr/>
            </p:nvSpPr>
            <p:spPr bwMode="auto">
              <a:xfrm>
                <a:off x="5258" y="1112"/>
                <a:ext cx="48" cy="48"/>
              </a:xfrm>
              <a:prstGeom prst="ellipse">
                <a:avLst/>
              </a:prstGeom>
              <a:solidFill>
                <a:srgbClr val="00FF00"/>
              </a:solidFill>
              <a:ln w="6350">
                <a:noFill/>
                <a:round/>
              </a:ln>
            </p:spPr>
            <p:txBody>
              <a:bodyPr wrap="none" anchor="ctr"/>
              <a:lstStyle/>
              <a:p>
                <a:endParaRPr lang="zh-CN" altLang="en-US"/>
              </a:p>
            </p:txBody>
          </p:sp>
          <p:sp>
            <p:nvSpPr>
              <p:cNvPr id="84" name="Oval 74"/>
              <p:cNvSpPr>
                <a:spLocks noChangeArrowheads="1"/>
              </p:cNvSpPr>
              <p:nvPr/>
            </p:nvSpPr>
            <p:spPr bwMode="auto">
              <a:xfrm>
                <a:off x="5374" y="1112"/>
                <a:ext cx="48" cy="48"/>
              </a:xfrm>
              <a:prstGeom prst="ellipse">
                <a:avLst/>
              </a:prstGeom>
              <a:solidFill>
                <a:srgbClr val="00FF00"/>
              </a:solidFill>
              <a:ln w="6350">
                <a:noFill/>
                <a:round/>
              </a:ln>
            </p:spPr>
            <p:txBody>
              <a:bodyPr wrap="none" anchor="ctr"/>
              <a:lstStyle/>
              <a:p>
                <a:endParaRPr lang="zh-CN" altLang="en-US"/>
              </a:p>
            </p:txBody>
          </p:sp>
          <p:sp>
            <p:nvSpPr>
              <p:cNvPr id="85" name="Oval 75"/>
              <p:cNvSpPr>
                <a:spLocks noChangeArrowheads="1"/>
              </p:cNvSpPr>
              <p:nvPr/>
            </p:nvSpPr>
            <p:spPr bwMode="auto">
              <a:xfrm>
                <a:off x="5484" y="1118"/>
                <a:ext cx="48" cy="48"/>
              </a:xfrm>
              <a:prstGeom prst="ellipse">
                <a:avLst/>
              </a:prstGeom>
              <a:solidFill>
                <a:srgbClr val="00FF00"/>
              </a:solidFill>
              <a:ln w="6350">
                <a:noFill/>
                <a:round/>
              </a:ln>
            </p:spPr>
            <p:txBody>
              <a:bodyPr wrap="none" anchor="ctr"/>
              <a:lstStyle/>
              <a:p>
                <a:endParaRPr lang="zh-CN" altLang="en-US"/>
              </a:p>
            </p:txBody>
          </p:sp>
          <p:sp>
            <p:nvSpPr>
              <p:cNvPr id="86" name="Oval 76"/>
              <p:cNvSpPr>
                <a:spLocks noChangeArrowheads="1"/>
              </p:cNvSpPr>
              <p:nvPr/>
            </p:nvSpPr>
            <p:spPr bwMode="auto">
              <a:xfrm>
                <a:off x="5614" y="1112"/>
                <a:ext cx="48" cy="48"/>
              </a:xfrm>
              <a:prstGeom prst="ellipse">
                <a:avLst/>
              </a:prstGeom>
              <a:solidFill>
                <a:srgbClr val="00FF00"/>
              </a:solidFill>
              <a:ln w="6350">
                <a:noFill/>
                <a:round/>
              </a:ln>
            </p:spPr>
            <p:txBody>
              <a:bodyPr wrap="none" anchor="ctr"/>
              <a:lstStyle/>
              <a:p>
                <a:endParaRPr lang="zh-CN" altLang="en-US"/>
              </a:p>
            </p:txBody>
          </p:sp>
          <p:sp>
            <p:nvSpPr>
              <p:cNvPr id="87" name="Oval 77"/>
              <p:cNvSpPr>
                <a:spLocks noChangeArrowheads="1"/>
              </p:cNvSpPr>
              <p:nvPr/>
            </p:nvSpPr>
            <p:spPr bwMode="auto">
              <a:xfrm>
                <a:off x="5710" y="1112"/>
                <a:ext cx="48" cy="48"/>
              </a:xfrm>
              <a:prstGeom prst="ellipse">
                <a:avLst/>
              </a:prstGeom>
              <a:solidFill>
                <a:srgbClr val="00FF00"/>
              </a:solidFill>
              <a:ln w="6350">
                <a:noFill/>
                <a:round/>
              </a:ln>
            </p:spPr>
            <p:txBody>
              <a:bodyPr wrap="none" anchor="ctr"/>
              <a:lstStyle/>
              <a:p>
                <a:endParaRPr lang="zh-CN" altLang="en-US"/>
              </a:p>
            </p:txBody>
          </p:sp>
          <p:sp>
            <p:nvSpPr>
              <p:cNvPr id="88" name="Oval 78"/>
              <p:cNvSpPr>
                <a:spLocks noChangeArrowheads="1"/>
              </p:cNvSpPr>
              <p:nvPr/>
            </p:nvSpPr>
            <p:spPr bwMode="auto">
              <a:xfrm>
                <a:off x="5820" y="1112"/>
                <a:ext cx="48" cy="48"/>
              </a:xfrm>
              <a:prstGeom prst="ellipse">
                <a:avLst/>
              </a:prstGeom>
              <a:solidFill>
                <a:srgbClr val="00FF00"/>
              </a:solidFill>
              <a:ln w="6350">
                <a:noFill/>
                <a:round/>
              </a:ln>
            </p:spPr>
            <p:txBody>
              <a:bodyPr wrap="none" anchor="ctr"/>
              <a:lstStyle/>
              <a:p>
                <a:endParaRPr lang="zh-CN" altLang="en-US"/>
              </a:p>
            </p:txBody>
          </p:sp>
          <p:sp>
            <p:nvSpPr>
              <p:cNvPr id="89" name="Oval 79"/>
              <p:cNvSpPr>
                <a:spLocks noChangeArrowheads="1"/>
              </p:cNvSpPr>
              <p:nvPr/>
            </p:nvSpPr>
            <p:spPr bwMode="auto">
              <a:xfrm>
                <a:off x="5936" y="1112"/>
                <a:ext cx="48" cy="48"/>
              </a:xfrm>
              <a:prstGeom prst="ellipse">
                <a:avLst/>
              </a:prstGeom>
              <a:solidFill>
                <a:srgbClr val="00FF00"/>
              </a:solidFill>
              <a:ln w="6350">
                <a:noFill/>
                <a:round/>
              </a:ln>
            </p:spPr>
            <p:txBody>
              <a:bodyPr wrap="none" anchor="ctr"/>
              <a:lstStyle/>
              <a:p>
                <a:endParaRPr lang="zh-CN" altLang="en-US"/>
              </a:p>
            </p:txBody>
          </p:sp>
          <p:pic>
            <p:nvPicPr>
              <p:cNvPr id="90" name="Picture 80" descr="横波33"/>
              <p:cNvPicPr>
                <a:picLocks noChangeAspect="1" noChangeArrowheads="1"/>
              </p:cNvPicPr>
              <p:nvPr/>
            </p:nvPicPr>
            <p:blipFill>
              <a:blip r:embed="rId5">
                <a:clrChange>
                  <a:clrFrom>
                    <a:srgbClr val="336598"/>
                  </a:clrFrom>
                  <a:clrTo>
                    <a:srgbClr val="336598">
                      <a:alpha val="0"/>
                    </a:srgbClr>
                  </a:clrTo>
                </a:clrChange>
              </a:blip>
              <a:srcRect l="10335" t="21928" r="27663" b="21739"/>
              <a:stretch>
                <a:fillRect/>
              </a:stretch>
            </p:blipFill>
            <p:spPr bwMode="auto">
              <a:xfrm>
                <a:off x="3806" y="782"/>
                <a:ext cx="1056" cy="547"/>
              </a:xfrm>
              <a:prstGeom prst="rect">
                <a:avLst/>
              </a:prstGeom>
              <a:noFill/>
              <a:ln w="9525">
                <a:noFill/>
                <a:miter lim="800000"/>
                <a:headEnd/>
                <a:tailEnd/>
              </a:ln>
            </p:spPr>
          </p:pic>
        </p:grpSp>
        <p:grpSp>
          <p:nvGrpSpPr>
            <p:cNvPr id="91" name="Group 81"/>
            <p:cNvGrpSpPr/>
            <p:nvPr/>
          </p:nvGrpSpPr>
          <p:grpSpPr bwMode="auto">
            <a:xfrm>
              <a:off x="1108046" y="2822597"/>
              <a:ext cx="3214687" cy="1116013"/>
              <a:chOff x="686" y="1327"/>
              <a:chExt cx="2002" cy="703"/>
            </a:xfrm>
          </p:grpSpPr>
          <p:sp>
            <p:nvSpPr>
              <p:cNvPr id="92" name="Line 82"/>
              <p:cNvSpPr>
                <a:spLocks noChangeShapeType="1"/>
              </p:cNvSpPr>
              <p:nvPr/>
            </p:nvSpPr>
            <p:spPr bwMode="auto">
              <a:xfrm>
                <a:off x="2146" y="1697"/>
                <a:ext cx="528" cy="0"/>
              </a:xfrm>
              <a:prstGeom prst="line">
                <a:avLst/>
              </a:prstGeom>
              <a:noFill/>
              <a:ln w="38100">
                <a:solidFill>
                  <a:schemeClr val="bg1"/>
                </a:solidFill>
                <a:round/>
                <a:headEnd type="none" w="sm" len="lg"/>
                <a:tailEnd type="none" w="sm" len="lg"/>
              </a:ln>
            </p:spPr>
            <p:txBody>
              <a:bodyPr/>
              <a:lstStyle/>
              <a:p>
                <a:endParaRPr lang="zh-CN" altLang="en-US"/>
              </a:p>
            </p:txBody>
          </p:sp>
          <p:sp>
            <p:nvSpPr>
              <p:cNvPr id="93" name="Oval 83"/>
              <p:cNvSpPr>
                <a:spLocks noChangeArrowheads="1"/>
              </p:cNvSpPr>
              <p:nvPr/>
            </p:nvSpPr>
            <p:spPr bwMode="auto">
              <a:xfrm>
                <a:off x="2202" y="1670"/>
                <a:ext cx="48" cy="48"/>
              </a:xfrm>
              <a:prstGeom prst="ellipse">
                <a:avLst/>
              </a:prstGeom>
              <a:solidFill>
                <a:srgbClr val="00FF00"/>
              </a:solidFill>
              <a:ln w="6350">
                <a:noFill/>
                <a:round/>
              </a:ln>
            </p:spPr>
            <p:txBody>
              <a:bodyPr wrap="none" anchor="ctr"/>
              <a:lstStyle/>
              <a:p>
                <a:endParaRPr lang="zh-CN" altLang="en-US"/>
              </a:p>
            </p:txBody>
          </p:sp>
          <p:sp>
            <p:nvSpPr>
              <p:cNvPr id="94" name="Oval 84"/>
              <p:cNvSpPr>
                <a:spLocks noChangeArrowheads="1"/>
              </p:cNvSpPr>
              <p:nvPr/>
            </p:nvSpPr>
            <p:spPr bwMode="auto">
              <a:xfrm>
                <a:off x="2318" y="1676"/>
                <a:ext cx="48" cy="48"/>
              </a:xfrm>
              <a:prstGeom prst="ellipse">
                <a:avLst/>
              </a:prstGeom>
              <a:solidFill>
                <a:srgbClr val="00FF00"/>
              </a:solidFill>
              <a:ln w="6350">
                <a:noFill/>
                <a:round/>
              </a:ln>
            </p:spPr>
            <p:txBody>
              <a:bodyPr wrap="none" anchor="ctr"/>
              <a:lstStyle/>
              <a:p>
                <a:endParaRPr lang="zh-CN" altLang="en-US"/>
              </a:p>
            </p:txBody>
          </p:sp>
          <p:sp>
            <p:nvSpPr>
              <p:cNvPr id="95" name="Oval 85"/>
              <p:cNvSpPr>
                <a:spLocks noChangeArrowheads="1"/>
              </p:cNvSpPr>
              <p:nvPr/>
            </p:nvSpPr>
            <p:spPr bwMode="auto">
              <a:xfrm>
                <a:off x="2414" y="1676"/>
                <a:ext cx="48" cy="48"/>
              </a:xfrm>
              <a:prstGeom prst="ellipse">
                <a:avLst/>
              </a:prstGeom>
              <a:solidFill>
                <a:srgbClr val="00FF00"/>
              </a:solidFill>
              <a:ln w="6350">
                <a:noFill/>
                <a:round/>
              </a:ln>
            </p:spPr>
            <p:txBody>
              <a:bodyPr wrap="none" anchor="ctr"/>
              <a:lstStyle/>
              <a:p>
                <a:endParaRPr lang="zh-CN" altLang="en-US"/>
              </a:p>
            </p:txBody>
          </p:sp>
          <p:sp>
            <p:nvSpPr>
              <p:cNvPr id="96" name="Oval 86"/>
              <p:cNvSpPr>
                <a:spLocks noChangeArrowheads="1"/>
              </p:cNvSpPr>
              <p:nvPr/>
            </p:nvSpPr>
            <p:spPr bwMode="auto">
              <a:xfrm>
                <a:off x="2524" y="1676"/>
                <a:ext cx="48" cy="48"/>
              </a:xfrm>
              <a:prstGeom prst="ellipse">
                <a:avLst/>
              </a:prstGeom>
              <a:solidFill>
                <a:srgbClr val="00FF00"/>
              </a:solidFill>
              <a:ln w="6350">
                <a:noFill/>
                <a:round/>
              </a:ln>
            </p:spPr>
            <p:txBody>
              <a:bodyPr wrap="none" anchor="ctr"/>
              <a:lstStyle/>
              <a:p>
                <a:endParaRPr lang="zh-CN" altLang="en-US"/>
              </a:p>
            </p:txBody>
          </p:sp>
          <p:sp>
            <p:nvSpPr>
              <p:cNvPr id="97" name="Oval 87"/>
              <p:cNvSpPr>
                <a:spLocks noChangeArrowheads="1"/>
              </p:cNvSpPr>
              <p:nvPr/>
            </p:nvSpPr>
            <p:spPr bwMode="auto">
              <a:xfrm>
                <a:off x="2640" y="1676"/>
                <a:ext cx="48" cy="48"/>
              </a:xfrm>
              <a:prstGeom prst="ellipse">
                <a:avLst/>
              </a:prstGeom>
              <a:solidFill>
                <a:srgbClr val="00FF00"/>
              </a:solidFill>
              <a:ln w="6350">
                <a:noFill/>
                <a:round/>
              </a:ln>
            </p:spPr>
            <p:txBody>
              <a:bodyPr wrap="none" anchor="ctr"/>
              <a:lstStyle/>
              <a:p>
                <a:endParaRPr lang="zh-CN" altLang="en-US"/>
              </a:p>
            </p:txBody>
          </p:sp>
          <p:pic>
            <p:nvPicPr>
              <p:cNvPr id="98" name="Picture 88" descr="横波35"/>
              <p:cNvPicPr>
                <a:picLocks noChangeAspect="1" noChangeArrowheads="1"/>
              </p:cNvPicPr>
              <p:nvPr/>
            </p:nvPicPr>
            <p:blipFill>
              <a:blip r:embed="rId6">
                <a:clrChange>
                  <a:clrFrom>
                    <a:srgbClr val="336598"/>
                  </a:clrFrom>
                  <a:clrTo>
                    <a:srgbClr val="336598">
                      <a:alpha val="0"/>
                    </a:srgbClr>
                  </a:clrTo>
                </a:clrChange>
              </a:blip>
              <a:srcRect l="4953" t="15585" r="5882" b="22078"/>
              <a:stretch>
                <a:fillRect/>
              </a:stretch>
            </p:blipFill>
            <p:spPr bwMode="auto">
              <a:xfrm>
                <a:off x="686" y="1327"/>
                <a:ext cx="1584" cy="703"/>
              </a:xfrm>
              <a:prstGeom prst="rect">
                <a:avLst/>
              </a:prstGeom>
              <a:noFill/>
              <a:ln w="9525">
                <a:noFill/>
                <a:miter lim="800000"/>
                <a:headEnd/>
                <a:tailEnd/>
              </a:ln>
            </p:spPr>
          </p:pic>
        </p:grpSp>
        <p:pic>
          <p:nvPicPr>
            <p:cNvPr id="103" name="Picture 93" descr="横波36"/>
            <p:cNvPicPr>
              <a:picLocks noChangeAspect="1" noChangeArrowheads="1"/>
            </p:cNvPicPr>
            <p:nvPr/>
          </p:nvPicPr>
          <p:blipFill>
            <a:blip r:embed="rId7">
              <a:clrChange>
                <a:clrFrom>
                  <a:srgbClr val="336598"/>
                </a:clrFrom>
                <a:clrTo>
                  <a:srgbClr val="336598">
                    <a:alpha val="0"/>
                  </a:srgbClr>
                </a:clrTo>
              </a:clrChange>
            </a:blip>
            <a:srcRect l="9677" t="20000" r="19354" b="10001"/>
            <a:stretch>
              <a:fillRect/>
            </a:stretch>
          </p:blipFill>
          <p:spPr bwMode="auto">
            <a:xfrm>
              <a:off x="1071538" y="3503620"/>
              <a:ext cx="3124200" cy="996950"/>
            </a:xfrm>
            <a:prstGeom prst="rect">
              <a:avLst/>
            </a:prstGeom>
            <a:noFill/>
            <a:ln w="9525">
              <a:noFill/>
              <a:miter lim="800000"/>
              <a:headEnd/>
              <a:tailEnd/>
            </a:ln>
          </p:spPr>
        </p:pic>
        <p:sp>
          <p:nvSpPr>
            <p:cNvPr id="100" name="Line 90"/>
            <p:cNvSpPr>
              <a:spLocks noChangeShapeType="1"/>
            </p:cNvSpPr>
            <p:nvPr/>
          </p:nvSpPr>
          <p:spPr bwMode="auto">
            <a:xfrm>
              <a:off x="3956021" y="4035447"/>
              <a:ext cx="381000" cy="0"/>
            </a:xfrm>
            <a:prstGeom prst="line">
              <a:avLst/>
            </a:prstGeom>
            <a:noFill/>
            <a:ln w="38100">
              <a:solidFill>
                <a:schemeClr val="bg1"/>
              </a:solidFill>
              <a:round/>
              <a:headEnd type="none" w="sm" len="lg"/>
              <a:tailEnd type="none" w="sm" len="lg"/>
            </a:ln>
          </p:spPr>
          <p:txBody>
            <a:bodyPr/>
            <a:lstStyle/>
            <a:p>
              <a:endParaRPr lang="zh-CN" altLang="en-US"/>
            </a:p>
          </p:txBody>
        </p:sp>
        <p:sp>
          <p:nvSpPr>
            <p:cNvPr id="101" name="Oval 91"/>
            <p:cNvSpPr>
              <a:spLocks noChangeArrowheads="1"/>
            </p:cNvSpPr>
            <p:nvPr/>
          </p:nvSpPr>
          <p:spPr bwMode="auto">
            <a:xfrm>
              <a:off x="4108421" y="3989410"/>
              <a:ext cx="76200" cy="76200"/>
            </a:xfrm>
            <a:prstGeom prst="ellipse">
              <a:avLst/>
            </a:prstGeom>
            <a:solidFill>
              <a:srgbClr val="00FF00"/>
            </a:solidFill>
            <a:ln w="6350">
              <a:noFill/>
              <a:round/>
            </a:ln>
          </p:spPr>
          <p:txBody>
            <a:bodyPr wrap="none" anchor="ctr"/>
            <a:lstStyle/>
            <a:p>
              <a:endParaRPr lang="zh-CN" altLang="en-US"/>
            </a:p>
          </p:txBody>
        </p:sp>
        <p:sp>
          <p:nvSpPr>
            <p:cNvPr id="102" name="Oval 92"/>
            <p:cNvSpPr>
              <a:spLocks noChangeArrowheads="1"/>
            </p:cNvSpPr>
            <p:nvPr/>
          </p:nvSpPr>
          <p:spPr bwMode="auto">
            <a:xfrm>
              <a:off x="4292571" y="3989410"/>
              <a:ext cx="76200" cy="76200"/>
            </a:xfrm>
            <a:prstGeom prst="ellipse">
              <a:avLst/>
            </a:prstGeom>
            <a:solidFill>
              <a:srgbClr val="00FF00"/>
            </a:solidFill>
            <a:ln w="6350">
              <a:noFill/>
              <a:round/>
            </a:ln>
          </p:spPr>
          <p:txBody>
            <a:bodyPr wrap="none" anchor="ctr"/>
            <a:lstStyle/>
            <a:p>
              <a:endParaRPr lang="zh-CN" altLang="en-US"/>
            </a:p>
          </p:txBody>
        </p:sp>
        <p:grpSp>
          <p:nvGrpSpPr>
            <p:cNvPr id="104" name="Group 94"/>
            <p:cNvGrpSpPr/>
            <p:nvPr/>
          </p:nvGrpSpPr>
          <p:grpSpPr bwMode="auto">
            <a:xfrm>
              <a:off x="1108046" y="2376510"/>
              <a:ext cx="3232150" cy="1131887"/>
              <a:chOff x="3120" y="1440"/>
              <a:chExt cx="2036" cy="713"/>
            </a:xfrm>
          </p:grpSpPr>
          <p:sp>
            <p:nvSpPr>
              <p:cNvPr id="105" name="Line 95"/>
              <p:cNvSpPr>
                <a:spLocks noChangeShapeType="1"/>
              </p:cNvSpPr>
              <p:nvPr/>
            </p:nvSpPr>
            <p:spPr bwMode="auto">
              <a:xfrm>
                <a:off x="4224" y="1814"/>
                <a:ext cx="912" cy="0"/>
              </a:xfrm>
              <a:prstGeom prst="line">
                <a:avLst/>
              </a:prstGeom>
              <a:noFill/>
              <a:ln w="38100">
                <a:solidFill>
                  <a:schemeClr val="bg1"/>
                </a:solidFill>
                <a:round/>
                <a:headEnd type="none" w="sm" len="lg"/>
                <a:tailEnd type="none" w="sm" len="lg"/>
              </a:ln>
            </p:spPr>
            <p:txBody>
              <a:bodyPr/>
              <a:lstStyle/>
              <a:p>
                <a:endParaRPr lang="zh-CN" altLang="en-US"/>
              </a:p>
            </p:txBody>
          </p:sp>
          <p:sp>
            <p:nvSpPr>
              <p:cNvPr id="106" name="Oval 96"/>
              <p:cNvSpPr>
                <a:spLocks noChangeArrowheads="1"/>
              </p:cNvSpPr>
              <p:nvPr/>
            </p:nvSpPr>
            <p:spPr bwMode="auto">
              <a:xfrm>
                <a:off x="4326" y="1785"/>
                <a:ext cx="48" cy="48"/>
              </a:xfrm>
              <a:prstGeom prst="ellipse">
                <a:avLst/>
              </a:prstGeom>
              <a:solidFill>
                <a:srgbClr val="00FF00"/>
              </a:solidFill>
              <a:ln w="6350">
                <a:noFill/>
                <a:round/>
              </a:ln>
            </p:spPr>
            <p:txBody>
              <a:bodyPr wrap="none" anchor="ctr"/>
              <a:lstStyle/>
              <a:p>
                <a:endParaRPr lang="zh-CN" altLang="en-US"/>
              </a:p>
            </p:txBody>
          </p:sp>
          <p:sp>
            <p:nvSpPr>
              <p:cNvPr id="107" name="Oval 97"/>
              <p:cNvSpPr>
                <a:spLocks noChangeArrowheads="1"/>
              </p:cNvSpPr>
              <p:nvPr/>
            </p:nvSpPr>
            <p:spPr bwMode="auto">
              <a:xfrm>
                <a:off x="4430" y="1785"/>
                <a:ext cx="48" cy="48"/>
              </a:xfrm>
              <a:prstGeom prst="ellipse">
                <a:avLst/>
              </a:prstGeom>
              <a:solidFill>
                <a:srgbClr val="00FF00"/>
              </a:solidFill>
              <a:ln w="6350">
                <a:noFill/>
                <a:round/>
              </a:ln>
            </p:spPr>
            <p:txBody>
              <a:bodyPr wrap="none" anchor="ctr"/>
              <a:lstStyle/>
              <a:p>
                <a:endParaRPr lang="zh-CN" altLang="en-US"/>
              </a:p>
            </p:txBody>
          </p:sp>
          <p:sp>
            <p:nvSpPr>
              <p:cNvPr id="108" name="Oval 98"/>
              <p:cNvSpPr>
                <a:spLocks noChangeArrowheads="1"/>
              </p:cNvSpPr>
              <p:nvPr/>
            </p:nvSpPr>
            <p:spPr bwMode="auto">
              <a:xfrm>
                <a:off x="4546" y="1785"/>
                <a:ext cx="48" cy="48"/>
              </a:xfrm>
              <a:prstGeom prst="ellipse">
                <a:avLst/>
              </a:prstGeom>
              <a:solidFill>
                <a:srgbClr val="00FF00"/>
              </a:solidFill>
              <a:ln w="6350">
                <a:noFill/>
                <a:round/>
              </a:ln>
            </p:spPr>
            <p:txBody>
              <a:bodyPr wrap="none" anchor="ctr"/>
              <a:lstStyle/>
              <a:p>
                <a:endParaRPr lang="zh-CN" altLang="en-US"/>
              </a:p>
            </p:txBody>
          </p:sp>
          <p:sp>
            <p:nvSpPr>
              <p:cNvPr id="109" name="Oval 99"/>
              <p:cNvSpPr>
                <a:spLocks noChangeArrowheads="1"/>
              </p:cNvSpPr>
              <p:nvPr/>
            </p:nvSpPr>
            <p:spPr bwMode="auto">
              <a:xfrm>
                <a:off x="4656" y="1793"/>
                <a:ext cx="48" cy="48"/>
              </a:xfrm>
              <a:prstGeom prst="ellipse">
                <a:avLst/>
              </a:prstGeom>
              <a:solidFill>
                <a:srgbClr val="00FF00"/>
              </a:solidFill>
              <a:ln w="6350">
                <a:noFill/>
                <a:round/>
              </a:ln>
            </p:spPr>
            <p:txBody>
              <a:bodyPr wrap="none" anchor="ctr"/>
              <a:lstStyle/>
              <a:p>
                <a:endParaRPr lang="zh-CN" altLang="en-US"/>
              </a:p>
            </p:txBody>
          </p:sp>
          <p:sp>
            <p:nvSpPr>
              <p:cNvPr id="110" name="Oval 100"/>
              <p:cNvSpPr>
                <a:spLocks noChangeArrowheads="1"/>
              </p:cNvSpPr>
              <p:nvPr/>
            </p:nvSpPr>
            <p:spPr bwMode="auto">
              <a:xfrm>
                <a:off x="4786" y="1785"/>
                <a:ext cx="48" cy="48"/>
              </a:xfrm>
              <a:prstGeom prst="ellipse">
                <a:avLst/>
              </a:prstGeom>
              <a:solidFill>
                <a:srgbClr val="00FF00"/>
              </a:solidFill>
              <a:ln w="6350">
                <a:noFill/>
                <a:round/>
              </a:ln>
            </p:spPr>
            <p:txBody>
              <a:bodyPr wrap="none" anchor="ctr"/>
              <a:lstStyle/>
              <a:p>
                <a:endParaRPr lang="zh-CN" altLang="en-US"/>
              </a:p>
            </p:txBody>
          </p:sp>
          <p:sp>
            <p:nvSpPr>
              <p:cNvPr id="111" name="Oval 101"/>
              <p:cNvSpPr>
                <a:spLocks noChangeArrowheads="1"/>
              </p:cNvSpPr>
              <p:nvPr/>
            </p:nvSpPr>
            <p:spPr bwMode="auto">
              <a:xfrm>
                <a:off x="4882" y="1785"/>
                <a:ext cx="48" cy="48"/>
              </a:xfrm>
              <a:prstGeom prst="ellipse">
                <a:avLst/>
              </a:prstGeom>
              <a:solidFill>
                <a:srgbClr val="00FF00"/>
              </a:solidFill>
              <a:ln w="6350">
                <a:noFill/>
                <a:round/>
              </a:ln>
            </p:spPr>
            <p:txBody>
              <a:bodyPr wrap="none" anchor="ctr"/>
              <a:lstStyle/>
              <a:p>
                <a:endParaRPr lang="zh-CN" altLang="en-US"/>
              </a:p>
            </p:txBody>
          </p:sp>
          <p:sp>
            <p:nvSpPr>
              <p:cNvPr id="112" name="Oval 102"/>
              <p:cNvSpPr>
                <a:spLocks noChangeArrowheads="1"/>
              </p:cNvSpPr>
              <p:nvPr/>
            </p:nvSpPr>
            <p:spPr bwMode="auto">
              <a:xfrm>
                <a:off x="4992" y="1785"/>
                <a:ext cx="48" cy="48"/>
              </a:xfrm>
              <a:prstGeom prst="ellipse">
                <a:avLst/>
              </a:prstGeom>
              <a:solidFill>
                <a:srgbClr val="00FF00"/>
              </a:solidFill>
              <a:ln w="6350">
                <a:noFill/>
                <a:round/>
              </a:ln>
            </p:spPr>
            <p:txBody>
              <a:bodyPr wrap="none" anchor="ctr"/>
              <a:lstStyle/>
              <a:p>
                <a:endParaRPr lang="zh-CN" altLang="en-US"/>
              </a:p>
            </p:txBody>
          </p:sp>
          <p:sp>
            <p:nvSpPr>
              <p:cNvPr id="113" name="Oval 103"/>
              <p:cNvSpPr>
                <a:spLocks noChangeArrowheads="1"/>
              </p:cNvSpPr>
              <p:nvPr/>
            </p:nvSpPr>
            <p:spPr bwMode="auto">
              <a:xfrm>
                <a:off x="5108" y="1785"/>
                <a:ext cx="48" cy="48"/>
              </a:xfrm>
              <a:prstGeom prst="ellipse">
                <a:avLst/>
              </a:prstGeom>
              <a:solidFill>
                <a:srgbClr val="00FF00"/>
              </a:solidFill>
              <a:ln w="6350">
                <a:noFill/>
                <a:round/>
              </a:ln>
            </p:spPr>
            <p:txBody>
              <a:bodyPr wrap="none" anchor="ctr"/>
              <a:lstStyle/>
              <a:p>
                <a:endParaRPr lang="zh-CN" altLang="en-US"/>
              </a:p>
            </p:txBody>
          </p:sp>
          <p:pic>
            <p:nvPicPr>
              <p:cNvPr id="114" name="Picture 104" descr="横波34"/>
              <p:cNvPicPr>
                <a:picLocks noChangeAspect="1" noChangeArrowheads="1"/>
              </p:cNvPicPr>
              <p:nvPr/>
            </p:nvPicPr>
            <p:blipFill>
              <a:blip r:embed="rId8">
                <a:clrChange>
                  <a:clrFrom>
                    <a:srgbClr val="336598"/>
                  </a:clrFrom>
                  <a:clrTo>
                    <a:srgbClr val="336598">
                      <a:alpha val="0"/>
                    </a:srgbClr>
                  </a:clrTo>
                </a:clrChange>
              </a:blip>
              <a:srcRect l="11415" t="16438" r="8681" b="17809"/>
              <a:stretch>
                <a:fillRect/>
              </a:stretch>
            </p:blipFill>
            <p:spPr bwMode="auto">
              <a:xfrm>
                <a:off x="3120" y="1440"/>
                <a:ext cx="1248" cy="713"/>
              </a:xfrm>
              <a:prstGeom prst="rect">
                <a:avLst/>
              </a:prstGeom>
              <a:noFill/>
              <a:ln w="9525">
                <a:noFill/>
                <a:miter lim="800000"/>
                <a:headEnd/>
                <a:tailEnd/>
              </a:ln>
            </p:spPr>
          </p:pic>
        </p:grpSp>
        <p:sp>
          <p:nvSpPr>
            <p:cNvPr id="129" name="Rectangle 119"/>
            <p:cNvSpPr>
              <a:spLocks noChangeArrowheads="1"/>
            </p:cNvSpPr>
            <p:nvPr/>
          </p:nvSpPr>
          <p:spPr bwMode="auto">
            <a:xfrm>
              <a:off x="1911321" y="4494235"/>
              <a:ext cx="1368425" cy="396875"/>
            </a:xfrm>
            <a:prstGeom prst="rect">
              <a:avLst/>
            </a:prstGeom>
            <a:noFill/>
            <a:ln w="9525">
              <a:noFill/>
              <a:miter lim="800000"/>
            </a:ln>
          </p:spPr>
          <p:txBody>
            <a:bodyPr>
              <a:spAutoFit/>
            </a:bodyPr>
            <a:lstStyle/>
            <a:p>
              <a:pPr algn="ctr"/>
              <a:r>
                <a:rPr kumimoji="1" lang="zh-CN" altLang="en-US" sz="2000" b="1" dirty="0">
                  <a:latin typeface="楷体_GB2312" pitchFamily="49" charset="-122"/>
                  <a:ea typeface="楷体_GB2312" pitchFamily="49" charset="-122"/>
                </a:rPr>
                <a:t>横   波</a:t>
              </a:r>
            </a:p>
          </p:txBody>
        </p:sp>
        <p:sp>
          <p:nvSpPr>
            <p:cNvPr id="133" name="Line 149"/>
            <p:cNvSpPr>
              <a:spLocks noChangeShapeType="1"/>
            </p:cNvSpPr>
            <p:nvPr/>
          </p:nvSpPr>
          <p:spPr bwMode="auto">
            <a:xfrm>
              <a:off x="1208058" y="2133622"/>
              <a:ext cx="3240088" cy="0"/>
            </a:xfrm>
            <a:prstGeom prst="line">
              <a:avLst/>
            </a:prstGeom>
            <a:noFill/>
            <a:ln w="9525">
              <a:solidFill>
                <a:schemeClr val="tx1"/>
              </a:solidFill>
              <a:round/>
            </a:ln>
          </p:spPr>
          <p:txBody>
            <a:bodyPr/>
            <a:lstStyle/>
            <a:p>
              <a:endParaRPr lang="zh-CN" altLang="en-US"/>
            </a:p>
          </p:txBody>
        </p:sp>
        <p:sp>
          <p:nvSpPr>
            <p:cNvPr id="134" name="Line 150"/>
            <p:cNvSpPr>
              <a:spLocks noChangeShapeType="1"/>
            </p:cNvSpPr>
            <p:nvPr/>
          </p:nvSpPr>
          <p:spPr bwMode="auto">
            <a:xfrm>
              <a:off x="1192183" y="2551135"/>
              <a:ext cx="3240088" cy="0"/>
            </a:xfrm>
            <a:prstGeom prst="line">
              <a:avLst/>
            </a:prstGeom>
            <a:noFill/>
            <a:ln w="9525">
              <a:solidFill>
                <a:schemeClr val="tx1"/>
              </a:solidFill>
              <a:round/>
            </a:ln>
          </p:spPr>
          <p:txBody>
            <a:bodyPr/>
            <a:lstStyle/>
            <a:p>
              <a:endParaRPr lang="zh-CN" altLang="en-US"/>
            </a:p>
          </p:txBody>
        </p:sp>
        <p:sp>
          <p:nvSpPr>
            <p:cNvPr id="135" name="Line 151"/>
            <p:cNvSpPr>
              <a:spLocks noChangeShapeType="1"/>
            </p:cNvSpPr>
            <p:nvPr/>
          </p:nvSpPr>
          <p:spPr bwMode="auto">
            <a:xfrm>
              <a:off x="1192183" y="2982935"/>
              <a:ext cx="3240088" cy="0"/>
            </a:xfrm>
            <a:prstGeom prst="line">
              <a:avLst/>
            </a:prstGeom>
            <a:noFill/>
            <a:ln w="9525">
              <a:solidFill>
                <a:schemeClr val="tx1"/>
              </a:solidFill>
              <a:round/>
            </a:ln>
          </p:spPr>
          <p:txBody>
            <a:bodyPr/>
            <a:lstStyle/>
            <a:p>
              <a:endParaRPr lang="zh-CN" altLang="en-US"/>
            </a:p>
          </p:txBody>
        </p:sp>
        <p:sp>
          <p:nvSpPr>
            <p:cNvPr id="136" name="Line 152"/>
            <p:cNvSpPr>
              <a:spLocks noChangeShapeType="1"/>
            </p:cNvSpPr>
            <p:nvPr/>
          </p:nvSpPr>
          <p:spPr bwMode="auto">
            <a:xfrm>
              <a:off x="1192183" y="3414735"/>
              <a:ext cx="3240088" cy="0"/>
            </a:xfrm>
            <a:prstGeom prst="line">
              <a:avLst/>
            </a:prstGeom>
            <a:noFill/>
            <a:ln w="9525">
              <a:solidFill>
                <a:schemeClr val="tx1"/>
              </a:solidFill>
              <a:round/>
            </a:ln>
          </p:spPr>
          <p:txBody>
            <a:bodyPr/>
            <a:lstStyle/>
            <a:p>
              <a:endParaRPr lang="zh-CN" altLang="en-US"/>
            </a:p>
          </p:txBody>
        </p:sp>
        <p:sp>
          <p:nvSpPr>
            <p:cNvPr id="137" name="Line 153"/>
            <p:cNvSpPr>
              <a:spLocks noChangeShapeType="1"/>
            </p:cNvSpPr>
            <p:nvPr/>
          </p:nvSpPr>
          <p:spPr bwMode="auto">
            <a:xfrm>
              <a:off x="1235046" y="4033860"/>
              <a:ext cx="3240087" cy="0"/>
            </a:xfrm>
            <a:prstGeom prst="line">
              <a:avLst/>
            </a:prstGeom>
            <a:noFill/>
            <a:ln w="9525">
              <a:solidFill>
                <a:schemeClr val="tx1"/>
              </a:solidFill>
              <a:round/>
            </a:ln>
          </p:spPr>
          <p:txBody>
            <a:bodyPr/>
            <a:lstStyle/>
            <a:p>
              <a:endParaRPr lang="zh-CN" altLang="en-US"/>
            </a:p>
          </p:txBody>
        </p:sp>
        <p:graphicFrame>
          <p:nvGraphicFramePr>
            <p:cNvPr id="3091" name="Object 19"/>
            <p:cNvGraphicFramePr>
              <a:graphicFrameLocks noChangeAspect="1"/>
            </p:cNvGraphicFramePr>
            <p:nvPr/>
          </p:nvGraphicFramePr>
          <p:xfrm>
            <a:off x="665774" y="1571612"/>
            <a:ext cx="381000" cy="213360"/>
          </p:xfrm>
          <a:graphic>
            <a:graphicData uri="http://schemas.openxmlformats.org/presentationml/2006/ole">
              <mc:AlternateContent xmlns:mc="http://schemas.openxmlformats.org/markup-compatibility/2006">
                <mc:Choice xmlns:v="urn:schemas-microsoft-com:vml" Requires="v">
                  <p:oleObj name="Equation" r:id="rId9" imgW="316865" imgH="177800" progId="Equation.DSMT4">
                    <p:embed/>
                  </p:oleObj>
                </mc:Choice>
                <mc:Fallback>
                  <p:oleObj name="Equation" r:id="rId9" imgW="316865" imgH="177800" progId="Equation.DSMT4">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774" y="1571612"/>
                          <a:ext cx="381000" cy="21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 name="Object 20"/>
            <p:cNvGraphicFramePr>
              <a:graphicFrameLocks noChangeAspect="1"/>
            </p:cNvGraphicFramePr>
            <p:nvPr/>
          </p:nvGraphicFramePr>
          <p:xfrm>
            <a:off x="665774" y="1884990"/>
            <a:ext cx="441960" cy="472440"/>
          </p:xfrm>
          <a:graphic>
            <a:graphicData uri="http://schemas.openxmlformats.org/presentationml/2006/ole">
              <mc:AlternateContent xmlns:mc="http://schemas.openxmlformats.org/markup-compatibility/2006">
                <mc:Choice xmlns:v="urn:schemas-microsoft-com:vml" Requires="v">
                  <p:oleObj name="Equation" r:id="rId11" imgW="368300" imgH="393700" progId="Equation.DSMT4">
                    <p:embed/>
                  </p:oleObj>
                </mc:Choice>
                <mc:Fallback>
                  <p:oleObj name="Equation" r:id="rId11" imgW="368300" imgH="393700" progId="Equation.DSMT4">
                    <p:embed/>
                    <p:pic>
                      <p:nvPicPr>
                        <p:cNvPr id="0"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774" y="1884990"/>
                          <a:ext cx="441960" cy="47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3" name="Object 21"/>
            <p:cNvGraphicFramePr>
              <a:graphicFrameLocks noChangeAspect="1"/>
            </p:cNvGraphicFramePr>
            <p:nvPr/>
          </p:nvGraphicFramePr>
          <p:xfrm>
            <a:off x="665774" y="2338384"/>
            <a:ext cx="441960" cy="472440"/>
          </p:xfrm>
          <a:graphic>
            <a:graphicData uri="http://schemas.openxmlformats.org/presentationml/2006/ole">
              <mc:AlternateContent xmlns:mc="http://schemas.openxmlformats.org/markup-compatibility/2006">
                <mc:Choice xmlns:v="urn:schemas-microsoft-com:vml" Requires="v">
                  <p:oleObj name="Equation" r:id="rId13" imgW="368300" imgH="393700" progId="Equation.DSMT4">
                    <p:embed/>
                  </p:oleObj>
                </mc:Choice>
                <mc:Fallback>
                  <p:oleObj name="Equation" r:id="rId13" imgW="368300" imgH="393700" progId="Equation.DSMT4">
                    <p:embed/>
                    <p:pic>
                      <p:nvPicPr>
                        <p:cNvPr id="0"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774" y="2338384"/>
                          <a:ext cx="441960" cy="47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4" name="Object 22"/>
            <p:cNvGraphicFramePr>
              <a:graphicFrameLocks noChangeAspect="1"/>
            </p:cNvGraphicFramePr>
            <p:nvPr/>
          </p:nvGraphicFramePr>
          <p:xfrm>
            <a:off x="665774" y="2786058"/>
            <a:ext cx="548640" cy="472440"/>
          </p:xfrm>
          <a:graphic>
            <a:graphicData uri="http://schemas.openxmlformats.org/presentationml/2006/ole">
              <mc:AlternateContent xmlns:mc="http://schemas.openxmlformats.org/markup-compatibility/2006">
                <mc:Choice xmlns:v="urn:schemas-microsoft-com:vml" Requires="v">
                  <p:oleObj name="Equation" r:id="rId15" imgW="457200" imgH="393700" progId="Equation.DSMT4">
                    <p:embed/>
                  </p:oleObj>
                </mc:Choice>
                <mc:Fallback>
                  <p:oleObj name="Equation" r:id="rId15" imgW="457200" imgH="393700" progId="Equation.DSMT4">
                    <p:embed/>
                    <p:pic>
                      <p:nvPicPr>
                        <p:cNvPr id="0" name="Picture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774" y="2786058"/>
                          <a:ext cx="548640" cy="47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5" name="Object 23"/>
            <p:cNvGraphicFramePr>
              <a:graphicFrameLocks noChangeAspect="1"/>
            </p:cNvGraphicFramePr>
            <p:nvPr/>
          </p:nvGraphicFramePr>
          <p:xfrm>
            <a:off x="665774" y="3358516"/>
            <a:ext cx="411480" cy="213360"/>
          </p:xfrm>
          <a:graphic>
            <a:graphicData uri="http://schemas.openxmlformats.org/presentationml/2006/ole">
              <mc:AlternateContent xmlns:mc="http://schemas.openxmlformats.org/markup-compatibility/2006">
                <mc:Choice xmlns:v="urn:schemas-microsoft-com:vml" Requires="v">
                  <p:oleObj name="Equation" r:id="rId17" imgW="8229600" imgH="4267200" progId="Equation.DSMT4">
                    <p:embed/>
                  </p:oleObj>
                </mc:Choice>
                <mc:Fallback>
                  <p:oleObj name="Equation" r:id="rId17" imgW="8229600" imgH="4267200" progId="Equation.DSMT4">
                    <p:embed/>
                    <p:pic>
                      <p:nvPicPr>
                        <p:cNvPr id="0"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774" y="3358516"/>
                          <a:ext cx="411480" cy="21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6" name="Object 24"/>
            <p:cNvGraphicFramePr>
              <a:graphicFrameLocks noChangeAspect="1"/>
            </p:cNvGraphicFramePr>
            <p:nvPr/>
          </p:nvGraphicFramePr>
          <p:xfrm>
            <a:off x="665774" y="3813816"/>
            <a:ext cx="548640" cy="472440"/>
          </p:xfrm>
          <a:graphic>
            <a:graphicData uri="http://schemas.openxmlformats.org/presentationml/2006/ole">
              <mc:AlternateContent xmlns:mc="http://schemas.openxmlformats.org/markup-compatibility/2006">
                <mc:Choice xmlns:v="urn:schemas-microsoft-com:vml" Requires="v">
                  <p:oleObj name="Equation" r:id="rId19" imgW="10972800" imgH="9448800" progId="Equation.DSMT4">
                    <p:embed/>
                  </p:oleObj>
                </mc:Choice>
                <mc:Fallback>
                  <p:oleObj name="Equation" r:id="rId19" imgW="10972800" imgH="9448800" progId="Equation.DSMT4">
                    <p:embed/>
                    <p:pic>
                      <p:nvPicPr>
                        <p:cNvPr id="0" name="Picture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5774" y="3813816"/>
                          <a:ext cx="548640" cy="47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2" name="组合 141"/>
          <p:cNvGrpSpPr/>
          <p:nvPr/>
        </p:nvGrpSpPr>
        <p:grpSpPr>
          <a:xfrm>
            <a:off x="4714876" y="1142984"/>
            <a:ext cx="4286280" cy="3722676"/>
            <a:chOff x="4714876" y="1277960"/>
            <a:chExt cx="4286280" cy="3722676"/>
          </a:xfrm>
        </p:grpSpPr>
        <p:pic>
          <p:nvPicPr>
            <p:cNvPr id="116" name="Picture 106" descr="纵波"/>
            <p:cNvPicPr>
              <a:picLocks noChangeAspect="1" noChangeArrowheads="1"/>
            </p:cNvPicPr>
            <p:nvPr/>
          </p:nvPicPr>
          <p:blipFill>
            <a:blip r:embed="rId21">
              <a:clrChange>
                <a:clrFrom>
                  <a:srgbClr val="336598"/>
                </a:clrFrom>
                <a:clrTo>
                  <a:srgbClr val="336598">
                    <a:alpha val="0"/>
                  </a:srgbClr>
                </a:clrTo>
              </a:clrChange>
            </a:blip>
            <a:srcRect l="6677" t="8144" r="6087" b="7817"/>
            <a:stretch>
              <a:fillRect/>
            </a:stretch>
          </p:blipFill>
          <p:spPr bwMode="auto">
            <a:xfrm>
              <a:off x="5045106" y="1403372"/>
              <a:ext cx="3733800" cy="3505200"/>
            </a:xfrm>
            <a:prstGeom prst="rect">
              <a:avLst/>
            </a:prstGeom>
            <a:noFill/>
            <a:ln w="9525">
              <a:noFill/>
              <a:miter lim="800000"/>
              <a:headEnd/>
              <a:tailEnd/>
            </a:ln>
            <a:effectLst>
              <a:outerShdw blurRad="50800" dist="50800" dir="5400000" algn="ctr" rotWithShape="0">
                <a:schemeClr val="bg1"/>
              </a:outerShdw>
            </a:effectLst>
          </p:spPr>
        </p:pic>
        <p:sp>
          <p:nvSpPr>
            <p:cNvPr id="140" name="矩形 139"/>
            <p:cNvSpPr/>
            <p:nvPr/>
          </p:nvSpPr>
          <p:spPr>
            <a:xfrm>
              <a:off x="4714876" y="1285860"/>
              <a:ext cx="571504" cy="371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Line 114"/>
            <p:cNvSpPr>
              <a:spLocks noChangeShapeType="1"/>
            </p:cNvSpPr>
            <p:nvPr/>
          </p:nvSpPr>
          <p:spPr bwMode="auto">
            <a:xfrm>
              <a:off x="4808543" y="4222772"/>
              <a:ext cx="0" cy="400050"/>
            </a:xfrm>
            <a:prstGeom prst="line">
              <a:avLst/>
            </a:prstGeom>
            <a:noFill/>
            <a:ln w="28575">
              <a:solidFill>
                <a:schemeClr val="bg1"/>
              </a:solidFill>
              <a:round/>
            </a:ln>
          </p:spPr>
          <p:txBody>
            <a:bodyPr wrap="none" anchor="ctr"/>
            <a:lstStyle/>
            <a:p>
              <a:endParaRPr lang="zh-CN" altLang="en-US"/>
            </a:p>
          </p:txBody>
        </p:sp>
        <p:sp>
          <p:nvSpPr>
            <p:cNvPr id="125" name="Line 115"/>
            <p:cNvSpPr>
              <a:spLocks noChangeShapeType="1"/>
            </p:cNvSpPr>
            <p:nvPr/>
          </p:nvSpPr>
          <p:spPr bwMode="auto">
            <a:xfrm>
              <a:off x="7580344" y="4222772"/>
              <a:ext cx="0" cy="323850"/>
            </a:xfrm>
            <a:prstGeom prst="line">
              <a:avLst/>
            </a:prstGeom>
            <a:noFill/>
            <a:ln w="28575">
              <a:solidFill>
                <a:schemeClr val="bg1"/>
              </a:solidFill>
              <a:round/>
            </a:ln>
          </p:spPr>
          <p:txBody>
            <a:bodyPr wrap="none" anchor="ctr"/>
            <a:lstStyle/>
            <a:p>
              <a:endParaRPr lang="zh-CN" altLang="en-US"/>
            </a:p>
          </p:txBody>
        </p:sp>
        <p:sp>
          <p:nvSpPr>
            <p:cNvPr id="126" name="Line 116"/>
            <p:cNvSpPr>
              <a:spLocks noChangeShapeType="1"/>
            </p:cNvSpPr>
            <p:nvPr/>
          </p:nvSpPr>
          <p:spPr bwMode="auto">
            <a:xfrm>
              <a:off x="5511831" y="4513285"/>
              <a:ext cx="2047875" cy="0"/>
            </a:xfrm>
            <a:prstGeom prst="line">
              <a:avLst/>
            </a:prstGeom>
            <a:noFill/>
            <a:ln w="28575">
              <a:solidFill>
                <a:schemeClr val="tx1"/>
              </a:solidFill>
              <a:round/>
              <a:headEnd type="triangle" w="sm" len="lg"/>
              <a:tailEnd type="triangle" w="sm" len="lg"/>
            </a:ln>
          </p:spPr>
          <p:txBody>
            <a:bodyPr wrap="none" anchor="ctr"/>
            <a:lstStyle/>
            <a:p>
              <a:endParaRPr lang="zh-CN" altLang="en-US"/>
            </a:p>
          </p:txBody>
        </p:sp>
        <p:graphicFrame>
          <p:nvGraphicFramePr>
            <p:cNvPr id="127" name="Object 117"/>
            <p:cNvGraphicFramePr>
              <a:graphicFrameLocks noChangeAspect="1"/>
            </p:cNvGraphicFramePr>
            <p:nvPr/>
          </p:nvGraphicFramePr>
          <p:xfrm>
            <a:off x="6337331" y="4332310"/>
            <a:ext cx="161925" cy="158750"/>
          </p:xfrm>
          <a:graphic>
            <a:graphicData uri="http://schemas.openxmlformats.org/presentationml/2006/ole">
              <mc:AlternateContent xmlns:mc="http://schemas.openxmlformats.org/markup-compatibility/2006">
                <mc:Choice xmlns:v="urn:schemas-microsoft-com:vml" Requires="v">
                  <p:oleObj name="公式" r:id="rId22" imgW="243205" imgH="289560" progId="Equation.3">
                    <p:embed/>
                  </p:oleObj>
                </mc:Choice>
                <mc:Fallback>
                  <p:oleObj name="公式" r:id="rId22" imgW="243205" imgH="289560" progId="Equation.3">
                    <p:embed/>
                    <p:pic>
                      <p:nvPicPr>
                        <p:cNvPr id="0" name="Object 117"/>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37331" y="4332310"/>
                          <a:ext cx="16192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28" name="Text Box 118"/>
            <p:cNvSpPr txBox="1">
              <a:spLocks noChangeArrowheads="1"/>
            </p:cNvSpPr>
            <p:nvPr/>
          </p:nvSpPr>
          <p:spPr bwMode="auto">
            <a:xfrm>
              <a:off x="5365781" y="1277960"/>
              <a:ext cx="3635375" cy="336550"/>
            </a:xfrm>
            <a:prstGeom prst="rect">
              <a:avLst/>
            </a:prstGeom>
            <a:noFill/>
            <a:ln w="25400" algn="ctr">
              <a:noFill/>
              <a:prstDash val="dash"/>
              <a:miter lim="800000"/>
            </a:ln>
          </p:spPr>
          <p:txBody>
            <a:bodyPr>
              <a:spAutoFit/>
            </a:bodyPr>
            <a:lstStyle/>
            <a:p>
              <a:pPr>
                <a:spcBef>
                  <a:spcPct val="50000"/>
                </a:spcBef>
              </a:pPr>
              <a:r>
                <a:rPr kumimoji="1" lang="en-US" altLang="zh-CN" sz="1600" b="1" dirty="0">
                  <a:latin typeface="Times New Roman" panose="02020603050405020304" pitchFamily="18" charset="0"/>
                </a:rPr>
                <a:t>1  2  3 4  5 6 7  8 9</a:t>
              </a:r>
              <a:r>
                <a:rPr kumimoji="1" lang="en-US" altLang="zh-CN" sz="1400" b="1" dirty="0">
                  <a:latin typeface="Times New Roman" panose="02020603050405020304" pitchFamily="18" charset="0"/>
                </a:rPr>
                <a:t>101112131415161718</a:t>
              </a:r>
            </a:p>
          </p:txBody>
        </p:sp>
        <p:sp>
          <p:nvSpPr>
            <p:cNvPr id="130" name="Rectangle 120">
              <a:hlinkClick r:id="rId24" action="ppaction://hlinksldjump"/>
            </p:cNvPr>
            <p:cNvSpPr>
              <a:spLocks noChangeArrowheads="1"/>
            </p:cNvSpPr>
            <p:nvPr/>
          </p:nvSpPr>
          <p:spPr bwMode="auto">
            <a:xfrm>
              <a:off x="6315106" y="4530747"/>
              <a:ext cx="1368425" cy="396875"/>
            </a:xfrm>
            <a:prstGeom prst="rect">
              <a:avLst/>
            </a:prstGeom>
            <a:noFill/>
            <a:ln w="9525">
              <a:noFill/>
              <a:miter lim="800000"/>
            </a:ln>
          </p:spPr>
          <p:txBody>
            <a:bodyPr>
              <a:spAutoFit/>
            </a:bodyPr>
            <a:lstStyle/>
            <a:p>
              <a:pPr algn="ctr"/>
              <a:r>
                <a:rPr kumimoji="1" lang="zh-CN" altLang="en-US" sz="2000" b="1">
                  <a:latin typeface="Bookman Old Style" panose="02050604050505020204" pitchFamily="18" charset="0"/>
                  <a:ea typeface="仿宋_GB2312" pitchFamily="49" charset="-122"/>
                </a:rPr>
                <a:t>纵   波</a:t>
              </a:r>
            </a:p>
          </p:txBody>
        </p:sp>
        <p:graphicFrame>
          <p:nvGraphicFramePr>
            <p:cNvPr id="3097" name="Object 25"/>
            <p:cNvGraphicFramePr>
              <a:graphicFrameLocks noChangeAspect="1"/>
            </p:cNvGraphicFramePr>
            <p:nvPr/>
          </p:nvGraphicFramePr>
          <p:xfrm>
            <a:off x="4808543" y="1643050"/>
            <a:ext cx="381000" cy="212725"/>
          </p:xfrm>
          <a:graphic>
            <a:graphicData uri="http://schemas.openxmlformats.org/presentationml/2006/ole">
              <mc:AlternateContent xmlns:mc="http://schemas.openxmlformats.org/markup-compatibility/2006">
                <mc:Choice xmlns:v="urn:schemas-microsoft-com:vml" Requires="v">
                  <p:oleObj name="Equation" r:id="rId25" imgW="316865" imgH="177800" progId="Equation.DSMT4">
                    <p:embed/>
                  </p:oleObj>
                </mc:Choice>
                <mc:Fallback>
                  <p:oleObj name="Equation" r:id="rId25" imgW="316865" imgH="177800" progId="Equation.DSMT4">
                    <p:embed/>
                    <p:pic>
                      <p:nvPicPr>
                        <p:cNvPr id="0" name="Picture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8543" y="1643050"/>
                          <a:ext cx="38100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8" name="Object 26"/>
            <p:cNvGraphicFramePr>
              <a:graphicFrameLocks noChangeAspect="1"/>
            </p:cNvGraphicFramePr>
            <p:nvPr/>
          </p:nvGraphicFramePr>
          <p:xfrm>
            <a:off x="4808543" y="1928802"/>
            <a:ext cx="441325" cy="473075"/>
          </p:xfrm>
          <a:graphic>
            <a:graphicData uri="http://schemas.openxmlformats.org/presentationml/2006/ole">
              <mc:AlternateContent xmlns:mc="http://schemas.openxmlformats.org/markup-compatibility/2006">
                <mc:Choice xmlns:v="urn:schemas-microsoft-com:vml" Requires="v">
                  <p:oleObj name="Equation" r:id="rId26" imgW="368300" imgH="393700" progId="Equation.DSMT4">
                    <p:embed/>
                  </p:oleObj>
                </mc:Choice>
                <mc:Fallback>
                  <p:oleObj name="Equation" r:id="rId26" imgW="368300" imgH="393700" progId="Equation.DSMT4">
                    <p:embed/>
                    <p:pic>
                      <p:nvPicPr>
                        <p:cNvPr id="0" name="Picture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8543" y="1928802"/>
                          <a:ext cx="4413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9" name="Object 27"/>
            <p:cNvGraphicFramePr>
              <a:graphicFrameLocks noChangeAspect="1"/>
            </p:cNvGraphicFramePr>
            <p:nvPr/>
          </p:nvGraphicFramePr>
          <p:xfrm>
            <a:off x="4808543" y="2357430"/>
            <a:ext cx="441325" cy="473075"/>
          </p:xfrm>
          <a:graphic>
            <a:graphicData uri="http://schemas.openxmlformats.org/presentationml/2006/ole">
              <mc:AlternateContent xmlns:mc="http://schemas.openxmlformats.org/markup-compatibility/2006">
                <mc:Choice xmlns:v="urn:schemas-microsoft-com:vml" Requires="v">
                  <p:oleObj name="Equation" r:id="rId27" imgW="368300" imgH="393700" progId="Equation.DSMT4">
                    <p:embed/>
                  </p:oleObj>
                </mc:Choice>
                <mc:Fallback>
                  <p:oleObj name="Equation" r:id="rId27" imgW="368300" imgH="393700" progId="Equation.DSMT4">
                    <p:embed/>
                    <p:pic>
                      <p:nvPicPr>
                        <p:cNvPr id="0"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8543" y="2357430"/>
                          <a:ext cx="4413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0" name="Object 28"/>
            <p:cNvGraphicFramePr>
              <a:graphicFrameLocks noChangeAspect="1"/>
            </p:cNvGraphicFramePr>
            <p:nvPr/>
          </p:nvGraphicFramePr>
          <p:xfrm>
            <a:off x="4808543" y="2786058"/>
            <a:ext cx="549275" cy="473075"/>
          </p:xfrm>
          <a:graphic>
            <a:graphicData uri="http://schemas.openxmlformats.org/presentationml/2006/ole">
              <mc:AlternateContent xmlns:mc="http://schemas.openxmlformats.org/markup-compatibility/2006">
                <mc:Choice xmlns:v="urn:schemas-microsoft-com:vml" Requires="v">
                  <p:oleObj name="Equation" r:id="rId28" imgW="457200" imgH="393700" progId="Equation.DSMT4">
                    <p:embed/>
                  </p:oleObj>
                </mc:Choice>
                <mc:Fallback>
                  <p:oleObj name="Equation" r:id="rId28" imgW="457200" imgH="393700" progId="Equation.DSMT4">
                    <p:embed/>
                    <p:pic>
                      <p:nvPicPr>
                        <p:cNvPr id="0" name="Picture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8543" y="2786058"/>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1" name="Object 29"/>
            <p:cNvGraphicFramePr>
              <a:graphicFrameLocks noChangeAspect="1"/>
            </p:cNvGraphicFramePr>
            <p:nvPr/>
          </p:nvGraphicFramePr>
          <p:xfrm>
            <a:off x="4808543" y="3357562"/>
            <a:ext cx="411162" cy="212725"/>
          </p:xfrm>
          <a:graphic>
            <a:graphicData uri="http://schemas.openxmlformats.org/presentationml/2006/ole">
              <mc:AlternateContent xmlns:mc="http://schemas.openxmlformats.org/markup-compatibility/2006">
                <mc:Choice xmlns:v="urn:schemas-microsoft-com:vml" Requires="v">
                  <p:oleObj name="Equation" r:id="rId29" imgW="8229600" imgH="4267200" progId="Equation.DSMT4">
                    <p:embed/>
                  </p:oleObj>
                </mc:Choice>
                <mc:Fallback>
                  <p:oleObj name="Equation" r:id="rId29" imgW="8229600" imgH="4267200" progId="Equation.DSMT4">
                    <p:embed/>
                    <p:pic>
                      <p:nvPicPr>
                        <p:cNvPr id="0" name="Picture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8543" y="3357562"/>
                          <a:ext cx="411162"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2" name="Object 30"/>
            <p:cNvGraphicFramePr>
              <a:graphicFrameLocks noChangeAspect="1"/>
            </p:cNvGraphicFramePr>
            <p:nvPr/>
          </p:nvGraphicFramePr>
          <p:xfrm>
            <a:off x="4808543" y="3598867"/>
            <a:ext cx="549275" cy="473075"/>
          </p:xfrm>
          <a:graphic>
            <a:graphicData uri="http://schemas.openxmlformats.org/presentationml/2006/ole">
              <mc:AlternateContent xmlns:mc="http://schemas.openxmlformats.org/markup-compatibility/2006">
                <mc:Choice xmlns:v="urn:schemas-microsoft-com:vml" Requires="v">
                  <p:oleObj name="Equation" r:id="rId30" imgW="10972800" imgH="9448800" progId="Equation.DSMT4">
                    <p:embed/>
                  </p:oleObj>
                </mc:Choice>
                <mc:Fallback>
                  <p:oleObj name="Equation" r:id="rId30" imgW="10972800" imgH="9448800" progId="Equation.DSMT4">
                    <p:embed/>
                    <p:pic>
                      <p:nvPicPr>
                        <p:cNvPr id="0" name="Picture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8543" y="3598867"/>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3" name="Object 31"/>
            <p:cNvGraphicFramePr>
              <a:graphicFrameLocks noChangeAspect="1"/>
            </p:cNvGraphicFramePr>
            <p:nvPr/>
          </p:nvGraphicFramePr>
          <p:xfrm>
            <a:off x="4808543" y="4071942"/>
            <a:ext cx="549275" cy="473075"/>
          </p:xfrm>
          <a:graphic>
            <a:graphicData uri="http://schemas.openxmlformats.org/presentationml/2006/ole">
              <mc:AlternateContent xmlns:mc="http://schemas.openxmlformats.org/markup-compatibility/2006">
                <mc:Choice xmlns:v="urn:schemas-microsoft-com:vml" Requires="v">
                  <p:oleObj name="Equation" r:id="rId31" imgW="10972800" imgH="9448800" progId="Equation.DSMT4">
                    <p:embed/>
                  </p:oleObj>
                </mc:Choice>
                <mc:Fallback>
                  <p:oleObj name="Equation" r:id="rId31" imgW="10972800" imgH="9448800" progId="Equation.DSMT4">
                    <p:embed/>
                    <p:pic>
                      <p:nvPicPr>
                        <p:cNvPr id="0" name="Picture 3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08543" y="4071942"/>
                          <a:ext cx="5492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 name="文本框 1">
            <a:extLst>
              <a:ext uri="{FF2B5EF4-FFF2-40B4-BE49-F238E27FC236}">
                <a16:creationId xmlns:a16="http://schemas.microsoft.com/office/drawing/2014/main" id="{394097D0-4942-4CBE-B49E-D81C7E5B68EA}"/>
              </a:ext>
            </a:extLst>
          </p:cNvPr>
          <p:cNvSpPr txBox="1"/>
          <p:nvPr/>
        </p:nvSpPr>
        <p:spPr>
          <a:xfrm>
            <a:off x="725458" y="332656"/>
            <a:ext cx="629481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以横波为例，分析波动过程</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hlink"/>
            </a:gs>
            <a:gs pos="100000">
              <a:schemeClr val="hlink">
                <a:gamma/>
                <a:shade val="47843"/>
                <a:invGamma/>
              </a:schemeClr>
            </a:gs>
          </a:gsLst>
          <a:path path="rect">
            <a:fillToRect l="50000" t="50000" r="50000" b="50000"/>
          </a:path>
        </a:gradFill>
        <a:ln>
          <a:noFill/>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400" b="1" i="0" u="none" strike="noStrike" cap="none" normalizeH="0" baseline="0" smtClean="0">
            <a:ln>
              <a:noFill/>
            </a:ln>
            <a:solidFill>
              <a:schemeClr val="bg1"/>
            </a:solidFill>
            <a:effectLst/>
            <a:latin typeface="Bookman Old Style" panose="02050604050505020204" pitchFamily="18"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hlink"/>
            </a:gs>
            <a:gs pos="100000">
              <a:schemeClr val="hlink">
                <a:gamma/>
                <a:shade val="47843"/>
                <a:invGamma/>
              </a:schemeClr>
            </a:gs>
          </a:gsLst>
          <a:path path="rect">
            <a:fillToRect l="50000" t="50000" r="50000" b="50000"/>
          </a:path>
        </a:gradFill>
        <a:ln>
          <a:noFill/>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2400" b="1" i="0" u="none" strike="noStrike" cap="none" normalizeH="0" baseline="0" smtClean="0">
            <a:ln>
              <a:noFill/>
            </a:ln>
            <a:solidFill>
              <a:schemeClr val="bg1"/>
            </a:solidFill>
            <a:effectLst/>
            <a:latin typeface="Bookman Old Style" panose="020506040505050202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14335</TotalTime>
  <Words>9927</Words>
  <Application>Microsoft Office PowerPoint</Application>
  <PresentationFormat>全屏显示(4:3)</PresentationFormat>
  <Paragraphs>587</Paragraphs>
  <Slides>55</Slides>
  <Notes>30</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4</vt:i4>
      </vt:variant>
      <vt:variant>
        <vt:lpstr>幻灯片标题</vt:lpstr>
      </vt:variant>
      <vt:variant>
        <vt:i4>55</vt:i4>
      </vt:variant>
    </vt:vector>
  </HeadingPairs>
  <TitlesOfParts>
    <vt:vector size="78" baseType="lpstr">
      <vt:lpstr>BatangChe</vt:lpstr>
      <vt:lpstr>仿宋_GB2312</vt:lpstr>
      <vt:lpstr>黑体</vt:lpstr>
      <vt:lpstr>华文楷体</vt:lpstr>
      <vt:lpstr>华文新魏</vt:lpstr>
      <vt:lpstr>华文中宋</vt:lpstr>
      <vt:lpstr>楷体</vt:lpstr>
      <vt:lpstr>楷体_GB2312</vt:lpstr>
      <vt:lpstr>宋体</vt:lpstr>
      <vt:lpstr>微软雅黑</vt:lpstr>
      <vt:lpstr>Arial</vt:lpstr>
      <vt:lpstr>Book Antiqua</vt:lpstr>
      <vt:lpstr>Bookman Old Style</vt:lpstr>
      <vt:lpstr>Calibri</vt:lpstr>
      <vt:lpstr>Symbol</vt:lpstr>
      <vt:lpstr>Times New Roman</vt:lpstr>
      <vt:lpstr>Wingdings</vt:lpstr>
      <vt:lpstr>Office 主题</vt:lpstr>
      <vt:lpstr>默认设计模板</vt:lpstr>
      <vt:lpstr>公式</vt:lpstr>
      <vt:lpstr>Equation</vt:lpstr>
      <vt:lpstr>WPS 公式 3.0</vt:lpstr>
      <vt:lpstr>PhotoImpact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波长周期波速</vt:lpstr>
      <vt:lpstr>PowerPoint 演示文稿</vt:lpstr>
      <vt:lpstr>PowerPoint 演示文稿</vt:lpstr>
      <vt:lpstr>PowerPoint 演示文稿</vt:lpstr>
      <vt:lpstr>正向波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第13章  机械波</dc:title>
  <dc:creator>Sillyboy</dc:creator>
  <cp:lastModifiedBy>610807014@qq.com</cp:lastModifiedBy>
  <cp:revision>184</cp:revision>
  <dcterms:created xsi:type="dcterms:W3CDTF">2014-09-28T09:18:00Z</dcterms:created>
  <dcterms:modified xsi:type="dcterms:W3CDTF">2025-06-10T08:44:28Z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